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embeddings/Microsoft_Equation5.bin" ContentType="application/vnd.openxmlformats-officedocument.oleObject"/>
  <Override PartName="/ppt/embeddings/Microsoft_Equation39.bin" ContentType="application/vnd.openxmlformats-officedocument.oleObject"/>
  <Override PartName="/ppt/embeddings/Microsoft_Equation58.bin" ContentType="application/vnd.openxmlformats-officedocument.oleObject"/>
  <Override PartName="/ppt/embeddings/Microsoft_Equation25.bin" ContentType="application/vnd.openxmlformats-officedocument.oleObject"/>
  <Override PartName="/ppt/embeddings/Microsoft_Equation44.bin" ContentType="application/vnd.openxmlformats-officedocument.oleObject"/>
  <Override PartName="/ppt/embeddings/Microsoft_Equation63.bin" ContentType="application/vnd.openxmlformats-officedocument.oleObject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Equation9.bin" ContentType="application/vnd.openxmlformats-officedocument.oleObject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embeddings/Microsoft_Equation27.bin" ContentType="application/vnd.openxmlformats-officedocument.oleObject"/>
  <Override PartName="/ppt/theme/theme1.xml" ContentType="application/vnd.openxmlformats-officedocument.theme+xml"/>
  <Override PartName="/ppt/embeddings/Microsoft_Equation13.bin" ContentType="application/vnd.openxmlformats-officedocument.oleObject"/>
  <Override PartName="/ppt/embeddings/Microsoft_Equation32.bin" ContentType="application/vnd.openxmlformats-officedocument.oleObject"/>
  <Override PartName="/ppt/slideLayouts/slideLayout10.xml" ContentType="application/vnd.openxmlformats-officedocument.presentationml.slideLayout+xml"/>
  <Override PartName="/ppt/embeddings/Microsoft_Equation48.bin" ContentType="application/vnd.openxmlformats-officedocument.oleObject"/>
  <Override PartName="/ppt/embeddings/Microsoft_Equation51.bin" ContentType="application/vnd.openxmlformats-officedocument.oleObject"/>
  <Override PartName="/ppt/embeddings/Microsoft_Equation67.bin" ContentType="application/vnd.openxmlformats-officedocument.oleObject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embeddings/Microsoft_Equation2.bin" ContentType="application/vnd.openxmlformats-officedocument.oleObject"/>
  <Override PartName="/ppt/embeddings/Microsoft_Equation17.bin" ContentType="application/vnd.openxmlformats-officedocument.oleObject"/>
  <Override PartName="/ppt/embeddings/Microsoft_Equation36.bin" ContentType="application/vnd.openxmlformats-officedocument.oleObject"/>
  <Override PartName="/ppt/embeddings/Microsoft_Equation55.bin" ContentType="application/vnd.openxmlformats-officedocument.oleObject"/>
  <Override PartName="/ppt/embeddings/Microsoft_Equation22.bin" ContentType="application/vnd.openxmlformats-officedocument.oleObject"/>
  <Override PartName="/ppt/embeddings/Microsoft_Equation41.bin" ContentType="application/vnd.openxmlformats-officedocument.oleObject"/>
  <Override PartName="/ppt/embeddings/Microsoft_Equation60.bin" ContentType="application/vnd.openxmlformats-officedocument.oleObject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embeddings/Microsoft_Equation6.bin" ContentType="application/vnd.openxmlformats-officedocument.oleObject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embeddings/Microsoft_Equation59.bin" ContentType="application/vnd.openxmlformats-officedocument.oleObject"/>
  <Override PartName="/ppt/embeddings/Microsoft_Equation10.bin" ContentType="application/vnd.openxmlformats-officedocument.oleObject"/>
  <Override PartName="/ppt/embeddings/Microsoft_Equation45.bin" ContentType="application/vnd.openxmlformats-officedocument.oleObject"/>
  <Override PartName="/ppt/embeddings/Microsoft_Equation64.bin" ContentType="application/vnd.openxmlformats-officedocument.oleObject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embeddings/Microsoft_Equation28.bin" ContentType="application/vnd.openxmlformats-officedocument.oleObject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embeddings/Microsoft_Equation14.bin" ContentType="application/vnd.openxmlformats-officedocument.oleObject"/>
  <Override PartName="/ppt/embeddings/Microsoft_Equation33.bin" ContentType="application/vnd.openxmlformats-officedocument.oleObject"/>
  <Override PartName="/ppt/slideLayouts/slideLayout11.xml" ContentType="application/vnd.openxmlformats-officedocument.presentationml.slideLayout+xml"/>
  <Override PartName="/ppt/embeddings/Microsoft_Equation49.bin" ContentType="application/vnd.openxmlformats-officedocument.oleObject"/>
  <Override PartName="/ppt/embeddings/Microsoft_Equation52.bin" ContentType="application/vnd.openxmlformats-officedocument.oleObject"/>
  <Override PartName="/ppt/embeddings/Microsoft_Equation68.bin" ContentType="application/vnd.openxmlformats-officedocument.oleObject"/>
  <Override PartName="/docProps/core.xml" ContentType="application/vnd.openxmlformats-package.core-properties+xml"/>
  <Default Extension="jpeg" ContentType="image/jpeg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31.xml" ContentType="application/vnd.openxmlformats-officedocument.presentationml.slide+xml"/>
  <Override PartName="/ppt/embeddings/Microsoft_Equation3.bin" ContentType="application/vnd.openxmlformats-officedocument.oleObject"/>
  <Override PartName="/ppt/embeddings/Microsoft_Equation18.bin" ContentType="application/vnd.openxmlformats-officedocument.oleObject"/>
  <Override PartName="/ppt/embeddings/Microsoft_Equation37.bin" ContentType="application/vnd.openxmlformats-officedocument.oleObject"/>
  <Override PartName="/ppt/embeddings/Microsoft_Equation56.bin" ContentType="application/vnd.openxmlformats-officedocument.oleObject"/>
  <Override PartName="/ppt/embeddings/Microsoft_Equation23.bin" ContentType="application/vnd.openxmlformats-officedocument.oleObject"/>
  <Override PartName="/ppt/embeddings/Microsoft_Equation42.bin" ContentType="application/vnd.openxmlformats-officedocument.oleObject"/>
  <Override PartName="/ppt/embeddings/Microsoft_Equation61.bin" ContentType="application/vnd.openxmlformats-officedocument.oleObject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embeddings/Microsoft_Equation7.bin" ContentType="application/vnd.openxmlformats-officedocument.oleObject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embeddings/Microsoft_Equation11.bin" ContentType="application/vnd.openxmlformats-officedocument.oleObject"/>
  <Override PartName="/ppt/embeddings/Microsoft_Equation30.bin" ContentType="application/vnd.openxmlformats-officedocument.oleObject"/>
  <Override PartName="/ppt/embeddings/Microsoft_Equation46.bin" ContentType="application/vnd.openxmlformats-officedocument.oleObject"/>
  <Override PartName="/ppt/embeddings/Microsoft_Equation65.bin" ContentType="application/vnd.openxmlformats-officedocument.oleObject"/>
  <Override PartName="/ppt/slides/slide3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theme/theme3.xml" ContentType="application/vnd.openxmlformats-officedocument.theme+xml"/>
  <Override PartName="/ppt/embeddings/Microsoft_Equation29.bin" ContentType="application/vnd.openxmlformats-officedocument.oleObject"/>
  <Override PartName="/ppt/embeddings/Microsoft_Equation15.bin" ContentType="application/vnd.openxmlformats-officedocument.oleObject"/>
  <Override PartName="/ppt/embeddings/Microsoft_Equation34.bin" ContentType="application/vnd.openxmlformats-officedocument.oleObject"/>
  <Override PartName="/ppt/embeddings/Microsoft_Equation53.bin" ContentType="application/vnd.openxmlformats-officedocument.oleObject"/>
  <Override PartName="/ppt/embeddings/Microsoft_Equation69.bin" ContentType="application/vnd.openxmlformats-officedocument.oleObject"/>
  <Override PartName="/ppt/embeddings/Microsoft_Equation20.bin" ContentType="application/vnd.openxmlformats-officedocument.oleObject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embeddings/Microsoft_Equation4.bin" ContentType="application/vnd.openxmlformats-officedocument.oleObject"/>
  <Override PartName="/docProps/app.xml" ContentType="application/vnd.openxmlformats-officedocument.extended-properties+xml"/>
  <Override PartName="/ppt/viewProps.xml" ContentType="application/vnd.openxmlformats-officedocument.presentationml.viewProps+xml"/>
  <Override PartName="/ppt/embeddings/Microsoft_Equation19.bin" ContentType="application/vnd.openxmlformats-officedocument.oleObject"/>
  <Override PartName="/ppt/embeddings/Microsoft_Equation38.bin" ContentType="application/vnd.openxmlformats-officedocument.oleObject"/>
  <Override PartName="/ppt/embeddings/Microsoft_Equation57.bin" ContentType="application/vnd.openxmlformats-officedocument.oleObject"/>
  <Override PartName="/ppt/notesMasters/notesMaster1.xml" ContentType="application/vnd.openxmlformats-officedocument.presentationml.notesMaster+xml"/>
  <Override PartName="/ppt/embeddings/Microsoft_Equation24.bin" ContentType="application/vnd.openxmlformats-officedocument.oleObject"/>
  <Override PartName="/ppt/embeddings/Microsoft_Equation43.bin" ContentType="application/vnd.openxmlformats-officedocument.oleObject"/>
  <Override PartName="/ppt/embeddings/Microsoft_Equation62.bin" ContentType="application/vnd.openxmlformats-officedocument.oleObjec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2.xml" ContentType="application/vnd.openxmlformats-officedocument.presentationml.slide+xml"/>
  <Override PartName="/ppt/embeddings/Microsoft_Equation8.bin" ContentType="application/vnd.openxmlformats-officedocument.oleObject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embeddings/Microsoft_Equation26.bin" ContentType="application/vnd.openxmlformats-officedocument.oleObject"/>
  <Override PartName="/ppt/embeddings/Microsoft_Equation12.bin" ContentType="application/vnd.openxmlformats-officedocument.oleObject"/>
  <Override PartName="/ppt/embeddings/Microsoft_Equation31.bin" ContentType="application/vnd.openxmlformats-officedocument.oleObject"/>
  <Override PartName="/ppt/embeddings/Microsoft_Equation50.bin" ContentType="application/vnd.openxmlformats-officedocument.oleObject"/>
  <Override PartName="/ppt/embeddings/Microsoft_Equation47.bin" ContentType="application/vnd.openxmlformats-officedocument.oleObject"/>
  <Override PartName="/ppt/embeddings/Microsoft_Equation66.bin" ContentType="application/vnd.openxmlformats-officedocument.oleObject"/>
  <Default Extension="pict" ContentType="image/pict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embeddings/Microsoft_Equation1.bin" ContentType="application/vnd.openxmlformats-officedocument.oleObject"/>
  <Override PartName="/ppt/embeddings/Microsoft_Equation16.bin" ContentType="application/vnd.openxmlformats-officedocument.oleObject"/>
  <Override PartName="/ppt/embeddings/Microsoft_Equation35.bin" ContentType="application/vnd.openxmlformats-officedocument.oleObject"/>
  <Default Extension="pdf" ContentType="application/pdf"/>
  <Override PartName="/ppt/embeddings/Microsoft_Equation54.bin" ContentType="application/vnd.openxmlformats-officedocument.oleObject"/>
  <Default Extension="png" ContentType="image/png"/>
  <Override PartName="/ppt/embeddings/Microsoft_Equation40.bin" ContentType="application/vnd.openxmlformats-officedocument.oleObject"/>
  <Override PartName="/ppt/embeddings/Microsoft_Equation21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86" r:id="rId14"/>
    <p:sldId id="288" r:id="rId15"/>
    <p:sldId id="290" r:id="rId16"/>
    <p:sldId id="291" r:id="rId17"/>
    <p:sldId id="289" r:id="rId18"/>
    <p:sldId id="268" r:id="rId19"/>
    <p:sldId id="292" r:id="rId20"/>
    <p:sldId id="270" r:id="rId21"/>
    <p:sldId id="293" r:id="rId22"/>
    <p:sldId id="294" r:id="rId23"/>
    <p:sldId id="295" r:id="rId24"/>
    <p:sldId id="296" r:id="rId25"/>
    <p:sldId id="297" r:id="rId26"/>
    <p:sldId id="298" r:id="rId27"/>
    <p:sldId id="283" r:id="rId28"/>
    <p:sldId id="269" r:id="rId29"/>
    <p:sldId id="272" r:id="rId30"/>
    <p:sldId id="273" r:id="rId31"/>
    <p:sldId id="274" r:id="rId32"/>
    <p:sldId id="271" r:id="rId33"/>
    <p:sldId id="275" r:id="rId34"/>
    <p:sldId id="276" r:id="rId35"/>
    <p:sldId id="277" r:id="rId36"/>
    <p:sldId id="278" r:id="rId37"/>
    <p:sldId id="279" r:id="rId38"/>
    <p:sldId id="281" r:id="rId39"/>
    <p:sldId id="287" r:id="rId40"/>
    <p:sldId id="282" r:id="rId41"/>
    <p:sldId id="299" r:id="rId42"/>
    <p:sldId id="300" r:id="rId43"/>
    <p:sldId id="284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ict"/><Relationship Id="rId4" Type="http://schemas.openxmlformats.org/officeDocument/2006/relationships/image" Target="../media/image21.pict"/><Relationship Id="rId1" Type="http://schemas.openxmlformats.org/officeDocument/2006/relationships/image" Target="../media/image31.pict"/><Relationship Id="rId2" Type="http://schemas.openxmlformats.org/officeDocument/2006/relationships/image" Target="../media/image32.pict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ict"/><Relationship Id="rId4" Type="http://schemas.openxmlformats.org/officeDocument/2006/relationships/image" Target="../media/image38.pict"/><Relationship Id="rId1" Type="http://schemas.openxmlformats.org/officeDocument/2006/relationships/image" Target="../media/image35.pict"/><Relationship Id="rId2" Type="http://schemas.openxmlformats.org/officeDocument/2006/relationships/image" Target="../media/image36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pict"/><Relationship Id="rId2" Type="http://schemas.openxmlformats.org/officeDocument/2006/relationships/image" Target="../media/image44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pict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ict"/><Relationship Id="rId4" Type="http://schemas.openxmlformats.org/officeDocument/2006/relationships/image" Target="../media/image52.pict"/><Relationship Id="rId5" Type="http://schemas.openxmlformats.org/officeDocument/2006/relationships/image" Target="../media/image53.pict"/><Relationship Id="rId6" Type="http://schemas.openxmlformats.org/officeDocument/2006/relationships/image" Target="../media/image54.pict"/><Relationship Id="rId1" Type="http://schemas.openxmlformats.org/officeDocument/2006/relationships/image" Target="../media/image49.pict"/><Relationship Id="rId2" Type="http://schemas.openxmlformats.org/officeDocument/2006/relationships/image" Target="../media/image50.pict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pict"/><Relationship Id="rId2" Type="http://schemas.openxmlformats.org/officeDocument/2006/relationships/image" Target="../media/image56.pict"/><Relationship Id="rId3" Type="http://schemas.openxmlformats.org/officeDocument/2006/relationships/image" Target="../media/image50.pict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ict"/><Relationship Id="rId4" Type="http://schemas.openxmlformats.org/officeDocument/2006/relationships/image" Target="../media/image60.pict"/><Relationship Id="rId5" Type="http://schemas.openxmlformats.org/officeDocument/2006/relationships/image" Target="../media/image61.pict"/><Relationship Id="rId6" Type="http://schemas.openxmlformats.org/officeDocument/2006/relationships/image" Target="../media/image62.pict"/><Relationship Id="rId7" Type="http://schemas.openxmlformats.org/officeDocument/2006/relationships/image" Target="../media/image63.pict"/><Relationship Id="rId8" Type="http://schemas.openxmlformats.org/officeDocument/2006/relationships/image" Target="../media/image64.pict"/><Relationship Id="rId9" Type="http://schemas.openxmlformats.org/officeDocument/2006/relationships/image" Target="../media/image65.pict"/><Relationship Id="rId1" Type="http://schemas.openxmlformats.org/officeDocument/2006/relationships/image" Target="../media/image57.pict"/><Relationship Id="rId2" Type="http://schemas.openxmlformats.org/officeDocument/2006/relationships/image" Target="../media/image58.pict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ict"/><Relationship Id="rId4" Type="http://schemas.openxmlformats.org/officeDocument/2006/relationships/image" Target="../media/image69.pict"/><Relationship Id="rId5" Type="http://schemas.openxmlformats.org/officeDocument/2006/relationships/image" Target="../media/image70.pict"/><Relationship Id="rId6" Type="http://schemas.openxmlformats.org/officeDocument/2006/relationships/image" Target="../media/image71.pict"/><Relationship Id="rId1" Type="http://schemas.openxmlformats.org/officeDocument/2006/relationships/image" Target="../media/image66.pict"/><Relationship Id="rId2" Type="http://schemas.openxmlformats.org/officeDocument/2006/relationships/image" Target="../media/image67.pict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ict"/><Relationship Id="rId4" Type="http://schemas.openxmlformats.org/officeDocument/2006/relationships/image" Target="../media/image75.pict"/><Relationship Id="rId1" Type="http://schemas.openxmlformats.org/officeDocument/2006/relationships/image" Target="../media/image72.pict"/><Relationship Id="rId2" Type="http://schemas.openxmlformats.org/officeDocument/2006/relationships/image" Target="../media/image73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ict"/><Relationship Id="rId4" Type="http://schemas.openxmlformats.org/officeDocument/2006/relationships/image" Target="../media/image8.pict"/><Relationship Id="rId5" Type="http://schemas.openxmlformats.org/officeDocument/2006/relationships/image" Target="../media/image9.pict"/><Relationship Id="rId1" Type="http://schemas.openxmlformats.org/officeDocument/2006/relationships/image" Target="../media/image5.pict"/><Relationship Id="rId2" Type="http://schemas.openxmlformats.org/officeDocument/2006/relationships/image" Target="../media/image6.pict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ict"/><Relationship Id="rId4" Type="http://schemas.openxmlformats.org/officeDocument/2006/relationships/image" Target="../media/image79.pict"/><Relationship Id="rId1" Type="http://schemas.openxmlformats.org/officeDocument/2006/relationships/image" Target="../media/image76.pict"/><Relationship Id="rId2" Type="http://schemas.openxmlformats.org/officeDocument/2006/relationships/image" Target="../media/image77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ict"/><Relationship Id="rId2" Type="http://schemas.openxmlformats.org/officeDocument/2006/relationships/image" Target="../media/image11.pict"/><Relationship Id="rId3" Type="http://schemas.openxmlformats.org/officeDocument/2006/relationships/image" Target="../media/image12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Relationship Id="rId2" Type="http://schemas.openxmlformats.org/officeDocument/2006/relationships/image" Target="../media/image20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ict"/><Relationship Id="rId2" Type="http://schemas.openxmlformats.org/officeDocument/2006/relationships/image" Target="../media/image22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ict"/><Relationship Id="rId2" Type="http://schemas.openxmlformats.org/officeDocument/2006/relationships/image" Target="../media/image11.pict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ict"/><Relationship Id="rId4" Type="http://schemas.openxmlformats.org/officeDocument/2006/relationships/image" Target="../media/image21.pict"/><Relationship Id="rId1" Type="http://schemas.openxmlformats.org/officeDocument/2006/relationships/image" Target="../media/image24.pict"/><Relationship Id="rId2" Type="http://schemas.openxmlformats.org/officeDocument/2006/relationships/image" Target="../media/image25.pict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ict"/><Relationship Id="rId4" Type="http://schemas.openxmlformats.org/officeDocument/2006/relationships/image" Target="../media/image30.pict"/><Relationship Id="rId1" Type="http://schemas.openxmlformats.org/officeDocument/2006/relationships/image" Target="../media/image27.pict"/><Relationship Id="rId2" Type="http://schemas.openxmlformats.org/officeDocument/2006/relationships/image" Target="../media/image28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80BE4-8E65-584B-AD3A-8166AA9998DC}" type="datetimeFigureOut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EBCD6-D1DD-8949-9F29-D2E3D636C7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8A612-8D8A-EC44-9876-FFE6A6DCC5FC}" type="datetimeFigureOut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88868-5ABF-DC41-B6BE-2516B34E72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F8AD2-CF70-E04D-BC33-3FC17B4837D7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83DA-7F30-5643-AF7E-5D28AD836849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BC37-269B-3D4D-A90E-7F61CD9E63A4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CE7A-4C36-F045-9F6C-D59A146F4D34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D672-153F-4946-975B-94F8C156EA9C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990E8-B3DB-9E46-AFCC-A25F0CFAA8C0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5E0-6B14-0842-B20A-90BA811E3392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534CD-3198-9747-A0F7-57D758598FD1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995E-D12C-6849-98BC-A363B063F8BF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3C86-BEB6-2640-B3AE-E4C374AE9313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DCBC-33E4-AA4B-BEA8-3BB2FB31A3F2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5F93-C946-D24E-8981-0BAD29158CD8}" type="datetime1">
              <a:rPr lang="en-US" smtClean="0"/>
              <a:pPr/>
              <a:t>9/28/14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CD45-A33B-7D4C-ADFF-9E8FDD6DD9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8.bin"/><Relationship Id="rId4" Type="http://schemas.openxmlformats.org/officeDocument/2006/relationships/oleObject" Target="../embeddings/Microsoft_Equation9.bin"/><Relationship Id="rId5" Type="http://schemas.openxmlformats.org/officeDocument/2006/relationships/oleObject" Target="../embeddings/Microsoft_Equation10.bin"/><Relationship Id="rId6" Type="http://schemas.openxmlformats.org/officeDocument/2006/relationships/image" Target="../media/image13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2.bin"/><Relationship Id="rId4" Type="http://schemas.openxmlformats.org/officeDocument/2006/relationships/oleObject" Target="../embeddings/Microsoft_Equation13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4.bin"/><Relationship Id="rId4" Type="http://schemas.openxmlformats.org/officeDocument/2006/relationships/oleObject" Target="../embeddings/Microsoft_Equation15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6.bin"/><Relationship Id="rId4" Type="http://schemas.openxmlformats.org/officeDocument/2006/relationships/oleObject" Target="../embeddings/Microsoft_Equation17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8.bin"/><Relationship Id="rId4" Type="http://schemas.openxmlformats.org/officeDocument/2006/relationships/oleObject" Target="../embeddings/Microsoft_Equation19.bin"/><Relationship Id="rId5" Type="http://schemas.openxmlformats.org/officeDocument/2006/relationships/oleObject" Target="../embeddings/Microsoft_Equation20.bin"/><Relationship Id="rId6" Type="http://schemas.openxmlformats.org/officeDocument/2006/relationships/oleObject" Target="../embeddings/Microsoft_Equation2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2.bin"/><Relationship Id="rId4" Type="http://schemas.openxmlformats.org/officeDocument/2006/relationships/oleObject" Target="../embeddings/Microsoft_Equation23.bin"/><Relationship Id="rId5" Type="http://schemas.openxmlformats.org/officeDocument/2006/relationships/oleObject" Target="../embeddings/Microsoft_Equation24.bin"/><Relationship Id="rId6" Type="http://schemas.openxmlformats.org/officeDocument/2006/relationships/oleObject" Target="../embeddings/Microsoft_Equation25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6.bin"/><Relationship Id="rId4" Type="http://schemas.openxmlformats.org/officeDocument/2006/relationships/oleObject" Target="../embeddings/Microsoft_Equation27.bin"/><Relationship Id="rId5" Type="http://schemas.openxmlformats.org/officeDocument/2006/relationships/oleObject" Target="../embeddings/Microsoft_Equation28.bin"/><Relationship Id="rId6" Type="http://schemas.openxmlformats.org/officeDocument/2006/relationships/oleObject" Target="../embeddings/Microsoft_Equation29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0.bin"/><Relationship Id="rId4" Type="http://schemas.openxmlformats.org/officeDocument/2006/relationships/oleObject" Target="../embeddings/Microsoft_Equation31.bin"/><Relationship Id="rId5" Type="http://schemas.openxmlformats.org/officeDocument/2006/relationships/oleObject" Target="../embeddings/Microsoft_Equation32.bin"/><Relationship Id="rId6" Type="http://schemas.openxmlformats.org/officeDocument/2006/relationships/oleObject" Target="../embeddings/Microsoft_Equation33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4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43AeuDvWc0k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url?sa=i&amp;rct=j&amp;q=&amp;esrc=s&amp;source=images&amp;cd=&amp;cad=rja&amp;uact=8&amp;docid=DegqnGmHXK0TXM&amp;tbnid=-VEcWCbf4jgg7M:&amp;ved=0CAQQjB0&amp;url=http://hyperphysics.phy-astr.gsu.edu/hbase/magnetic/magcur.html&amp;ei=zR_7U4yyIMicygSf6oL4CA&amp;bvm=bv.73612305,d.aWw&amp;psig=AFQjCNEy1vaVKC2KvOVLCzbe_0MpsxbkCQ&amp;ust=1409052529365653" TargetMode="External"/><Relationship Id="rId3" Type="http://schemas.openxmlformats.org/officeDocument/2006/relationships/image" Target="../media/image4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url?sa=i&amp;rct=j&amp;q=&amp;esrc=s&amp;source=images&amp;cd=&amp;cad=rja&amp;uact=8&amp;docid=mhDmxDvhuEH-dM&amp;tbnid=jStYTqRkxjK2MM:&amp;ved=0CAQQjB0&amp;url=http://chemistry.tutorvista.com/nuclear-chemistry/electromagnetism.html&amp;ei=TyD7U5-GN4i2yASC6YJA&amp;bvm=bv.73612305,d.aWw&amp;psig=AFQjCNEy1vaVKC2KvOVLCzbe_0MpsxbkCQ&amp;ust=1409052529365653" TargetMode="External"/><Relationship Id="rId3" Type="http://schemas.openxmlformats.org/officeDocument/2006/relationships/image" Target="../media/image4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4" Type="http://schemas.openxmlformats.org/officeDocument/2006/relationships/oleObject" Target="../embeddings/Microsoft_Equation35.bin"/><Relationship Id="rId5" Type="http://schemas.openxmlformats.org/officeDocument/2006/relationships/oleObject" Target="../embeddings/Microsoft_Equation36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7.bin"/><Relationship Id="rId4" Type="http://schemas.openxmlformats.org/officeDocument/2006/relationships/image" Target="../media/image48.png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8.bin"/><Relationship Id="rId4" Type="http://schemas.openxmlformats.org/officeDocument/2006/relationships/oleObject" Target="../embeddings/Microsoft_Equation39.bin"/><Relationship Id="rId5" Type="http://schemas.openxmlformats.org/officeDocument/2006/relationships/oleObject" Target="../embeddings/Microsoft_Equation40.bin"/><Relationship Id="rId6" Type="http://schemas.openxmlformats.org/officeDocument/2006/relationships/oleObject" Target="../embeddings/Microsoft_Equation41.bin"/><Relationship Id="rId7" Type="http://schemas.openxmlformats.org/officeDocument/2006/relationships/oleObject" Target="../embeddings/Microsoft_Equation42.bin"/><Relationship Id="rId8" Type="http://schemas.openxmlformats.org/officeDocument/2006/relationships/oleObject" Target="../embeddings/Microsoft_Equation43.bin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4.bin"/><Relationship Id="rId4" Type="http://schemas.openxmlformats.org/officeDocument/2006/relationships/oleObject" Target="../embeddings/Microsoft_Equation45.bin"/><Relationship Id="rId5" Type="http://schemas.openxmlformats.org/officeDocument/2006/relationships/oleObject" Target="../embeddings/Microsoft_Equation46.bin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7.bin"/><Relationship Id="rId4" Type="http://schemas.openxmlformats.org/officeDocument/2006/relationships/oleObject" Target="../embeddings/Microsoft_Equation48.bin"/><Relationship Id="rId5" Type="http://schemas.openxmlformats.org/officeDocument/2006/relationships/oleObject" Target="../embeddings/Microsoft_Equation49.bin"/><Relationship Id="rId6" Type="http://schemas.openxmlformats.org/officeDocument/2006/relationships/oleObject" Target="../embeddings/Microsoft_Equation50.bin"/><Relationship Id="rId7" Type="http://schemas.openxmlformats.org/officeDocument/2006/relationships/oleObject" Target="../embeddings/Microsoft_Equation51.bin"/><Relationship Id="rId8" Type="http://schemas.openxmlformats.org/officeDocument/2006/relationships/oleObject" Target="../embeddings/Microsoft_Equation52.bin"/><Relationship Id="rId9" Type="http://schemas.openxmlformats.org/officeDocument/2006/relationships/oleObject" Target="../embeddings/Microsoft_Equation53.bin"/><Relationship Id="rId10" Type="http://schemas.openxmlformats.org/officeDocument/2006/relationships/oleObject" Target="../embeddings/Microsoft_Equation54.bin"/><Relationship Id="rId11" Type="http://schemas.openxmlformats.org/officeDocument/2006/relationships/oleObject" Target="../embeddings/Microsoft_Equation55.bin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6.bin"/><Relationship Id="rId4" Type="http://schemas.openxmlformats.org/officeDocument/2006/relationships/oleObject" Target="../embeddings/Microsoft_Equation57.bin"/><Relationship Id="rId5" Type="http://schemas.openxmlformats.org/officeDocument/2006/relationships/oleObject" Target="../embeddings/Microsoft_Equation58.bin"/><Relationship Id="rId6" Type="http://schemas.openxmlformats.org/officeDocument/2006/relationships/oleObject" Target="../embeddings/Microsoft_Equation59.bin"/><Relationship Id="rId7" Type="http://schemas.openxmlformats.org/officeDocument/2006/relationships/oleObject" Target="../embeddings/Microsoft_Equation60.bin"/><Relationship Id="rId8" Type="http://schemas.openxmlformats.org/officeDocument/2006/relationships/oleObject" Target="../embeddings/Microsoft_Equation61.bin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2.bin"/><Relationship Id="rId4" Type="http://schemas.openxmlformats.org/officeDocument/2006/relationships/oleObject" Target="../embeddings/Microsoft_Equation63.bin"/><Relationship Id="rId5" Type="http://schemas.openxmlformats.org/officeDocument/2006/relationships/oleObject" Target="../embeddings/Microsoft_Equation64.bin"/><Relationship Id="rId6" Type="http://schemas.openxmlformats.org/officeDocument/2006/relationships/oleObject" Target="../embeddings/Microsoft_Equation65.bin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6.bin"/><Relationship Id="rId4" Type="http://schemas.openxmlformats.org/officeDocument/2006/relationships/oleObject" Target="../embeddings/Microsoft_Equation67.bin"/><Relationship Id="rId5" Type="http://schemas.openxmlformats.org/officeDocument/2006/relationships/oleObject" Target="../embeddings/Microsoft_Equation68.bin"/><Relationship Id="rId6" Type="http://schemas.openxmlformats.org/officeDocument/2006/relationships/oleObject" Target="../embeddings/Microsoft_Equation69.bin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5" Type="http://schemas.openxmlformats.org/officeDocument/2006/relationships/oleObject" Target="../embeddings/Microsoft_Equation5.bin"/><Relationship Id="rId6" Type="http://schemas.openxmlformats.org/officeDocument/2006/relationships/oleObject" Target="../embeddings/Microsoft_Equation6.bin"/><Relationship Id="rId7" Type="http://schemas.openxmlformats.org/officeDocument/2006/relationships/oleObject" Target="../embeddings/Microsoft_Equation7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39157"/>
            <a:ext cx="7772400" cy="226129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An example of how physicists use math: the concept of mechanical work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Doug Bradley-Hutchison</a:t>
            </a:r>
          </a:p>
          <a:p>
            <a:r>
              <a:rPr lang="en-US" dirty="0" smtClean="0"/>
              <a:t>Physics Department</a:t>
            </a:r>
          </a:p>
          <a:p>
            <a:r>
              <a:rPr lang="en-US" dirty="0" smtClean="0"/>
              <a:t>Sinclair Community College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Heating and Thermal Effects</a:t>
            </a:r>
            <a:br>
              <a:rPr lang="en-US" dirty="0" smtClean="0"/>
            </a:br>
            <a:r>
              <a:rPr lang="en-US" dirty="0" smtClean="0"/>
              <a:t>(Thermodynamics)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Related to motion of atoms and molecules</a:t>
            </a:r>
          </a:p>
          <a:p>
            <a:r>
              <a:rPr lang="en-US" dirty="0" smtClean="0"/>
              <a:t>All about energy conservation</a:t>
            </a:r>
          </a:p>
          <a:p>
            <a:r>
              <a:rPr lang="en-US" dirty="0" smtClean="0"/>
              <a:t>When an object’s temperature changes it is not a rigid body.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Frictional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Frictional forces shear surfaces</a:t>
            </a:r>
          </a:p>
          <a:p>
            <a:r>
              <a:rPr lang="en-US" dirty="0" smtClean="0"/>
              <a:t>Frictional forces can cause heating</a:t>
            </a:r>
          </a:p>
          <a:p>
            <a:r>
              <a:rPr lang="en-US" dirty="0" smtClean="0"/>
              <a:t>When friction acts on an object it is not a rigid body</a:t>
            </a:r>
          </a:p>
          <a:p>
            <a:r>
              <a:rPr lang="en-US" dirty="0" smtClean="0"/>
              <a:t>When sliding friction acts both the object and the surface it slides over get hotter.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CM equation: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159250" y="3461533"/>
          <a:ext cx="1673225" cy="488950"/>
        </p:xfrm>
        <a:graphic>
          <a:graphicData uri="http://schemas.openxmlformats.org/presentationml/2006/ole">
            <p:oleObj spid="_x0000_s26626" name="Equation" r:id="rId3" imgW="825500" imgH="24130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234730" y="5392143"/>
          <a:ext cx="3908425" cy="552450"/>
        </p:xfrm>
        <a:graphic>
          <a:graphicData uri="http://schemas.openxmlformats.org/presentationml/2006/ole">
            <p:oleObj spid="_x0000_s26627" name="Equation" r:id="rId4" imgW="1981200" imgH="279400" progId="Equation.3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4168428" y="4141515"/>
          <a:ext cx="1773237" cy="531813"/>
        </p:xfrm>
        <a:graphic>
          <a:graphicData uri="http://schemas.openxmlformats.org/presentationml/2006/ole">
            <p:oleObj spid="_x0000_s26630" name="Equation" r:id="rId5" imgW="889000" imgH="266700" progId="Equation.3">
              <p:embed/>
            </p:oleObj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96680" y="1766105"/>
            <a:ext cx="3060700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r>
              <a:rPr lang="en-US" dirty="0" smtClean="0"/>
              <a:t>			appears to be the work done by friction on the block by the table.   Is it really?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What’s the problem?</a:t>
            </a:r>
          </a:p>
          <a:p>
            <a:pPr lvl="2"/>
            <a:r>
              <a:rPr lang="en-US" dirty="0" smtClean="0"/>
              <a:t>CM displacement is not always the same as the force displacement.</a:t>
            </a:r>
          </a:p>
          <a:p>
            <a:pPr lvl="2"/>
            <a:r>
              <a:rPr lang="en-US" dirty="0" smtClean="0"/>
              <a:t>No accounting for thermal (internal) energy.</a:t>
            </a:r>
          </a:p>
          <a:p>
            <a:pPr lvl="2"/>
            <a:r>
              <a:rPr lang="en-US" dirty="0" smtClean="0"/>
              <a:t>Both objects get hotter (gain energy).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573248" y="1646225"/>
          <a:ext cx="1682750" cy="458788"/>
        </p:xfrm>
        <a:graphic>
          <a:graphicData uri="http://schemas.openxmlformats.org/presentationml/2006/ole">
            <p:oleObj spid="_x0000_s63490" name="Equation" r:id="rId3" imgW="838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02585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506" y="1748764"/>
            <a:ext cx="6670693" cy="35407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6506" y="5912422"/>
            <a:ext cx="472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Sherwood B.A, Bernard W.H. Am. J. Phys. 52 (11)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2250" y="1879600"/>
            <a:ext cx="6159500" cy="309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“Plowing”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85" y="2817355"/>
            <a:ext cx="4152900" cy="3162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9020" y="2947555"/>
            <a:ext cx="4038600" cy="317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00" y="2171700"/>
            <a:ext cx="7192010" cy="17602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36900" y="5756831"/>
            <a:ext cx="684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Makkonen, L. AIP Advances </a:t>
            </a:r>
            <a:r>
              <a:rPr lang="en-US" b="1" dirty="0" smtClean="0"/>
              <a:t>2 , 012179 (2012); doi: 10.1063/1.3699027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Mechanics Based Work-Energy Relationship (CM equation):</a:t>
            </a:r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Law of Thermodynamics: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 includes both external (macro) and internal (micro) energies.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3895465" y="2210890"/>
          <a:ext cx="3903663" cy="550863"/>
        </p:xfrm>
        <a:graphic>
          <a:graphicData uri="http://schemas.openxmlformats.org/presentationml/2006/ole">
            <p:oleObj spid="_x0000_s29708" name="Equation" r:id="rId3" imgW="1981200" imgH="2794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94150" y="3896295"/>
          <a:ext cx="2349500" cy="490538"/>
        </p:xfrm>
        <a:graphic>
          <a:graphicData uri="http://schemas.openxmlformats.org/presentationml/2006/ole">
            <p:oleObj spid="_x0000_s29709" name="Equation" r:id="rId4" imgW="11557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System=block+table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Frictional forces are internal to system. They do no work in this formulation.</a:t>
            </a:r>
          </a:p>
          <a:p>
            <a:r>
              <a:rPr lang="en-US" dirty="0" smtClean="0"/>
              <a:t>Compare to CM equation: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83345" y="2524620"/>
          <a:ext cx="4552950" cy="550863"/>
        </p:xfrm>
        <a:graphic>
          <a:graphicData uri="http://schemas.openxmlformats.org/presentationml/2006/ole">
            <p:oleObj spid="_x0000_s113666" name="Equation" r:id="rId3" imgW="2311400" imgH="279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09030" y="5324475"/>
          <a:ext cx="5073650" cy="549275"/>
        </p:xfrm>
        <a:graphic>
          <a:graphicData uri="http://schemas.openxmlformats.org/presentationml/2006/ole">
            <p:oleObj spid="_x0000_s113667" name="Equation" r:id="rId4" imgW="2578100" imgH="279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Sliding Friction: mechanics meets thermodynamics</a:t>
            </a:r>
          </a:p>
          <a:p>
            <a:r>
              <a:rPr lang="en-US" dirty="0" smtClean="0"/>
              <a:t>Electromagnetism: Can magnetic forces do work (sometimes)?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Special Cases: block in motion across stationary table.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 all cases CM equation is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6845" y="59397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48630" y="2224210"/>
          <a:ext cx="2376488" cy="550863"/>
        </p:xfrm>
        <a:graphic>
          <a:graphicData uri="http://schemas.openxmlformats.org/presentationml/2006/ole">
            <p:oleObj spid="_x0000_s32775" name="Equation" r:id="rId3" imgW="1206500" imgH="279400" progId="Equation.3">
              <p:embed/>
            </p:oleObj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3581400" y="4272460"/>
          <a:ext cx="3903663" cy="550863"/>
        </p:xfrm>
        <a:graphic>
          <a:graphicData uri="http://schemas.openxmlformats.org/presentationml/2006/ole">
            <p:oleObj spid="_x0000_s32777" name="Equation" r:id="rId4" imgW="1981200" imgH="279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38" y="1596231"/>
            <a:ext cx="8229600" cy="4525963"/>
          </a:xfrm>
        </p:spPr>
        <p:txBody>
          <a:bodyPr/>
          <a:lstStyle/>
          <a:p>
            <a:r>
              <a:rPr lang="en-US" dirty="0" smtClean="0"/>
              <a:t>Identical surfaces: </a:t>
            </a:r>
          </a:p>
          <a:p>
            <a:endParaRPr lang="en-US" dirty="0" smtClean="0"/>
          </a:p>
          <a:p>
            <a:r>
              <a:rPr lang="en-US" dirty="0" smtClean="0"/>
              <a:t>Block:  </a:t>
            </a:r>
          </a:p>
          <a:p>
            <a:endParaRPr lang="en-US" dirty="0" smtClean="0"/>
          </a:p>
          <a:p>
            <a:r>
              <a:rPr lang="en-US" dirty="0" smtClean="0"/>
              <a:t>Table: </a:t>
            </a:r>
          </a:p>
          <a:p>
            <a:endParaRPr lang="en-US" dirty="0" smtClean="0"/>
          </a:p>
          <a:p>
            <a:r>
              <a:rPr lang="en-US" dirty="0" smtClean="0"/>
              <a:t>  System: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114690" name="Object 2"/>
          <p:cNvGraphicFramePr>
            <a:graphicFrameLocks noChangeAspect="1"/>
          </p:cNvGraphicFramePr>
          <p:nvPr/>
        </p:nvGraphicFramePr>
        <p:xfrm>
          <a:off x="4108450" y="1497158"/>
          <a:ext cx="1865313" cy="1073150"/>
        </p:xfrm>
        <a:graphic>
          <a:graphicData uri="http://schemas.openxmlformats.org/presentationml/2006/ole">
            <p:oleObj spid="_x0000_s114690" name="Equation" r:id="rId3" imgW="927100" imgH="5334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24113" y="2794000"/>
          <a:ext cx="4791075" cy="1076325"/>
        </p:xfrm>
        <a:graphic>
          <a:graphicData uri="http://schemas.openxmlformats.org/presentationml/2006/ole">
            <p:oleObj spid="_x0000_s114691" name="Equation" r:id="rId4" imgW="2374900" imgH="533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81250" y="3859213"/>
          <a:ext cx="2185988" cy="1081087"/>
        </p:xfrm>
        <a:graphic>
          <a:graphicData uri="http://schemas.openxmlformats.org/presentationml/2006/ole">
            <p:oleObj spid="_x0000_s114692" name="Equation" r:id="rId5" imgW="1079500" imgH="533400" progId="Equation.3">
              <p:embed/>
            </p:oleObj>
          </a:graphicData>
        </a:graphic>
      </p:graphicFrame>
      <p:graphicFrame>
        <p:nvGraphicFramePr>
          <p:cNvPr id="114693" name="Object 5"/>
          <p:cNvGraphicFramePr>
            <a:graphicFrameLocks noChangeAspect="1"/>
          </p:cNvGraphicFramePr>
          <p:nvPr/>
        </p:nvGraphicFramePr>
        <p:xfrm>
          <a:off x="2801825" y="5446790"/>
          <a:ext cx="4552950" cy="550863"/>
        </p:xfrm>
        <a:graphic>
          <a:graphicData uri="http://schemas.openxmlformats.org/presentationml/2006/ole">
            <p:oleObj spid="_x0000_s114693" name="Equation" r:id="rId6" imgW="2311400" imgH="279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Block/Soft Table  (“plowing”):</a:t>
            </a:r>
          </a:p>
          <a:p>
            <a:endParaRPr lang="en-US" dirty="0" smtClean="0"/>
          </a:p>
          <a:p>
            <a:r>
              <a:rPr lang="en-US" dirty="0" smtClean="0"/>
              <a:t>Block:  </a:t>
            </a:r>
          </a:p>
          <a:p>
            <a:endParaRPr lang="en-US" dirty="0" smtClean="0"/>
          </a:p>
          <a:p>
            <a:r>
              <a:rPr lang="en-US" dirty="0" smtClean="0"/>
              <a:t>Table:</a:t>
            </a:r>
          </a:p>
          <a:p>
            <a:endParaRPr lang="en-US" dirty="0" smtClean="0"/>
          </a:p>
          <a:p>
            <a:r>
              <a:rPr lang="en-US" dirty="0" smtClean="0"/>
              <a:t>System: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21150" y="2333450"/>
          <a:ext cx="1782763" cy="552450"/>
        </p:xfrm>
        <a:graphic>
          <a:graphicData uri="http://schemas.openxmlformats.org/presentationml/2006/ole">
            <p:oleObj spid="_x0000_s115714" name="Equation" r:id="rId3" imgW="901700" imgH="279400" progId="Equation.3">
              <p:embed/>
            </p:oleObj>
          </a:graphicData>
        </a:graphic>
      </p:graphicFrame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2090738" y="3240088"/>
          <a:ext cx="5353050" cy="563562"/>
        </p:xfrm>
        <a:graphic>
          <a:graphicData uri="http://schemas.openxmlformats.org/presentationml/2006/ole">
            <p:oleObj spid="_x0000_s115715" name="Equation" r:id="rId4" imgW="2654300" imgH="279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125663" y="4046538"/>
          <a:ext cx="2708275" cy="531812"/>
        </p:xfrm>
        <a:graphic>
          <a:graphicData uri="http://schemas.openxmlformats.org/presentationml/2006/ole">
            <p:oleObj spid="_x0000_s115716" name="Equation" r:id="rId5" imgW="1358900" imgH="266700" progId="Equation.3">
              <p:embed/>
            </p:oleObj>
          </a:graphicData>
        </a:graphic>
      </p:graphicFrame>
      <p:graphicFrame>
        <p:nvGraphicFramePr>
          <p:cNvPr id="115717" name="Object 5"/>
          <p:cNvGraphicFramePr>
            <a:graphicFrameLocks noChangeAspect="1"/>
          </p:cNvGraphicFramePr>
          <p:nvPr/>
        </p:nvGraphicFramePr>
        <p:xfrm>
          <a:off x="2555875" y="5214913"/>
          <a:ext cx="4552950" cy="550862"/>
        </p:xfrm>
        <a:graphic>
          <a:graphicData uri="http://schemas.openxmlformats.org/presentationml/2006/ole">
            <p:oleObj spid="_x0000_s115717" name="Equation" r:id="rId6" imgW="2311400" imgH="279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 Block/Hard Table (“plowing”)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Block: </a:t>
            </a:r>
          </a:p>
          <a:p>
            <a:r>
              <a:rPr lang="en-US" dirty="0" smtClean="0"/>
              <a:t>Table:</a:t>
            </a:r>
          </a:p>
          <a:p>
            <a:endParaRPr lang="en-US" dirty="0" smtClean="0"/>
          </a:p>
          <a:p>
            <a:r>
              <a:rPr lang="en-US" dirty="0" smtClean="0"/>
              <a:t>System: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191000" y="2347105"/>
          <a:ext cx="1490663" cy="546100"/>
        </p:xfrm>
        <a:graphic>
          <a:graphicData uri="http://schemas.openxmlformats.org/presentationml/2006/ole">
            <p:oleObj spid="_x0000_s116739" name="Equation" r:id="rId3" imgW="762000" imgH="279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65598" y="3384513"/>
          <a:ext cx="4103687" cy="550862"/>
        </p:xfrm>
        <a:graphic>
          <a:graphicData uri="http://schemas.openxmlformats.org/presentationml/2006/ole">
            <p:oleObj spid="_x0000_s116740" name="Equation" r:id="rId4" imgW="2082800" imgH="2794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396800" y="4060330"/>
          <a:ext cx="1608138" cy="536575"/>
        </p:xfrm>
        <a:graphic>
          <a:graphicData uri="http://schemas.openxmlformats.org/presentationml/2006/ole">
            <p:oleObj spid="_x0000_s116741" name="Equation" r:id="rId5" imgW="800100" imgH="2667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01415" y="5241965"/>
          <a:ext cx="4552950" cy="550863"/>
        </p:xfrm>
        <a:graphic>
          <a:graphicData uri="http://schemas.openxmlformats.org/presentationml/2006/ole">
            <p:oleObj spid="_x0000_s116742" name="Equation" r:id="rId6" imgW="2311400" imgH="2794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891046" y="398189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“teeth”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617925"/>
            <a:ext cx="61722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2249488" y="1830388"/>
          <a:ext cx="1225550" cy="1073150"/>
        </p:xfrm>
        <a:graphic>
          <a:graphicData uri="http://schemas.openxmlformats.org/presentationml/2006/ole">
            <p:oleObj spid="_x0000_s118786" name="Equation" r:id="rId3" imgW="609600" imgH="533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54575" y="2121320"/>
          <a:ext cx="2230438" cy="531813"/>
        </p:xfrm>
        <a:graphic>
          <a:graphicData uri="http://schemas.openxmlformats.org/presentationml/2006/ole">
            <p:oleObj spid="_x0000_s118787" name="Equation" r:id="rId4" imgW="1117600" imgH="2667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61128" y="3113237"/>
            <a:ext cx="6977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Block contact points move, table contact points stationary.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949700" y="4422665"/>
          <a:ext cx="2449513" cy="549275"/>
        </p:xfrm>
        <a:graphic>
          <a:graphicData uri="http://schemas.openxmlformats.org/presentationml/2006/ole">
            <p:oleObj spid="_x0000_s118788" name="Equation" r:id="rId5" imgW="1244600" imgH="2794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551810" y="5089565"/>
          <a:ext cx="2925763" cy="1169988"/>
        </p:xfrm>
        <a:graphic>
          <a:graphicData uri="http://schemas.openxmlformats.org/presentationml/2006/ole">
            <p:oleObj spid="_x0000_s118789" name="Equation" r:id="rId6" imgW="1460500" imgH="584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Sliding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Then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41400" y="2768168"/>
          <a:ext cx="6253163" cy="1168400"/>
        </p:xfrm>
        <a:graphic>
          <a:graphicData uri="http://schemas.openxmlformats.org/presentationml/2006/ole">
            <p:oleObj spid="_x0000_s120834" name="Equation" r:id="rId3" imgW="3124200" imgH="584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Can’t do work because there is no displacement associated with the force.</a:t>
            </a:r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Accelerating car.</a:t>
            </a:r>
          </a:p>
          <a:p>
            <a:r>
              <a:rPr lang="en-US" dirty="0" smtClean="0"/>
              <a:t>Accelerating human (running).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Force between two current carrying wires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Likes Attract, Unlikes Repel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650" y="2317750"/>
            <a:ext cx="3060700" cy="222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Work: Definition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330985" y="2530475"/>
          <a:ext cx="4295775" cy="384175"/>
        </p:xfrm>
        <a:graphic>
          <a:graphicData uri="http://schemas.openxmlformats.org/presentationml/2006/ole">
            <p:oleObj spid="_x0000_s5122" name="Equation" r:id="rId3" imgW="2133600" imgH="190500" progId="Equation.3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21185" y="3911080"/>
          <a:ext cx="2359025" cy="584200"/>
        </p:xfrm>
        <a:graphic>
          <a:graphicData uri="http://schemas.openxmlformats.org/presentationml/2006/ole">
            <p:oleObj spid="_x0000_s5125" name="Equation" r:id="rId4" imgW="1181100" imgH="29210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174365" y="5147767"/>
            <a:ext cx="70325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First use of the term: Gaspard-Gustave Coriolis (a mathematician!) 1829. Related to lifting buckets of water from mines via steam engines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 smtClean="0"/>
              <a:t>Source: </a:t>
            </a:r>
            <a:r>
              <a:rPr lang="en-US" sz="1800" dirty="0" smtClean="0">
                <a:hlinkClick r:id="rId2"/>
              </a:rPr>
              <a:t>hyperphysics.phy-astr.gsu.edu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400" y="1257300"/>
            <a:ext cx="55372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 smtClean="0"/>
              <a:t>Source:</a:t>
            </a:r>
            <a:r>
              <a:rPr lang="en-US" sz="1800" dirty="0" smtClean="0">
                <a:hlinkClick r:id="rId2"/>
              </a:rPr>
              <a:t>chemistry.tutorvista.com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8550" y="2051050"/>
            <a:ext cx="4406900" cy="275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850" y="1944860"/>
            <a:ext cx="1384300" cy="1384300"/>
          </a:xfrm>
          <a:prstGeom prst="rect">
            <a:avLst/>
          </a:prstGeom>
        </p:spPr>
      </p:pic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527015" y="3555800"/>
          <a:ext cx="2157413" cy="533400"/>
        </p:xfrm>
        <a:graphic>
          <a:graphicData uri="http://schemas.openxmlformats.org/presentationml/2006/ole">
            <p:oleObj spid="_x0000_s34818" name="Equation" r:id="rId4" imgW="1079500" imgH="26670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620155" y="4879975"/>
          <a:ext cx="4040188" cy="533400"/>
        </p:xfrm>
        <a:graphic>
          <a:graphicData uri="http://schemas.openxmlformats.org/presentationml/2006/ole">
            <p:oleObj spid="_x0000_s34819" name="Equation" r:id="rId5" imgW="20193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Hall effect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550" y="2520950"/>
            <a:ext cx="3644900" cy="1816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Electrical forces can do work!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5016500" y="4443413"/>
          <a:ext cx="1498600" cy="533400"/>
        </p:xfrm>
        <a:graphic>
          <a:graphicData uri="http://schemas.openxmlformats.org/presentationml/2006/ole">
            <p:oleObj spid="_x0000_s40962" name="Equation" r:id="rId3" imgW="749300" imgH="2667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5878" y="29220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450" y="2180815"/>
            <a:ext cx="4483100" cy="148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Additional Issue:</a:t>
            </a:r>
          </a:p>
          <a:p>
            <a:r>
              <a:rPr lang="en-US" dirty="0" smtClean="0"/>
              <a:t>The magnetic force acts only on the electrons.</a:t>
            </a:r>
          </a:p>
          <a:p>
            <a:r>
              <a:rPr lang="en-US" dirty="0" smtClean="0"/>
              <a:t>The stationary ions in the wire comprise better than 99% of the mass of wire.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Known through experiment that:</a:t>
            </a:r>
          </a:p>
          <a:p>
            <a:r>
              <a:rPr lang="en-US" dirty="0" smtClean="0"/>
              <a:t>If B and L are perpendicular the magnitude is given by: </a:t>
            </a:r>
          </a:p>
          <a:p>
            <a:r>
              <a:rPr lang="en-US" dirty="0" smtClean="0"/>
              <a:t>Force on the electrons: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6608763" y="1723045"/>
          <a:ext cx="1955800" cy="381000"/>
        </p:xfrm>
        <a:graphic>
          <a:graphicData uri="http://schemas.openxmlformats.org/presentationml/2006/ole">
            <p:oleObj spid="_x0000_s43010" name="Equation" r:id="rId3" imgW="977900" imgH="19050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2655888" y="2842878"/>
          <a:ext cx="1554162" cy="382587"/>
        </p:xfrm>
        <a:graphic>
          <a:graphicData uri="http://schemas.openxmlformats.org/presentationml/2006/ole">
            <p:oleObj spid="_x0000_s43011" name="Equation" r:id="rId4" imgW="774700" imgH="190500" progId="Equation.3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4114800" y="3992563"/>
          <a:ext cx="1828800" cy="533400"/>
        </p:xfrm>
        <a:graphic>
          <a:graphicData uri="http://schemas.openxmlformats.org/presentationml/2006/ole">
            <p:oleObj spid="_x0000_s43012" name="Equation" r:id="rId5" imgW="914400" imgH="266700" progId="Equation.3">
              <p:embed/>
            </p:oleObj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3141178" y="4716463"/>
          <a:ext cx="3802062" cy="531812"/>
        </p:xfrm>
        <a:graphic>
          <a:graphicData uri="http://schemas.openxmlformats.org/presentationml/2006/ole">
            <p:oleObj spid="_x0000_s43013" name="Equation" r:id="rId6" imgW="1905000" imgH="266700" progId="Equation.3">
              <p:embed/>
            </p:oleObj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2524633" y="5438775"/>
          <a:ext cx="1901825" cy="531813"/>
        </p:xfrm>
        <a:graphic>
          <a:graphicData uri="http://schemas.openxmlformats.org/presentationml/2006/ole">
            <p:oleObj spid="_x0000_s43014" name="Equation" r:id="rId7" imgW="952500" imgH="266700" progId="Equation.3">
              <p:embed/>
            </p:oleObj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6071965" y="5371120"/>
          <a:ext cx="1700213" cy="533400"/>
        </p:xfrm>
        <a:graphic>
          <a:graphicData uri="http://schemas.openxmlformats.org/presentationml/2006/ole">
            <p:oleObj spid="_x0000_s43015" name="Equation" r:id="rId8" imgW="850900" imgH="2667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975273" y="7185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4996060" y="5241506"/>
            <a:ext cx="822960" cy="82296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an electric force acts on the ions.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we have an electric force </a:t>
            </a:r>
          </a:p>
          <a:p>
            <a:pPr>
              <a:buNone/>
            </a:pPr>
            <a:r>
              <a:rPr lang="en-US" dirty="0" smtClean="0"/>
              <a:t>    acting on the ions (wire not accelerating).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533030" y="2408075"/>
          <a:ext cx="1755775" cy="534988"/>
        </p:xfrm>
        <a:graphic>
          <a:graphicData uri="http://schemas.openxmlformats.org/presentationml/2006/ole">
            <p:oleObj spid="_x0000_s44034" name="Equation" r:id="rId3" imgW="876300" imgH="266700" progId="Equation.3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2731255" y="3295650"/>
          <a:ext cx="3052763" cy="533400"/>
        </p:xfrm>
        <a:graphic>
          <a:graphicData uri="http://schemas.openxmlformats.org/presentationml/2006/ole">
            <p:oleObj spid="_x0000_s44035" name="Equation" r:id="rId4" imgW="1524000" imgH="266700" progId="Equation.3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5809903" y="4617690"/>
          <a:ext cx="1554162" cy="382588"/>
        </p:xfrm>
        <a:graphic>
          <a:graphicData uri="http://schemas.openxmlformats.org/presentationml/2006/ole">
            <p:oleObj spid="_x0000_s44036" name="Equation" r:id="rId5" imgW="774700" imgH="190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electric field due to the Hall effect does work on the ions and accelerates the wire.</a:t>
            </a:r>
          </a:p>
          <a:p>
            <a:r>
              <a:rPr lang="en-US" dirty="0" smtClean="0"/>
              <a:t>Electric forces can do work.</a:t>
            </a:r>
          </a:p>
          <a:p>
            <a:r>
              <a:rPr lang="en-US" dirty="0" smtClean="0"/>
              <a:t>The electrons acquire a horizontal component of velocity due to the magnetic interaction.</a:t>
            </a:r>
          </a:p>
          <a:p>
            <a:r>
              <a:rPr lang="en-US" dirty="0" smtClean="0"/>
              <a:t>The magnetic force changes the momentum</a:t>
            </a:r>
          </a:p>
          <a:p>
            <a:pPr>
              <a:buNone/>
            </a:pPr>
            <a:r>
              <a:rPr lang="en-US" dirty="0" smtClean="0"/>
              <a:t>	(=mv) of the electrons but not their energy.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(dot) Product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1263650" y="1706538"/>
          <a:ext cx="3181350" cy="627062"/>
        </p:xfrm>
        <a:graphic>
          <a:graphicData uri="http://schemas.openxmlformats.org/presentationml/2006/ole">
            <p:oleObj spid="_x0000_s81922" name="Equation" r:id="rId3" imgW="1612900" imgH="3175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919515" y="1712913"/>
          <a:ext cx="3121025" cy="623887"/>
        </p:xfrm>
        <a:graphic>
          <a:graphicData uri="http://schemas.openxmlformats.org/presentationml/2006/ole">
            <p:oleObj spid="_x0000_s81923" name="Equation" r:id="rId4" imgW="1587500" imgH="3175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89025" y="5655558"/>
          <a:ext cx="1820863" cy="549275"/>
        </p:xfrm>
        <a:graphic>
          <a:graphicData uri="http://schemas.openxmlformats.org/presentationml/2006/ole">
            <p:oleObj spid="_x0000_s81924" name="Equation" r:id="rId5" imgW="927100" imgH="279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666968" y="5589998"/>
          <a:ext cx="1854200" cy="584200"/>
        </p:xfrm>
        <a:graphic>
          <a:graphicData uri="http://schemas.openxmlformats.org/presentationml/2006/ole">
            <p:oleObj spid="_x0000_s81925" name="Equation" r:id="rId6" imgW="927100" imgH="2921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45770" y="3154202"/>
            <a:ext cx="184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240280" y="2544625"/>
          <a:ext cx="2174875" cy="530225"/>
        </p:xfrm>
        <a:graphic>
          <a:graphicData uri="http://schemas.openxmlformats.org/presentationml/2006/ole">
            <p:oleObj spid="_x0000_s81926" name="Equation" r:id="rId7" imgW="1092200" imgH="2667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245675" y="3193715"/>
          <a:ext cx="2065338" cy="547688"/>
        </p:xfrm>
        <a:graphic>
          <a:graphicData uri="http://schemas.openxmlformats.org/presentationml/2006/ole">
            <p:oleObj spid="_x0000_s81927" name="Equation" r:id="rId8" imgW="1054100" imgH="2794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672383" y="3154202"/>
            <a:ext cx="10499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Etc.</a:t>
            </a:r>
            <a:endParaRPr lang="en-US" sz="20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946400" y="4560888"/>
          <a:ext cx="4194175" cy="558800"/>
        </p:xfrm>
        <a:graphic>
          <a:graphicData uri="http://schemas.openxmlformats.org/presentationml/2006/ole">
            <p:oleObj spid="_x0000_s81930" name="Equation" r:id="rId9" imgW="2095500" imgH="27940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165395" y="5570278"/>
          <a:ext cx="1909763" cy="552450"/>
        </p:xfrm>
        <a:graphic>
          <a:graphicData uri="http://schemas.openxmlformats.org/presentationml/2006/ole">
            <p:oleObj spid="_x0000_s81933" name="Equation" r:id="rId10" imgW="965200" imgH="27940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266813" y="3868738"/>
          <a:ext cx="2174875" cy="530225"/>
        </p:xfrm>
        <a:graphic>
          <a:graphicData uri="http://schemas.openxmlformats.org/presentationml/2006/ole">
            <p:oleObj spid="_x0000_s81934" name="Equation" r:id="rId11" imgW="10922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Vectors &amp; Scalars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Vectors: magnitude &amp; direction (examples: velocity, displacement,  force)</a:t>
            </a:r>
          </a:p>
          <a:p>
            <a:r>
              <a:rPr lang="en-US" dirty="0" smtClean="0"/>
              <a:t>Scalars: just magnitude (examples: speed, mass, temperature, work)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magnetic force does zero work, but still causes horizontal acceleration of the electrons.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1433360" y="3141005"/>
          <a:ext cx="2286000" cy="660400"/>
        </p:xfrm>
        <a:graphic>
          <a:graphicData uri="http://schemas.openxmlformats.org/presentationml/2006/ole">
            <p:oleObj spid="_x0000_s46082" name="Equation" r:id="rId3" imgW="1143000" imgH="330200" progId="Equation.3">
              <p:embed/>
            </p:oleObj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1530350" y="3946215"/>
          <a:ext cx="5222875" cy="633413"/>
        </p:xfrm>
        <a:graphic>
          <a:graphicData uri="http://schemas.openxmlformats.org/presentationml/2006/ole">
            <p:oleObj spid="_x0000_s46083" name="Equation" r:id="rId4" imgW="2616200" imgH="317500" progId="Equation.3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052513" y="4819650"/>
          <a:ext cx="6318250" cy="549275"/>
        </p:xfrm>
        <a:graphic>
          <a:graphicData uri="http://schemas.openxmlformats.org/presentationml/2006/ole">
            <p:oleObj spid="_x0000_s46084" name="Equation" r:id="rId5" imgW="3213100" imgH="279400" progId="Equation.3">
              <p:embed/>
            </p:oleObj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2741613" y="5605463"/>
          <a:ext cx="2657475" cy="601662"/>
        </p:xfrm>
        <a:graphic>
          <a:graphicData uri="http://schemas.openxmlformats.org/presentationml/2006/ole">
            <p:oleObj spid="_x0000_s46085" name="Equation" r:id="rId6" imgW="1346200" imgH="3048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351995" y="3185455"/>
          <a:ext cx="1398588" cy="492125"/>
        </p:xfrm>
        <a:graphic>
          <a:graphicData uri="http://schemas.openxmlformats.org/presentationml/2006/ole">
            <p:oleObj spid="_x0000_s46088" name="Equation" r:id="rId7" imgW="685800" imgH="2413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472238" y="3319450"/>
          <a:ext cx="1243012" cy="381000"/>
        </p:xfrm>
        <a:graphic>
          <a:graphicData uri="http://schemas.openxmlformats.org/presentationml/2006/ole">
            <p:oleObj spid="_x0000_s46089" name="Equation" r:id="rId8" imgW="622300" imgH="190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Accelerating wire: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a common acceleration: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52850" y="2292485"/>
          <a:ext cx="3217863" cy="549275"/>
        </p:xfrm>
        <a:graphic>
          <a:graphicData uri="http://schemas.openxmlformats.org/presentationml/2006/ole">
            <p:oleObj spid="_x0000_s138242" name="Equation" r:id="rId3" imgW="1638300" imgH="279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76700" y="3289300"/>
          <a:ext cx="1946275" cy="549275"/>
        </p:xfrm>
        <a:graphic>
          <a:graphicData uri="http://schemas.openxmlformats.org/presentationml/2006/ole">
            <p:oleObj spid="_x0000_s138243" name="Equation" r:id="rId4" imgW="990600" imgH="2794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32756" y="187067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019570" y="4693570"/>
          <a:ext cx="2230438" cy="1165225"/>
        </p:xfrm>
        <a:graphic>
          <a:graphicData uri="http://schemas.openxmlformats.org/presentationml/2006/ole">
            <p:oleObj spid="_x0000_s138244" name="Equation" r:id="rId5" imgW="1117600" imgH="5842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406010" y="4597985"/>
          <a:ext cx="2230438" cy="1165225"/>
        </p:xfrm>
        <a:graphic>
          <a:graphicData uri="http://schemas.openxmlformats.org/presentationml/2006/ole">
            <p:oleObj spid="_x0000_s138245" name="Equation" r:id="rId6" imgW="1117600" imgH="584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Magnetic Forces Do Work?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1143000" y="1992313"/>
          <a:ext cx="1965325" cy="1071562"/>
        </p:xfrm>
        <a:graphic>
          <a:graphicData uri="http://schemas.openxmlformats.org/presentationml/2006/ole">
            <p:oleObj spid="_x0000_s139266" name="Equation" r:id="rId3" imgW="977900" imgH="5334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705500" y="1989880"/>
          <a:ext cx="2741613" cy="1168400"/>
        </p:xfrm>
        <a:graphic>
          <a:graphicData uri="http://schemas.openxmlformats.org/presentationml/2006/ole">
            <p:oleObj spid="_x0000_s139267" name="Equation" r:id="rId4" imgW="1371600" imgH="584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485900" y="3492500"/>
          <a:ext cx="5065713" cy="1171575"/>
        </p:xfrm>
        <a:graphic>
          <a:graphicData uri="http://schemas.openxmlformats.org/presentationml/2006/ole">
            <p:oleObj spid="_x0000_s139268" name="Equation" r:id="rId5" imgW="2527300" imgH="584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13050" y="5060630"/>
          <a:ext cx="1690688" cy="363538"/>
        </p:xfrm>
        <a:graphic>
          <a:graphicData uri="http://schemas.openxmlformats.org/presentationml/2006/ole">
            <p:oleObj spid="_x0000_s139269" name="Equation" r:id="rId6" imgW="825500" imgH="177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43000" y="5830495"/>
            <a:ext cx="4392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Goedecke</a:t>
            </a:r>
            <a:r>
              <a:rPr lang="en-US" dirty="0" smtClean="0"/>
              <a:t> G. H. </a:t>
            </a:r>
            <a:r>
              <a:rPr lang="en-US" dirty="0" err="1" smtClean="0"/>
              <a:t>Kanim</a:t>
            </a:r>
            <a:r>
              <a:rPr lang="en-US" dirty="0" smtClean="0"/>
              <a:t> S.E. Am. J. Phys </a:t>
            </a:r>
            <a:r>
              <a:rPr lang="en-US" b="1" dirty="0" smtClean="0"/>
              <a:t>75</a:t>
            </a:r>
            <a:r>
              <a:rPr lang="en-US" dirty="0" smtClean="0"/>
              <a:t> (2)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7"/>
            <a:ext cx="8686800" cy="1568727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An example of how physicists use math: the concept of mechanical work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3364"/>
            <a:ext cx="8229600" cy="451298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400" dirty="0" smtClean="0"/>
              <a:t>Questions?</a:t>
            </a:r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Source:www.newgrounds.com</a:t>
            </a:r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350" y="2503290"/>
            <a:ext cx="7607300" cy="316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is related to the relative direction of the two vectors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362200" y="1536700"/>
            <a:ext cx="4419600" cy="378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is Related to Energy in Mechanics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3064535" y="1741505"/>
          <a:ext cx="3067668" cy="933792"/>
        </p:xfrm>
        <a:graphic>
          <a:graphicData uri="http://schemas.openxmlformats.org/presentationml/2006/ole">
            <p:oleObj spid="_x0000_s20482" name="Equation" r:id="rId3" imgW="584200" imgH="177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54050" y="2940050"/>
          <a:ext cx="2498725" cy="1250950"/>
        </p:xfrm>
        <a:graphic>
          <a:graphicData uri="http://schemas.openxmlformats.org/presentationml/2006/ole">
            <p:oleObj spid="_x0000_s20483" name="Equation" r:id="rId4" imgW="711200" imgH="3556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046663" y="2940050"/>
          <a:ext cx="3144837" cy="1120775"/>
        </p:xfrm>
        <a:graphic>
          <a:graphicData uri="http://schemas.openxmlformats.org/presentationml/2006/ole">
            <p:oleObj spid="_x0000_s20484" name="Equation" r:id="rId5" imgW="1574800" imgH="355600" progId="Equation.3">
              <p:embed/>
            </p:oleObj>
          </a:graphicData>
        </a:graphic>
      </p:graphicFrame>
      <p:sp>
        <p:nvSpPr>
          <p:cNvPr id="12" name="Right Arrow 11"/>
          <p:cNvSpPr/>
          <p:nvPr/>
        </p:nvSpPr>
        <p:spPr>
          <a:xfrm>
            <a:off x="3886952" y="2940597"/>
            <a:ext cx="822960" cy="822960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Down Arrow 13"/>
          <p:cNvSpPr/>
          <p:nvPr/>
        </p:nvSpPr>
        <p:spPr>
          <a:xfrm>
            <a:off x="3895246" y="4054012"/>
            <a:ext cx="822960" cy="82296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6" name="Object 15"/>
          <p:cNvGraphicFramePr>
            <a:graphicFrameLocks/>
          </p:cNvGraphicFramePr>
          <p:nvPr/>
        </p:nvGraphicFramePr>
        <p:xfrm>
          <a:off x="3133055" y="5200043"/>
          <a:ext cx="2459038" cy="557212"/>
        </p:xfrm>
        <a:graphic>
          <a:graphicData uri="http://schemas.openxmlformats.org/presentationml/2006/ole">
            <p:oleObj spid="_x0000_s20485" name="Equation" r:id="rId6" imgW="1231900" imgH="27940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583346" y="5192636"/>
          <a:ext cx="1212664" cy="724932"/>
        </p:xfrm>
        <a:graphic>
          <a:graphicData uri="http://schemas.openxmlformats.org/presentationml/2006/ole">
            <p:oleObj spid="_x0000_s20486" name="Equation" r:id="rId7" imgW="660400" imgH="3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Related to 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Experiments by:</a:t>
            </a:r>
          </a:p>
          <a:p>
            <a:r>
              <a:rPr lang="en-US" dirty="0" smtClean="0"/>
              <a:t>Rumford</a:t>
            </a:r>
          </a:p>
          <a:p>
            <a:r>
              <a:rPr lang="en-US" dirty="0" smtClean="0"/>
              <a:t>Joule</a:t>
            </a:r>
          </a:p>
          <a:p>
            <a:r>
              <a:rPr lang="en-US" dirty="0" smtClean="0"/>
              <a:t>And others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Conservation of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quantities called energies (kinetic, potential, thermal)</a:t>
            </a:r>
          </a:p>
          <a:p>
            <a:r>
              <a:rPr lang="en-US" dirty="0" smtClean="0"/>
              <a:t>During physical processes one form of energy can be “converted” to others.</a:t>
            </a:r>
          </a:p>
          <a:p>
            <a:r>
              <a:rPr lang="en-US" dirty="0" smtClean="0"/>
              <a:t>Overall sum of energies remains constant.</a:t>
            </a:r>
          </a:p>
          <a:p>
            <a:r>
              <a:rPr lang="en-US" dirty="0" smtClean="0"/>
              <a:t>If the action of a force is to change the energy of a system the force has to do work.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Mechanics (Newton’s Laws)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Applies to:</a:t>
            </a:r>
          </a:p>
          <a:p>
            <a:r>
              <a:rPr lang="en-US" dirty="0" smtClean="0"/>
              <a:t>Point particles</a:t>
            </a:r>
          </a:p>
          <a:p>
            <a:r>
              <a:rPr lang="en-US" dirty="0" smtClean="0"/>
              <a:t>Rigid bodies</a:t>
            </a:r>
          </a:p>
          <a:p>
            <a:pPr>
              <a:buNone/>
            </a:pPr>
            <a:r>
              <a:rPr lang="en-US" dirty="0" smtClean="0"/>
              <a:t>Fundamental idea:</a:t>
            </a:r>
          </a:p>
          <a:p>
            <a:r>
              <a:rPr lang="en-US" dirty="0" smtClean="0"/>
              <a:t>The motion of an object is affected by external agents only.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concept of mechanical 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1140</Words>
  <Application>Microsoft Macintosh PowerPoint</Application>
  <PresentationFormat>On-screen Show (4:3)</PresentationFormat>
  <Paragraphs>240</Paragraphs>
  <Slides>43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Equation</vt:lpstr>
      <vt:lpstr>An example of how physicists use math: the concept of mechanical work </vt:lpstr>
      <vt:lpstr>Examples</vt:lpstr>
      <vt:lpstr>Mechanical Work: Definition</vt:lpstr>
      <vt:lpstr>Vectors &amp; Scalars</vt:lpstr>
      <vt:lpstr>Work is related to the relative direction of the two vectors</vt:lpstr>
      <vt:lpstr>Work is Related to Energy in Mechanics</vt:lpstr>
      <vt:lpstr>Work Related to Heating</vt:lpstr>
      <vt:lpstr>Conservation of Energy</vt:lpstr>
      <vt:lpstr>Mechanics (Newton’s Laws)  </vt:lpstr>
      <vt:lpstr>Heating and Thermal Effects (Thermodynamics)</vt:lpstr>
      <vt:lpstr>Frictional Effects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The Problem with Sliding Friction</vt:lpstr>
      <vt:lpstr>Static Friction</vt:lpstr>
      <vt:lpstr>Can Magnetic Forces Do Work?</vt:lpstr>
      <vt:lpstr>Can Magnetic Forces Do Work?</vt:lpstr>
      <vt:lpstr>Can Magnetic Forces Do Work?</vt:lpstr>
      <vt:lpstr>Can Magnetic Forces Do Work?</vt:lpstr>
      <vt:lpstr>Can Magnetic Forces Do Work?</vt:lpstr>
      <vt:lpstr>Can Magnetic Forces Do Work?</vt:lpstr>
      <vt:lpstr>Can Magnetic Forces Do Work?</vt:lpstr>
      <vt:lpstr>Can Magnetic Forces Do Work?</vt:lpstr>
      <vt:lpstr>Can Magnetic Forces Do Work?</vt:lpstr>
      <vt:lpstr>Can Magnetic Forces Do Work?</vt:lpstr>
      <vt:lpstr>Can Magnetic Forces Do Work?</vt:lpstr>
      <vt:lpstr>Scalar (dot) Product</vt:lpstr>
      <vt:lpstr>Can Magnetic Forces Do Work?</vt:lpstr>
      <vt:lpstr>Can Magnetic Forces Do Work?</vt:lpstr>
      <vt:lpstr>Can Magnetic Forces Do Work?</vt:lpstr>
      <vt:lpstr>An example of how physicists use math: the concept of mechanical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example of how physicists use math: the concept of mechanical work </dc:title>
  <dc:creator>Doug  Bradley-Hutchison</dc:creator>
  <cp:lastModifiedBy>Doug  Bradley-Hutchison</cp:lastModifiedBy>
  <cp:revision>76</cp:revision>
  <dcterms:created xsi:type="dcterms:W3CDTF">2014-09-28T14:50:46Z</dcterms:created>
  <dcterms:modified xsi:type="dcterms:W3CDTF">2014-09-28T14:59:49Z</dcterms:modified>
</cp:coreProperties>
</file>