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72" r:id="rId16"/>
    <p:sldId id="269" r:id="rId17"/>
    <p:sldId id="271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97" d="100"/>
          <a:sy n="97" d="100"/>
        </p:scale>
        <p:origin x="-11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515D62-1178-45BA-9D3E-99102283463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9A426-A81F-4A93-8560-322A3ADFC5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CA8DD-8A5D-4ED4-A395-8161F2D33B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B26A7-6A1D-48FC-90A5-7C0525B94D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18642-FA44-4E0B-8D5B-DD84356CF6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6FD62-BBA2-439E-9202-20528A1D2C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D240D-A68C-4CCF-8A15-6CD05ABA99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DDBA2-00F6-4123-828E-0264C6F227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5040C-9C51-4DFC-BEC7-465D13C5F0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6AE05-82D7-472B-B963-13CC75E4DA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2DECA-DBE4-4F41-A717-C4B87CBDD0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673F1-64C2-4E87-877A-35C9465561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8B8C93-C796-4CB4-80F7-1CB3F8A5E4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04800"/>
            <a:ext cx="8458200" cy="2514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>
                <a:cs typeface="Times New Roman" charset="0"/>
              </a:rPr>
              <a:t>Ascertaining the Impact of the Business-Oriented Malcolm Baldrige National Quality Award (MBNQA) Model on Educational Institutions:</a:t>
            </a:r>
            <a:br>
              <a:rPr lang="en-US" sz="3200">
                <a:cs typeface="Times New Roman" charset="0"/>
              </a:rPr>
            </a:br>
            <a:r>
              <a:rPr lang="en-US" sz="3200">
                <a:cs typeface="Times New Roman" charset="0"/>
              </a:rPr>
              <a:t>From the Voices of Educational Leaders  </a:t>
            </a:r>
            <a:br>
              <a:rPr lang="en-US" sz="3200">
                <a:cs typeface="Times New Roman" charset="0"/>
              </a:rPr>
            </a:br>
            <a:endParaRPr lang="en-US" sz="3200">
              <a:cs typeface="Times New Roman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cs typeface="Times New Roman" charset="0"/>
              </a:rPr>
              <a:t>Ned D. Young, Ph.D. </a:t>
            </a:r>
          </a:p>
          <a:p>
            <a:r>
              <a:rPr lang="en-US">
                <a:cs typeface="Times New Roman" charset="0"/>
              </a:rPr>
              <a:t>Sinclair Community College </a:t>
            </a:r>
          </a:p>
          <a:p>
            <a:r>
              <a:rPr lang="en-US">
                <a:cs typeface="Times New Roman" charset="0"/>
              </a:rPr>
              <a:t>Dayton, OH  45402 </a:t>
            </a:r>
          </a:p>
          <a:p>
            <a:r>
              <a:rPr lang="en-US">
                <a:cs typeface="Times New Roman" charset="0"/>
              </a:rPr>
              <a:t>ned.young@sinclair.edu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8382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/>
              <a:t>Conclusions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In use by numerous educational systems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150 institutions (29 states) garnered 174 awards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28 awards were designated as the state’s highest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83 primary/secondary districts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15 technical schools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23 two-year colleges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29 universities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000"/>
          </a:p>
          <a:p>
            <a:pPr>
              <a:lnSpc>
                <a:spcPct val="90000"/>
              </a:lnSpc>
            </a:pPr>
            <a:r>
              <a:rPr lang="en-US" sz="2800"/>
              <a:t>Totals rising over time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2000 – 51 awards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All years prior to 1997 total of 38 awards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/>
              <a:t>Conclusions (continued)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236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 </a:t>
            </a:r>
            <a:r>
              <a:rPr lang="en-US" sz="2800" u="sng"/>
              <a:t>system</a:t>
            </a:r>
            <a:r>
              <a:rPr lang="en-US" sz="2800"/>
              <a:t> for continuous improvement (all informant categories)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800"/>
              <a:t>An organization built on the principle of satisfying stakeholder requirements (all informant categories)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800"/>
              <a:t>Management by fact aids accountability and decision making (all but faculty)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800"/>
              <a:t>Relationship with Plan-Do-Study-Act cycle (quality leaders)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/>
              <a:t>Relationship to PDSA cycle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057400"/>
            <a:ext cx="65532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/>
              <a:t>Conclusions (continued)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Potential for three-level enculturation</a:t>
            </a:r>
          </a:p>
          <a:p>
            <a:pPr lvl="1"/>
            <a:r>
              <a:rPr lang="en-US"/>
              <a:t>Level I - administrative management &amp; control</a:t>
            </a:r>
          </a:p>
          <a:p>
            <a:pPr lvl="1">
              <a:buFontTx/>
              <a:buNone/>
            </a:pPr>
            <a:endParaRPr lang="en-US" sz="1000"/>
          </a:p>
          <a:p>
            <a:pPr lvl="1"/>
            <a:r>
              <a:rPr lang="en-US"/>
              <a:t>Level II - instrument for faculty member self-assessment and reflection </a:t>
            </a:r>
          </a:p>
          <a:p>
            <a:pPr lvl="1">
              <a:buFontTx/>
              <a:buNone/>
            </a:pPr>
            <a:endParaRPr lang="en-US" sz="1000"/>
          </a:p>
          <a:p>
            <a:pPr lvl="1"/>
            <a:r>
              <a:rPr lang="en-US"/>
              <a:t>Level III – instrument for student’s own learning systems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/>
              <a:t>Conclusions (continued)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Focus of leadership differs between education and business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200"/>
          </a:p>
          <a:p>
            <a:pPr lvl="1">
              <a:lnSpc>
                <a:spcPct val="90000"/>
              </a:lnSpc>
            </a:pPr>
            <a:r>
              <a:rPr lang="en-US"/>
              <a:t>In business, leadership has a direct impact on organizational results (i.e. administrative leaders impact performance)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200"/>
          </a:p>
          <a:p>
            <a:pPr lvl="1">
              <a:lnSpc>
                <a:spcPct val="90000"/>
              </a:lnSpc>
            </a:pPr>
            <a:r>
              <a:rPr lang="en-US"/>
              <a:t>In education, leadership directly impacts student results but the leader, in question, may very well be the faculty member, not the administrative leader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789238" y="3733800"/>
            <a:ext cx="1520825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000">
                <a:latin typeface="Arial" charset="0"/>
              </a:rPr>
              <a:t>3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Student, Stakeholder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and Market Focus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789238" y="2286000"/>
            <a:ext cx="1371600" cy="547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000">
                <a:latin typeface="Arial" charset="0"/>
              </a:rPr>
              <a:t>2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Strategic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Planning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800600" y="2286000"/>
            <a:ext cx="1371600" cy="547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000">
                <a:latin typeface="Arial" charset="0"/>
              </a:rPr>
              <a:t>5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Faculty and 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Staff Focus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800600" y="3932238"/>
            <a:ext cx="1371600" cy="669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000">
                <a:latin typeface="Arial" charset="0"/>
              </a:rPr>
              <a:t>6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Process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Management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960438" y="3108325"/>
            <a:ext cx="1371600" cy="549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000">
                <a:latin typeface="Arial" charset="0"/>
              </a:rPr>
              <a:t>1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Leadership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384925" y="3048000"/>
            <a:ext cx="1371600" cy="808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000">
                <a:latin typeface="Arial" charset="0"/>
              </a:rPr>
              <a:t>7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Organizational Performance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Results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914400" y="5257800"/>
            <a:ext cx="7132638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/>
              <a:t>4</a:t>
            </a:r>
          </a:p>
          <a:p>
            <a:pPr algn="ctr" eaLnBrk="0" hangingPunct="0"/>
            <a:r>
              <a:rPr lang="en-US" sz="1200"/>
              <a:t>Information and Analysis</a:t>
            </a:r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4343400" y="4572000"/>
            <a:ext cx="274638" cy="547688"/>
          </a:xfrm>
          <a:prstGeom prst="upDownArrow">
            <a:avLst>
              <a:gd name="adj1" fmla="val 50000"/>
              <a:gd name="adj2" fmla="val 39884"/>
            </a:avLst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4160838" y="3382963"/>
            <a:ext cx="822325" cy="274637"/>
          </a:xfrm>
          <a:prstGeom prst="leftRightArrow">
            <a:avLst>
              <a:gd name="adj1" fmla="val 50000"/>
              <a:gd name="adj2" fmla="val 59885"/>
            </a:avLst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2147888" y="2560638"/>
            <a:ext cx="549275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2147888" y="3840163"/>
            <a:ext cx="45720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V="1">
            <a:off x="6354763" y="3840163"/>
            <a:ext cx="365125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6262688" y="2560638"/>
            <a:ext cx="457200" cy="2730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1" name="Oval 15"/>
          <p:cNvSpPr>
            <a:spLocks noChangeArrowheads="1"/>
          </p:cNvSpPr>
          <p:nvPr/>
        </p:nvSpPr>
        <p:spPr bwMode="auto">
          <a:xfrm>
            <a:off x="2286000" y="1143000"/>
            <a:ext cx="4114800" cy="62388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/>
              <a:t>Organizational Profile:</a:t>
            </a:r>
          </a:p>
          <a:p>
            <a:pPr eaLnBrk="0" hangingPunct="0"/>
            <a:r>
              <a:rPr lang="en-US" sz="1200"/>
              <a:t>Environment, Relationships and Challenges</a:t>
            </a:r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V="1">
            <a:off x="1417638" y="1828800"/>
            <a:ext cx="730250" cy="11890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 flipV="1">
            <a:off x="6384925" y="1766888"/>
            <a:ext cx="1189038" cy="11890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066800" y="228600"/>
            <a:ext cx="6934200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>
                <a:latin typeface="Arial" charset="0"/>
              </a:rPr>
              <a:t>The Baldrige Framework</a:t>
            </a:r>
            <a:r>
              <a:rPr lang="en-US" sz="280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/>
              <a:t>Recommendations for further research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362200"/>
            <a:ext cx="7772400" cy="2667000"/>
          </a:xfrm>
        </p:spPr>
        <p:txBody>
          <a:bodyPr/>
          <a:lstStyle/>
          <a:p>
            <a:r>
              <a:rPr lang="en-US"/>
              <a:t>Testing the model within the classroom </a:t>
            </a:r>
          </a:p>
          <a:p>
            <a:pPr>
              <a:buFontTx/>
              <a:buNone/>
            </a:pPr>
            <a:endParaRPr lang="en-US" sz="1200"/>
          </a:p>
          <a:p>
            <a:r>
              <a:rPr lang="en-US"/>
              <a:t>Increased sample population </a:t>
            </a:r>
          </a:p>
          <a:p>
            <a:pPr>
              <a:buFontTx/>
              <a:buNone/>
            </a:pPr>
            <a:endParaRPr lang="en-US" sz="1200"/>
          </a:p>
          <a:p>
            <a:r>
              <a:rPr lang="en-US"/>
              <a:t>Communication and the business model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/>
              <a:t>Ned D. Young, Ph.D.</a:t>
            </a:r>
            <a:br>
              <a:rPr lang="en-US"/>
            </a:br>
            <a:r>
              <a:rPr lang="en-US"/>
              <a:t>Professor, Management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124200"/>
            <a:ext cx="6400800" cy="1752600"/>
          </a:xfrm>
        </p:spPr>
        <p:txBody>
          <a:bodyPr/>
          <a:lstStyle/>
          <a:p>
            <a:r>
              <a:rPr lang="en-US"/>
              <a:t>Sinclair Community College </a:t>
            </a:r>
          </a:p>
          <a:p>
            <a:r>
              <a:rPr lang="en-US"/>
              <a:t>444 W. Third Street</a:t>
            </a:r>
            <a:br>
              <a:rPr lang="en-US"/>
            </a:br>
            <a:r>
              <a:rPr lang="en-US"/>
              <a:t>Dayton, OH  45402</a:t>
            </a:r>
          </a:p>
          <a:p>
            <a:r>
              <a:rPr lang="en-US"/>
              <a:t>(937) 512-2759</a:t>
            </a:r>
          </a:p>
          <a:p>
            <a:r>
              <a:rPr lang="en-US"/>
              <a:t>ned.young@sinclair.edu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/>
              <a:t>Malcolm Baldrige National Quality Award (MBNQA)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Established 1987 by the National Institute for Standards and Technology (NIST)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000"/>
          </a:p>
          <a:p>
            <a:pPr>
              <a:lnSpc>
                <a:spcPct val="90000"/>
              </a:lnSpc>
            </a:pPr>
            <a:r>
              <a:rPr lang="en-US" sz="2800"/>
              <a:t>Historically based in Quality Management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000"/>
          </a:p>
          <a:p>
            <a:pPr>
              <a:lnSpc>
                <a:spcPct val="90000"/>
              </a:lnSpc>
            </a:pPr>
            <a:r>
              <a:rPr lang="en-US" sz="2800"/>
              <a:t>Developed to aid American manufacturers 	in competition with foreign companies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000"/>
          </a:p>
          <a:p>
            <a:pPr>
              <a:lnSpc>
                <a:spcPct val="90000"/>
              </a:lnSpc>
            </a:pPr>
            <a:r>
              <a:rPr lang="en-US" sz="2800"/>
              <a:t>Provides a systemic framework for 	organizational management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000"/>
          </a:p>
          <a:p>
            <a:pPr>
              <a:lnSpc>
                <a:spcPct val="90000"/>
              </a:lnSpc>
            </a:pPr>
            <a:r>
              <a:rPr lang="en-US" sz="2800"/>
              <a:t>Education institutions eligible to apply: 1999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789238" y="3733800"/>
            <a:ext cx="1520825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000">
                <a:latin typeface="Arial" charset="0"/>
              </a:rPr>
              <a:t>3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Student, Stakeholder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and Market Focus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789238" y="2286000"/>
            <a:ext cx="1371600" cy="547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000">
                <a:latin typeface="Arial" charset="0"/>
              </a:rPr>
              <a:t>2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Strategic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Planning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800600" y="2286000"/>
            <a:ext cx="1371600" cy="547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000">
                <a:latin typeface="Arial" charset="0"/>
              </a:rPr>
              <a:t>5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Faculty and 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Staff Focus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800600" y="3932238"/>
            <a:ext cx="1371600" cy="669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000">
                <a:latin typeface="Arial" charset="0"/>
              </a:rPr>
              <a:t>6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Process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Management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960438" y="3108325"/>
            <a:ext cx="1371600" cy="549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000">
                <a:latin typeface="Arial" charset="0"/>
              </a:rPr>
              <a:t>1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Leadership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384925" y="3048000"/>
            <a:ext cx="1371600" cy="808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000">
                <a:latin typeface="Arial" charset="0"/>
              </a:rPr>
              <a:t>7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Organizational Performance</a:t>
            </a:r>
          </a:p>
          <a:p>
            <a:pPr algn="ctr" eaLnBrk="0" hangingPunct="0"/>
            <a:r>
              <a:rPr lang="en-US" sz="1200">
                <a:latin typeface="Arial" charset="0"/>
              </a:rPr>
              <a:t>Results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914400" y="5257800"/>
            <a:ext cx="7132638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/>
              <a:t>4</a:t>
            </a:r>
          </a:p>
          <a:p>
            <a:pPr algn="ctr" eaLnBrk="0" hangingPunct="0"/>
            <a:r>
              <a:rPr lang="en-US" sz="1200"/>
              <a:t>Information and Analysis</a:t>
            </a: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4343400" y="4572000"/>
            <a:ext cx="274638" cy="547688"/>
          </a:xfrm>
          <a:prstGeom prst="upDownArrow">
            <a:avLst>
              <a:gd name="adj1" fmla="val 50000"/>
              <a:gd name="adj2" fmla="val 39884"/>
            </a:avLst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4160838" y="3382963"/>
            <a:ext cx="822325" cy="274637"/>
          </a:xfrm>
          <a:prstGeom prst="leftRightArrow">
            <a:avLst>
              <a:gd name="adj1" fmla="val 50000"/>
              <a:gd name="adj2" fmla="val 59885"/>
            </a:avLst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2147888" y="2560638"/>
            <a:ext cx="549275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2147888" y="3840163"/>
            <a:ext cx="45720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V="1">
            <a:off x="6354763" y="3840163"/>
            <a:ext cx="365125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6262688" y="2560638"/>
            <a:ext cx="457200" cy="2730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5" name="Oval 15"/>
          <p:cNvSpPr>
            <a:spLocks noChangeArrowheads="1"/>
          </p:cNvSpPr>
          <p:nvPr/>
        </p:nvSpPr>
        <p:spPr bwMode="auto">
          <a:xfrm>
            <a:off x="2286000" y="1143000"/>
            <a:ext cx="4114800" cy="62388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/>
              <a:t>Organizational Profile:</a:t>
            </a:r>
          </a:p>
          <a:p>
            <a:pPr eaLnBrk="0" hangingPunct="0"/>
            <a:r>
              <a:rPr lang="en-US" sz="1200"/>
              <a:t>Environment, Relationships and Challenges</a:t>
            </a:r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V="1">
            <a:off x="1417638" y="1828800"/>
            <a:ext cx="730250" cy="11890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 flipV="1">
            <a:off x="6384925" y="1766888"/>
            <a:ext cx="1189038" cy="11890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1066800" y="228600"/>
            <a:ext cx="6934200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>
                <a:latin typeface="Arial" charset="0"/>
              </a:rPr>
              <a:t>The Baldrige Framework</a:t>
            </a:r>
            <a:r>
              <a:rPr lang="en-US" sz="280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6629400" cy="9144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/>
              <a:t>Objectives of the Study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Determine educational institutions involved with MBNQA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000"/>
          </a:p>
          <a:p>
            <a:pPr>
              <a:lnSpc>
                <a:spcPct val="90000"/>
              </a:lnSpc>
            </a:pPr>
            <a:r>
              <a:rPr lang="en-US" sz="2800"/>
              <a:t>Determine which institutions have been awarded their state’s highest level Baldrige-based award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000"/>
          </a:p>
          <a:p>
            <a:pPr>
              <a:lnSpc>
                <a:spcPct val="90000"/>
              </a:lnSpc>
            </a:pPr>
            <a:r>
              <a:rPr lang="en-US" sz="2800"/>
              <a:t>Analyze the perspectives of key institutional leaders relative to the impact of the Baldrige framework on selected learning systems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000"/>
              <a:t> </a:t>
            </a:r>
          </a:p>
          <a:p>
            <a:pPr>
              <a:lnSpc>
                <a:spcPct val="90000"/>
              </a:lnSpc>
            </a:pPr>
            <a:r>
              <a:rPr lang="en-US" sz="2800"/>
              <a:t>Determine areas of the learning systems that have been impacted (positively and negatively)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/>
              <a:t>Prominent Actors in Quality Management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sz="2800"/>
              <a:t>Malcolm Baldrige National Quality Award</a:t>
            </a:r>
          </a:p>
          <a:p>
            <a:pPr>
              <a:buFontTx/>
              <a:buNone/>
            </a:pPr>
            <a:endParaRPr lang="en-US" sz="1000"/>
          </a:p>
          <a:p>
            <a:r>
              <a:rPr lang="en-US" sz="2800"/>
              <a:t>North Central Association of Colleges and Schools (NCA)</a:t>
            </a:r>
            <a:r>
              <a:rPr lang="en-US"/>
              <a:t> </a:t>
            </a:r>
          </a:p>
          <a:p>
            <a:pPr lvl="1"/>
            <a:r>
              <a:rPr lang="en-US"/>
              <a:t>Academic Quality Initiative Program (AQIP)</a:t>
            </a:r>
          </a:p>
          <a:p>
            <a:pPr lvl="1">
              <a:buFontTx/>
              <a:buNone/>
            </a:pPr>
            <a:endParaRPr lang="en-US" sz="1200"/>
          </a:p>
          <a:p>
            <a:r>
              <a:rPr lang="en-US" sz="2800"/>
              <a:t>Baldrige in Education Initiative (BiE IN)</a:t>
            </a:r>
          </a:p>
          <a:p>
            <a:pPr lvl="1"/>
            <a:r>
              <a:rPr lang="en-US" sz="2400"/>
              <a:t>National Alliance of Business (NAB)</a:t>
            </a:r>
          </a:p>
          <a:p>
            <a:pPr lvl="1"/>
            <a:r>
              <a:rPr lang="en-US" sz="2400"/>
              <a:t>American Productivity &amp; Quality Center (APQC)</a:t>
            </a:r>
          </a:p>
          <a:p>
            <a:pPr>
              <a:buFontTx/>
              <a:buNone/>
            </a:pPr>
            <a:endParaRPr lang="en-US" sz="1200"/>
          </a:p>
          <a:p>
            <a:r>
              <a:rPr lang="en-US" sz="2800"/>
              <a:t>State and Local Baldrige-based Award Programs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239000" cy="8382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/>
              <a:t>Institutional Selection Criteria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438400"/>
            <a:ext cx="7772400" cy="3200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State quality award winner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900"/>
          </a:p>
          <a:p>
            <a:pPr>
              <a:lnSpc>
                <a:spcPct val="90000"/>
              </a:lnSpc>
            </a:pPr>
            <a:r>
              <a:rPr lang="en-US" sz="2800"/>
              <a:t>Highest level state award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900"/>
          </a:p>
          <a:p>
            <a:pPr>
              <a:lnSpc>
                <a:spcPct val="90000"/>
              </a:lnSpc>
            </a:pPr>
            <a:r>
              <a:rPr lang="en-US" sz="2800"/>
              <a:t>Multiple educational types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900"/>
          </a:p>
          <a:p>
            <a:pPr>
              <a:lnSpc>
                <a:spcPct val="90000"/>
              </a:lnSpc>
            </a:pPr>
            <a:r>
              <a:rPr lang="en-US" sz="2800"/>
              <a:t>Comparative organizational levels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900"/>
          </a:p>
          <a:p>
            <a:pPr>
              <a:lnSpc>
                <a:spcPct val="90000"/>
              </a:lnSpc>
            </a:pPr>
            <a:r>
              <a:rPr lang="en-US" sz="2800"/>
              <a:t>Varying lengths of engagement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/>
              <a:t>Institutions Selected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K1 - large K-12 district in the Southeast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000"/>
              <a:t> </a:t>
            </a:r>
          </a:p>
          <a:p>
            <a:pPr>
              <a:lnSpc>
                <a:spcPct val="90000"/>
              </a:lnSpc>
            </a:pPr>
            <a:r>
              <a:rPr lang="en-US" sz="2800"/>
              <a:t>K2 - large K-8 district in the Midwest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000"/>
          </a:p>
          <a:p>
            <a:pPr>
              <a:lnSpc>
                <a:spcPct val="90000"/>
              </a:lnSpc>
            </a:pPr>
            <a:r>
              <a:rPr lang="en-US" sz="2800"/>
              <a:t>C1 - community college in the Northwest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000"/>
          </a:p>
          <a:p>
            <a:pPr>
              <a:lnSpc>
                <a:spcPct val="90000"/>
              </a:lnSpc>
            </a:pPr>
            <a:r>
              <a:rPr lang="en-US" sz="2800"/>
              <a:t>C2 - community &amp; vocational technical college in 	the central U.S.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000"/>
          </a:p>
          <a:p>
            <a:pPr>
              <a:lnSpc>
                <a:spcPct val="90000"/>
              </a:lnSpc>
            </a:pPr>
            <a:r>
              <a:rPr lang="en-US" sz="2800"/>
              <a:t>U1 - state regional university in the central U.S.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000"/>
              <a:t> </a:t>
            </a:r>
          </a:p>
          <a:p>
            <a:pPr>
              <a:lnSpc>
                <a:spcPct val="90000"/>
              </a:lnSpc>
            </a:pPr>
            <a:r>
              <a:rPr lang="en-US" sz="2800"/>
              <a:t>U2 – state engineering and science university in 	the central U.S.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/>
              <a:t>Sources of Data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22 interviews with educational leaders</a:t>
            </a:r>
          </a:p>
          <a:p>
            <a:pPr lvl="1">
              <a:lnSpc>
                <a:spcPct val="90000"/>
              </a:lnSpc>
            </a:pPr>
            <a:r>
              <a:rPr lang="en-US"/>
              <a:t>President/Superintendent </a:t>
            </a:r>
          </a:p>
          <a:p>
            <a:pPr lvl="1">
              <a:lnSpc>
                <a:spcPct val="90000"/>
              </a:lnSpc>
            </a:pPr>
            <a:r>
              <a:rPr lang="en-US"/>
              <a:t>Trustee member </a:t>
            </a:r>
          </a:p>
          <a:p>
            <a:pPr lvl="1">
              <a:lnSpc>
                <a:spcPct val="90000"/>
              </a:lnSpc>
            </a:pPr>
            <a:r>
              <a:rPr lang="en-US"/>
              <a:t>Quality coordinator responsible for application</a:t>
            </a:r>
          </a:p>
          <a:p>
            <a:pPr lvl="1">
              <a:lnSpc>
                <a:spcPct val="90000"/>
              </a:lnSpc>
            </a:pPr>
            <a:r>
              <a:rPr lang="en-US"/>
              <a:t>Head of faculty governance group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State quality award application and ancillary documentation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9144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/>
              <a:t>Areas of Questioning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Category 6 – Process Management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6.1 Educational Design and Delivery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6.3 Support Processes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800"/>
          </a:p>
          <a:p>
            <a:pPr>
              <a:lnSpc>
                <a:spcPct val="90000"/>
              </a:lnSpc>
            </a:pPr>
            <a:r>
              <a:rPr lang="en-US" sz="2800"/>
              <a:t>Category 7 – Organizational Process Results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7.1 Student Learning Results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7.2 Student and Stakeholder Focused Results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7.4 Faculty and Staff Results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800"/>
          </a:p>
          <a:p>
            <a:pPr>
              <a:lnSpc>
                <a:spcPct val="90000"/>
              </a:lnSpc>
            </a:pPr>
            <a:r>
              <a:rPr lang="en-US" sz="2800"/>
              <a:t>Miscellaneous Questions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Interviewee’s role relative to Baldrige and quality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How Baldrige affected an institution’s external view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Communicating the Baldrige to institutional members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00CC99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E2C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629</Words>
  <Application>Microsoft PowerPoint</Application>
  <PresentationFormat>On-screen Show (4:3)</PresentationFormat>
  <Paragraphs>167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Times New Roman</vt:lpstr>
      <vt:lpstr>Arial</vt:lpstr>
      <vt:lpstr>Default Design</vt:lpstr>
      <vt:lpstr>Ascertaining the Impact of the Business-Oriented Malcolm Baldrige National Quality Award (MBNQA) Model on Educational Institutions: From the Voices of Educational Leaders   </vt:lpstr>
      <vt:lpstr>Malcolm Baldrige National Quality Award (MBNQA)</vt:lpstr>
      <vt:lpstr>Slide 3</vt:lpstr>
      <vt:lpstr>Objectives of the Study</vt:lpstr>
      <vt:lpstr>Prominent Actors in Quality Management</vt:lpstr>
      <vt:lpstr>Institutional Selection Criteria</vt:lpstr>
      <vt:lpstr>Institutions Selected </vt:lpstr>
      <vt:lpstr>Sources of Data</vt:lpstr>
      <vt:lpstr>Areas of Questioning</vt:lpstr>
      <vt:lpstr>Conclusions</vt:lpstr>
      <vt:lpstr>Conclusions (continued)</vt:lpstr>
      <vt:lpstr>Relationship to PDSA cycle</vt:lpstr>
      <vt:lpstr>Conclusions (continued)</vt:lpstr>
      <vt:lpstr>Conclusions (continued)</vt:lpstr>
      <vt:lpstr>Slide 15</vt:lpstr>
      <vt:lpstr>Recommendations for further research </vt:lpstr>
      <vt:lpstr>Ned D. Young, Ph.D. Professor, Management</vt:lpstr>
    </vt:vector>
  </TitlesOfParts>
  <Company>Sinclair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Ascertaining the Impact of the Business-Oriented Malcolm Baldrige National Quality Award (MBNQA) Model on Educational Institutions: From the Voices of Educational Leaders</dc:title>
  <dc:creator>ned.young</dc:creator>
  <cp:lastModifiedBy>Ned</cp:lastModifiedBy>
  <cp:revision>9</cp:revision>
  <dcterms:created xsi:type="dcterms:W3CDTF">2003-06-02T18:57:27Z</dcterms:created>
  <dcterms:modified xsi:type="dcterms:W3CDTF">2009-03-13T03:07:03Z</dcterms:modified>
</cp:coreProperties>
</file>