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9"/>
  </p:notesMasterIdLst>
  <p:handoutMasterIdLst>
    <p:handoutMasterId r:id="rId20"/>
  </p:handoutMasterIdLst>
  <p:sldIdLst>
    <p:sldId id="256" r:id="rId2"/>
    <p:sldId id="257" r:id="rId3"/>
    <p:sldId id="258" r:id="rId4"/>
    <p:sldId id="261" r:id="rId5"/>
    <p:sldId id="270" r:id="rId6"/>
    <p:sldId id="259" r:id="rId7"/>
    <p:sldId id="260" r:id="rId8"/>
    <p:sldId id="262" r:id="rId9"/>
    <p:sldId id="263" r:id="rId10"/>
    <p:sldId id="264" r:id="rId11"/>
    <p:sldId id="265" r:id="rId12"/>
    <p:sldId id="271" r:id="rId13"/>
    <p:sldId id="272" r:id="rId14"/>
    <p:sldId id="266" r:id="rId15"/>
    <p:sldId id="267" r:id="rId16"/>
    <p:sldId id="268" r:id="rId17"/>
    <p:sldId id="269" r:id="rId18"/>
  </p:sldIdLst>
  <p:sldSz cx="9144000" cy="6858000" type="screen4x3"/>
  <p:notesSz cx="6881813" cy="9296400"/>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61" autoAdjust="0"/>
  </p:normalViewPr>
  <p:slideViewPr>
    <p:cSldViewPr>
      <p:cViewPr varScale="1">
        <p:scale>
          <a:sx n="102" d="100"/>
          <a:sy n="102" d="100"/>
        </p:scale>
        <p:origin x="264"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4" y="0"/>
            <a:ext cx="2982119" cy="464820"/>
          </a:xfrm>
          <a:prstGeom prst="rect">
            <a:avLst/>
          </a:prstGeom>
        </p:spPr>
        <p:txBody>
          <a:bodyPr vert="horz" lIns="92446" tIns="46223" rIns="92446" bIns="46223" rtlCol="0"/>
          <a:lstStyle>
            <a:lvl1pPr algn="r">
              <a:defRPr sz="1200"/>
            </a:lvl1pPr>
          </a:lstStyle>
          <a:p>
            <a:fld id="{2D062EA4-23BF-4B33-B7E9-5ED8DACE4ED7}" type="datetimeFigureOut">
              <a:rPr lang="en-US" smtClean="0"/>
              <a:t>8/11/2014</a:t>
            </a:fld>
            <a:endParaRPr lang="en-US"/>
          </a:p>
        </p:txBody>
      </p:sp>
      <p:sp>
        <p:nvSpPr>
          <p:cNvPr id="4" name="Footer Placeholder 3"/>
          <p:cNvSpPr>
            <a:spLocks noGrp="1"/>
          </p:cNvSpPr>
          <p:nvPr>
            <p:ph type="ftr" sz="quarter" idx="2"/>
          </p:nvPr>
        </p:nvSpPr>
        <p:spPr>
          <a:xfrm>
            <a:off x="2"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4" y="8829967"/>
            <a:ext cx="2982119" cy="464820"/>
          </a:xfrm>
          <a:prstGeom prst="rect">
            <a:avLst/>
          </a:prstGeom>
        </p:spPr>
        <p:txBody>
          <a:bodyPr vert="horz" lIns="92446" tIns="46223" rIns="92446" bIns="46223" rtlCol="0" anchor="b"/>
          <a:lstStyle>
            <a:lvl1pPr algn="r">
              <a:defRPr sz="1200"/>
            </a:lvl1pPr>
          </a:lstStyle>
          <a:p>
            <a:fld id="{F4C668EA-B4B4-4422-9A4D-8FB52165FBF5}" type="slidenum">
              <a:rPr lang="en-US" smtClean="0"/>
              <a:t>‹#›</a:t>
            </a:fld>
            <a:endParaRPr lang="en-US"/>
          </a:p>
        </p:txBody>
      </p:sp>
    </p:spTree>
    <p:extLst>
      <p:ext uri="{BB962C8B-B14F-4D97-AF65-F5344CB8AC3E}">
        <p14:creationId xmlns:p14="http://schemas.microsoft.com/office/powerpoint/2010/main" val="37048069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91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5138"/>
          </a:xfrm>
          <a:prstGeom prst="rect">
            <a:avLst/>
          </a:prstGeom>
        </p:spPr>
        <p:txBody>
          <a:bodyPr vert="horz" lIns="91440" tIns="45720" rIns="91440" bIns="45720" rtlCol="0"/>
          <a:lstStyle>
            <a:lvl1pPr algn="r">
              <a:defRPr sz="1200"/>
            </a:lvl1pPr>
          </a:lstStyle>
          <a:p>
            <a:fld id="{96F0EDEC-45BB-4B2C-BD86-55267BD8C1EF}" type="datetimeFigureOut">
              <a:rPr lang="en-US" smtClean="0"/>
              <a:t>8/11/2014</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16427"/>
            <a:ext cx="55054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675"/>
            <a:ext cx="2982913"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5138"/>
          </a:xfrm>
          <a:prstGeom prst="rect">
            <a:avLst/>
          </a:prstGeom>
        </p:spPr>
        <p:txBody>
          <a:bodyPr vert="horz" lIns="91440" tIns="45720" rIns="91440" bIns="45720" rtlCol="0" anchor="b"/>
          <a:lstStyle>
            <a:lvl1pPr algn="r">
              <a:defRPr sz="1200"/>
            </a:lvl1pPr>
          </a:lstStyle>
          <a:p>
            <a:fld id="{5214F9C5-C184-480C-AC16-8D0A594828DB}" type="slidenum">
              <a:rPr lang="en-US" smtClean="0"/>
              <a:t>‹#›</a:t>
            </a:fld>
            <a:endParaRPr lang="en-US"/>
          </a:p>
        </p:txBody>
      </p:sp>
    </p:spTree>
    <p:extLst>
      <p:ext uri="{BB962C8B-B14F-4D97-AF65-F5344CB8AC3E}">
        <p14:creationId xmlns:p14="http://schemas.microsoft.com/office/powerpoint/2010/main" val="3423977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C616C66-E7EA-45B9-921D-5675924F724A}" type="datetime1">
              <a:rPr lang="en-US" smtClean="0"/>
              <a:t>8/11/2014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31BF5F-4A7F-4F22-B90B-F0D5AD201608}" type="slidenum">
              <a:rPr lang="en-US" smtClean="0"/>
              <a:t>‹#›</a:t>
            </a:fld>
            <a:endParaRPr lang="en-US" dirty="0"/>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83DA6C-5369-4B19-AE15-2B9790C2E280}" type="datetime1">
              <a:rPr lang="en-US" smtClean="0"/>
              <a:t>8/11/2014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31BF5F-4A7F-4F22-B90B-F0D5AD201608}"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B6B2D9-6DA5-438C-81FF-E287227E4935}" type="datetime1">
              <a:rPr lang="en-US" smtClean="0"/>
              <a:t>8/11/2014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31BF5F-4A7F-4F22-B90B-F0D5AD201608}"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1674F3A-8501-4EDD-B47E-25EB78EDB4C2}" type="datetime1">
              <a:rPr lang="en-US" smtClean="0"/>
              <a:t>8/11/2014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31BF5F-4A7F-4F22-B90B-F0D5AD201608}"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BF39C1-E6B4-420A-A932-5653AEDFF55A}" type="datetime1">
              <a:rPr lang="en-US" smtClean="0"/>
              <a:t>8/11/2014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31BF5F-4A7F-4F22-B90B-F0D5AD201608}"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156CC7D-30D4-4577-A36E-652F01EA2B0C}" type="datetime1">
              <a:rPr lang="en-US" smtClean="0"/>
              <a:t>8/11/2014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31BF5F-4A7F-4F22-B90B-F0D5AD201608}"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44AC5E-C8AE-44CC-9A31-3BD08D2E4321}" type="datetime1">
              <a:rPr lang="en-US" smtClean="0"/>
              <a:t>8/11/2014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F31BF5F-4A7F-4F22-B90B-F0D5AD201608}" type="slidenum">
              <a:rPr lang="en-US" smtClean="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48E142F-FCB8-4364-9425-5AAF47EEC270}" type="datetime1">
              <a:rPr lang="en-US" smtClean="0"/>
              <a:t>8/11/2014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F31BF5F-4A7F-4F22-B90B-F0D5AD201608}"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4898A0-4D0D-428B-8A09-A761198BC030}" type="datetime1">
              <a:rPr lang="en-US" smtClean="0"/>
              <a:t>8/11/2014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F31BF5F-4A7F-4F22-B90B-F0D5AD201608}"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AAC25C-A9D4-44BF-861D-54E7FBEA08BA}" type="datetime1">
              <a:rPr lang="en-US" smtClean="0"/>
              <a:t>8/11/2014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31BF5F-4A7F-4F22-B90B-F0D5AD201608}"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23D97A-2637-445D-AEA6-2853E354CCC2}" type="datetime1">
              <a:rPr lang="en-US" smtClean="0"/>
              <a:t>8/11/2014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31BF5F-4A7F-4F22-B90B-F0D5AD201608}" type="slidenum">
              <a:rPr lang="en-US" smtClean="0"/>
              <a:t>‹#›</a:t>
            </a:fld>
            <a:endParaRPr lang="en-US" dirty="0"/>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3D9C47E3-02B9-4EE2-AFCE-B67ECF710AFD}" type="datetime1">
              <a:rPr lang="en-US" smtClean="0"/>
              <a:t>8/11/2014</a:t>
            </a:fld>
            <a:endParaRPr lang="en-US"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CF31BF5F-4A7F-4F22-B90B-F0D5AD20160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ftr="0" dt="0"/>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www.youtube.com/watch?v=Ns10SwXVoS8" TargetMode="External"/><Relationship Id="rId2" Type="http://schemas.openxmlformats.org/officeDocument/2006/relationships/hyperlink" Target="http://www.youtube.com/watch?v=gNC7z4shNmo" TargetMode="External"/><Relationship Id="rId1" Type="http://schemas.openxmlformats.org/officeDocument/2006/relationships/slideLayout" Target="../slideLayouts/slideLayout2.xml"/><Relationship Id="rId4" Type="http://schemas.openxmlformats.org/officeDocument/2006/relationships/hyperlink" Target="http://www.youtube.com/watch?v=ZCGxU-HC8So"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jpg"/></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hyperlink" Target="http://www.youtube.com/watch?v=bVD2w2drhaU&amp;feature=youtu.be" TargetMode="External"/><Relationship Id="rId2" Type="http://schemas.openxmlformats.org/officeDocument/2006/relationships/hyperlink" Target="http://www.journals.elsevier.com/mechatronic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youtube.com/watch?feature=player_embedded&amp;v=gNcW3zNvPok" TargetMode="External"/><Relationship Id="rId2" Type="http://schemas.openxmlformats.org/officeDocument/2006/relationships/hyperlink" Target="http://vimeo.com/75168883" TargetMode="External"/><Relationship Id="rId1" Type="http://schemas.openxmlformats.org/officeDocument/2006/relationships/slideLayout" Target="../slideLayouts/slideLayout2.xml"/><Relationship Id="rId5" Type="http://schemas.openxmlformats.org/officeDocument/2006/relationships/hyperlink" Target="http://www.youtube.com/watch?v=ZgaD5b_bdzs" TargetMode="External"/><Relationship Id="rId4" Type="http://schemas.openxmlformats.org/officeDocument/2006/relationships/hyperlink" Target="http://www.youtube.com/watch?v=Ipp3lwNCUZQ"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pmmi.org/Education/content.cfm?ItemNumber=1010&amp;navItemNumber=1061" TargetMode="External"/><Relationship Id="rId2" Type="http://schemas.openxmlformats.org/officeDocument/2006/relationships/hyperlink" Target="http://www.siemens-certifications.com/content/0/6/7/"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3657600"/>
            <a:ext cx="8839199" cy="2514599"/>
          </a:xfrm>
        </p:spPr>
        <p:txBody>
          <a:bodyPr>
            <a:noAutofit/>
          </a:bodyPr>
          <a:lstStyle/>
          <a:p>
            <a:pPr algn="ctr"/>
            <a:r>
              <a:rPr lang="en-US" sz="3600" dirty="0" smtClean="0"/>
              <a:t>The </a:t>
            </a:r>
            <a:r>
              <a:rPr lang="en-US" sz="3600" dirty="0"/>
              <a:t>Foundation for Manufacturing, Supply Chain Technology and other critical </a:t>
            </a:r>
            <a:r>
              <a:rPr lang="en-US" sz="3600" dirty="0" smtClean="0"/>
              <a:t>industries</a:t>
            </a:r>
            <a:r>
              <a:rPr lang="en-US" sz="3600" dirty="0"/>
              <a:t/>
            </a:r>
            <a:br>
              <a:rPr lang="en-US" sz="3600" dirty="0"/>
            </a:br>
            <a:endParaRPr lang="en-US" sz="3600" dirty="0"/>
          </a:p>
        </p:txBody>
      </p:sp>
      <p:sp>
        <p:nvSpPr>
          <p:cNvPr id="2" name="Title 1"/>
          <p:cNvSpPr>
            <a:spLocks noGrp="1"/>
          </p:cNvSpPr>
          <p:nvPr>
            <p:ph type="ctrTitle"/>
          </p:nvPr>
        </p:nvSpPr>
        <p:spPr>
          <a:xfrm>
            <a:off x="1295400" y="2133600"/>
            <a:ext cx="7175351" cy="990600"/>
          </a:xfrm>
        </p:spPr>
        <p:txBody>
          <a:bodyPr/>
          <a:lstStyle/>
          <a:p>
            <a:r>
              <a:rPr lang="en-US" dirty="0" smtClean="0"/>
              <a:t>Mechatronics</a:t>
            </a:r>
            <a:endParaRPr lang="en-US" dirty="0"/>
          </a:p>
        </p:txBody>
      </p:sp>
      <p:sp>
        <p:nvSpPr>
          <p:cNvPr id="4" name="TextBox 3"/>
          <p:cNvSpPr txBox="1"/>
          <p:nvPr/>
        </p:nvSpPr>
        <p:spPr>
          <a:xfrm>
            <a:off x="3048000" y="6095847"/>
            <a:ext cx="2561920" cy="461665"/>
          </a:xfrm>
          <a:prstGeom prst="rect">
            <a:avLst/>
          </a:prstGeom>
          <a:noFill/>
        </p:spPr>
        <p:txBody>
          <a:bodyPr wrap="none" rtlCol="0">
            <a:spAutoFit/>
          </a:bodyPr>
          <a:lstStyle/>
          <a:p>
            <a:r>
              <a:rPr lang="en-US" sz="2400" dirty="0" smtClean="0"/>
              <a:t>October 24, 2013</a:t>
            </a:r>
            <a:endParaRPr lang="en-US" sz="24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08593" y="190067"/>
            <a:ext cx="2714625" cy="80962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152400"/>
            <a:ext cx="3943350" cy="762000"/>
          </a:xfrm>
          <a:prstGeom prst="rect">
            <a:avLst/>
          </a:prstGeom>
        </p:spPr>
      </p:pic>
    </p:spTree>
    <p:extLst>
      <p:ext uri="{BB962C8B-B14F-4D97-AF65-F5344CB8AC3E}">
        <p14:creationId xmlns:p14="http://schemas.microsoft.com/office/powerpoint/2010/main" val="22225425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04800" y="152400"/>
            <a:ext cx="8646111" cy="1143000"/>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Questions for the audience?</a:t>
            </a:r>
            <a:endParaRPr lang="en-US" dirty="0"/>
          </a:p>
        </p:txBody>
      </p:sp>
      <p:sp>
        <p:nvSpPr>
          <p:cNvPr id="3" name="TextBox 2"/>
          <p:cNvSpPr txBox="1"/>
          <p:nvPr/>
        </p:nvSpPr>
        <p:spPr>
          <a:xfrm>
            <a:off x="228600" y="1905000"/>
            <a:ext cx="8837676" cy="5632311"/>
          </a:xfrm>
          <a:prstGeom prst="rect">
            <a:avLst/>
          </a:prstGeom>
          <a:noFill/>
        </p:spPr>
        <p:txBody>
          <a:bodyPr wrap="none" rtlCol="0">
            <a:spAutoFit/>
          </a:bodyPr>
          <a:lstStyle/>
          <a:p>
            <a:r>
              <a:rPr lang="en-US" sz="4000" dirty="0" smtClean="0"/>
              <a:t>Do your industry partners require</a:t>
            </a:r>
            <a:br>
              <a:rPr lang="en-US" sz="4000" dirty="0" smtClean="0"/>
            </a:br>
            <a:r>
              <a:rPr lang="en-US" sz="4000" dirty="0" smtClean="0"/>
              <a:t>certifications?</a:t>
            </a:r>
          </a:p>
          <a:p>
            <a:endParaRPr lang="en-US" sz="4000" dirty="0"/>
          </a:p>
          <a:p>
            <a:r>
              <a:rPr lang="en-US" sz="4000" dirty="0" smtClean="0"/>
              <a:t>How important are the certifications?</a:t>
            </a:r>
          </a:p>
          <a:p>
            <a:endParaRPr lang="en-US" sz="4000" dirty="0"/>
          </a:p>
          <a:p>
            <a:r>
              <a:rPr lang="en-US" sz="4000" dirty="0"/>
              <a:t>Is an Associate degree of similar</a:t>
            </a:r>
            <a:br>
              <a:rPr lang="en-US" sz="4000" dirty="0"/>
            </a:br>
            <a:r>
              <a:rPr lang="en-US" sz="4000" dirty="0"/>
              <a:t>or equal value? </a:t>
            </a:r>
          </a:p>
          <a:p>
            <a:endParaRPr lang="en-US" sz="4000" dirty="0" smtClean="0"/>
          </a:p>
          <a:p>
            <a:r>
              <a:rPr lang="en-US" sz="4000" dirty="0" smtClean="0"/>
              <a:t>    </a:t>
            </a:r>
            <a:endParaRPr lang="en-US" sz="4000" dirty="0"/>
          </a:p>
        </p:txBody>
      </p:sp>
      <p:sp>
        <p:nvSpPr>
          <p:cNvPr id="5" name="Slide Number Placeholder 4"/>
          <p:cNvSpPr>
            <a:spLocks noGrp="1"/>
          </p:cNvSpPr>
          <p:nvPr>
            <p:ph type="sldNum" sz="quarter" idx="12"/>
          </p:nvPr>
        </p:nvSpPr>
        <p:spPr/>
        <p:txBody>
          <a:bodyPr/>
          <a:lstStyle/>
          <a:p>
            <a:fld id="{CF31BF5F-4A7F-4F22-B90B-F0D5AD201608}" type="slidenum">
              <a:rPr lang="en-US" smtClean="0"/>
              <a:t>10</a:t>
            </a:fld>
            <a:endParaRPr lang="en-US" dirty="0"/>
          </a:p>
        </p:txBody>
      </p:sp>
    </p:spTree>
    <p:extLst>
      <p:ext uri="{BB962C8B-B14F-4D97-AF65-F5344CB8AC3E}">
        <p14:creationId xmlns:p14="http://schemas.microsoft.com/office/powerpoint/2010/main" val="32072308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1600200"/>
            <a:ext cx="8802410" cy="2554545"/>
          </a:xfrm>
          <a:prstGeom prst="rect">
            <a:avLst/>
          </a:prstGeom>
          <a:noFill/>
        </p:spPr>
        <p:txBody>
          <a:bodyPr wrap="none" rtlCol="0">
            <a:spAutoFit/>
          </a:bodyPr>
          <a:lstStyle/>
          <a:p>
            <a:pPr algn="ctr"/>
            <a:r>
              <a:rPr lang="en-US" sz="4000" dirty="0" smtClean="0"/>
              <a:t>How can industry specific awareness</a:t>
            </a:r>
            <a:br>
              <a:rPr lang="en-US" sz="4000" dirty="0" smtClean="0"/>
            </a:br>
            <a:r>
              <a:rPr lang="en-US" sz="4000" dirty="0" smtClean="0"/>
              <a:t>and mechatronic applications be</a:t>
            </a:r>
            <a:br>
              <a:rPr lang="en-US" sz="4000" dirty="0" smtClean="0"/>
            </a:br>
            <a:r>
              <a:rPr lang="en-US" sz="4000" dirty="0" smtClean="0"/>
              <a:t>included in an integrated curriculum?</a:t>
            </a:r>
          </a:p>
          <a:p>
            <a:pPr algn="ctr"/>
            <a:endParaRPr lang="en-US" sz="4000" dirty="0"/>
          </a:p>
        </p:txBody>
      </p:sp>
      <p:sp>
        <p:nvSpPr>
          <p:cNvPr id="5" name="Title 1"/>
          <p:cNvSpPr>
            <a:spLocks noGrp="1"/>
          </p:cNvSpPr>
          <p:nvPr>
            <p:ph type="title"/>
          </p:nvPr>
        </p:nvSpPr>
        <p:spPr>
          <a:xfrm>
            <a:off x="0" y="119827"/>
            <a:ext cx="8874711" cy="1143000"/>
          </a:xfrm>
        </p:spPr>
        <p:txBody>
          <a:bodyPr/>
          <a:lstStyle/>
          <a:p>
            <a:r>
              <a:rPr lang="en-US" sz="4000" dirty="0" smtClean="0"/>
              <a:t>Mechatronics and the curriculum</a:t>
            </a:r>
            <a:endParaRPr lang="en-US" sz="4000" dirty="0"/>
          </a:p>
        </p:txBody>
      </p:sp>
      <p:sp>
        <p:nvSpPr>
          <p:cNvPr id="7" name="TextBox 6"/>
          <p:cNvSpPr txBox="1"/>
          <p:nvPr/>
        </p:nvSpPr>
        <p:spPr>
          <a:xfrm>
            <a:off x="686806" y="3657600"/>
            <a:ext cx="7215438" cy="2554545"/>
          </a:xfrm>
          <a:prstGeom prst="rect">
            <a:avLst/>
          </a:prstGeom>
          <a:noFill/>
        </p:spPr>
        <p:txBody>
          <a:bodyPr wrap="none" rtlCol="0">
            <a:spAutoFit/>
          </a:bodyPr>
          <a:lstStyle/>
          <a:p>
            <a:pPr algn="ctr"/>
            <a:r>
              <a:rPr lang="en-US" sz="3200" dirty="0" smtClean="0">
                <a:hlinkClick r:id="rId2"/>
              </a:rPr>
              <a:t>Chattanooga State </a:t>
            </a:r>
            <a:r>
              <a:rPr lang="en-US" sz="3200" dirty="0" smtClean="0"/>
              <a:t> (auto)</a:t>
            </a:r>
          </a:p>
          <a:p>
            <a:pPr algn="ctr"/>
            <a:endParaRPr lang="en-US" sz="3200" dirty="0"/>
          </a:p>
          <a:p>
            <a:pPr algn="ctr"/>
            <a:r>
              <a:rPr lang="en-US" sz="3200" dirty="0" smtClean="0">
                <a:hlinkClick r:id="rId3"/>
              </a:rPr>
              <a:t>St. Clair College</a:t>
            </a:r>
            <a:r>
              <a:rPr lang="en-US" sz="3200" dirty="0" smtClean="0"/>
              <a:t> (automation, energy)</a:t>
            </a:r>
          </a:p>
          <a:p>
            <a:pPr algn="ctr"/>
            <a:endParaRPr lang="en-US" sz="3200" dirty="0"/>
          </a:p>
          <a:p>
            <a:pPr algn="ctr"/>
            <a:r>
              <a:rPr lang="en-US" sz="3200" dirty="0" smtClean="0">
                <a:hlinkClick r:id="rId4"/>
              </a:rPr>
              <a:t>Gateway Technical College</a:t>
            </a:r>
            <a:r>
              <a:rPr lang="en-US" sz="3200" dirty="0" smtClean="0"/>
              <a:t> (general)</a:t>
            </a:r>
            <a:endParaRPr lang="en-US" sz="3200" dirty="0"/>
          </a:p>
        </p:txBody>
      </p:sp>
      <p:sp>
        <p:nvSpPr>
          <p:cNvPr id="4" name="Slide Number Placeholder 3"/>
          <p:cNvSpPr>
            <a:spLocks noGrp="1"/>
          </p:cNvSpPr>
          <p:nvPr>
            <p:ph type="sldNum" sz="quarter" idx="12"/>
          </p:nvPr>
        </p:nvSpPr>
        <p:spPr/>
        <p:txBody>
          <a:bodyPr/>
          <a:lstStyle/>
          <a:p>
            <a:fld id="{CF31BF5F-4A7F-4F22-B90B-F0D5AD201608}" type="slidenum">
              <a:rPr lang="en-US" smtClean="0"/>
              <a:t>11</a:t>
            </a:fld>
            <a:endParaRPr lang="en-US" dirty="0"/>
          </a:p>
        </p:txBody>
      </p:sp>
    </p:spTree>
    <p:extLst>
      <p:ext uri="{BB962C8B-B14F-4D97-AF65-F5344CB8AC3E}">
        <p14:creationId xmlns:p14="http://schemas.microsoft.com/office/powerpoint/2010/main" val="21865985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636865644"/>
              </p:ext>
            </p:extLst>
          </p:nvPr>
        </p:nvGraphicFramePr>
        <p:xfrm>
          <a:off x="1752600" y="838200"/>
          <a:ext cx="6096000" cy="582676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en-US" dirty="0" smtClean="0"/>
                        <a:t>Advanced Manufacturing</a:t>
                      </a:r>
                      <a:endParaRPr lang="en-US" dirty="0"/>
                    </a:p>
                  </a:txBody>
                  <a:tcPr/>
                </a:tc>
                <a:tc>
                  <a:txBody>
                    <a:bodyPr/>
                    <a:lstStyle/>
                    <a:p>
                      <a:r>
                        <a:rPr lang="en-US" dirty="0" smtClean="0"/>
                        <a:t>Supply Chain Technology</a:t>
                      </a:r>
                      <a:endParaRPr lang="en-US" dirty="0"/>
                    </a:p>
                  </a:txBody>
                  <a:tcPr/>
                </a:tc>
              </a:tr>
              <a:tr h="370840">
                <a:tc>
                  <a:txBody>
                    <a:bodyPr/>
                    <a:lstStyle/>
                    <a:p>
                      <a:r>
                        <a:rPr lang="en-US" dirty="0" smtClean="0"/>
                        <a:t>Electrical Systems</a:t>
                      </a:r>
                      <a:endParaRPr lang="en-US" dirty="0"/>
                    </a:p>
                  </a:txBody>
                  <a:tcPr/>
                </a:tc>
                <a:tc>
                  <a:txBody>
                    <a:bodyPr/>
                    <a:lstStyle/>
                    <a:p>
                      <a:r>
                        <a:rPr lang="en-US" dirty="0" smtClean="0"/>
                        <a:t>AC/DC Theory</a:t>
                      </a:r>
                      <a:r>
                        <a:rPr lang="en-US" baseline="0" dirty="0" smtClean="0"/>
                        <a:t> and Service</a:t>
                      </a:r>
                      <a:endParaRPr lang="en-US" dirty="0"/>
                    </a:p>
                  </a:txBody>
                  <a:tcPr/>
                </a:tc>
              </a:tr>
              <a:tr h="370840">
                <a:tc>
                  <a:txBody>
                    <a:bodyPr/>
                    <a:lstStyle/>
                    <a:p>
                      <a:r>
                        <a:rPr lang="en-US" dirty="0" smtClean="0"/>
                        <a:t>Mechanical</a:t>
                      </a:r>
                      <a:r>
                        <a:rPr lang="en-US" baseline="0" dirty="0" smtClean="0"/>
                        <a:t> Systems</a:t>
                      </a:r>
                      <a:endParaRPr lang="en-US" dirty="0"/>
                    </a:p>
                  </a:txBody>
                  <a:tcPr/>
                </a:tc>
                <a:tc>
                  <a:txBody>
                    <a:bodyPr/>
                    <a:lstStyle/>
                    <a:p>
                      <a:r>
                        <a:rPr lang="en-US" dirty="0" smtClean="0"/>
                        <a:t>General</a:t>
                      </a:r>
                      <a:r>
                        <a:rPr lang="en-US" baseline="0" dirty="0" smtClean="0"/>
                        <a:t> Mechanics</a:t>
                      </a:r>
                      <a:endParaRPr lang="en-US" dirty="0"/>
                    </a:p>
                  </a:txBody>
                  <a:tcPr/>
                </a:tc>
              </a:tr>
              <a:tr h="370840">
                <a:tc>
                  <a:txBody>
                    <a:bodyPr/>
                    <a:lstStyle/>
                    <a:p>
                      <a:r>
                        <a:rPr lang="en-US" sz="1800" kern="1200" dirty="0" smtClean="0">
                          <a:solidFill>
                            <a:schemeClr val="dk1"/>
                          </a:solidFill>
                          <a:effectLst/>
                          <a:latin typeface="+mn-lt"/>
                          <a:ea typeface="+mn-ea"/>
                          <a:cs typeface="+mn-cs"/>
                        </a:rPr>
                        <a:t>Pneumatics and Hydraulics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Pneumatics and Hydraulics</a:t>
                      </a:r>
                      <a:endParaRPr lang="en-US" dirty="0" smtClean="0"/>
                    </a:p>
                  </a:txBody>
                  <a:tcPr/>
                </a:tc>
              </a:tr>
              <a:tr h="370840">
                <a:tc>
                  <a:txBody>
                    <a:bodyPr/>
                    <a:lstStyle/>
                    <a:p>
                      <a:r>
                        <a:rPr lang="en-US" sz="1800" kern="1200" dirty="0" smtClean="0">
                          <a:solidFill>
                            <a:schemeClr val="dk1"/>
                          </a:solidFill>
                          <a:effectLst/>
                          <a:latin typeface="+mn-lt"/>
                          <a:ea typeface="+mn-ea"/>
                          <a:cs typeface="+mn-cs"/>
                        </a:rPr>
                        <a:t>PLCs</a:t>
                      </a:r>
                      <a:endParaRPr lang="en-US" dirty="0"/>
                    </a:p>
                  </a:txBody>
                  <a:tcPr/>
                </a:tc>
                <a:tc>
                  <a:txBody>
                    <a:bodyPr/>
                    <a:lstStyle/>
                    <a:p>
                      <a:r>
                        <a:rPr lang="en-US" dirty="0" smtClean="0"/>
                        <a:t>PLC Theory &amp; Maintenance</a:t>
                      </a:r>
                      <a:endParaRPr lang="en-US" dirty="0"/>
                    </a:p>
                  </a:txBody>
                  <a:tcPr/>
                </a:tc>
              </a:tr>
              <a:tr h="370840">
                <a:tc>
                  <a:txBody>
                    <a:bodyPr/>
                    <a:lstStyle/>
                    <a:p>
                      <a:r>
                        <a:rPr lang="en-US" sz="1800" kern="1200" dirty="0" smtClean="0">
                          <a:solidFill>
                            <a:schemeClr val="dk1"/>
                          </a:solidFill>
                          <a:effectLst/>
                          <a:latin typeface="+mn-lt"/>
                          <a:ea typeface="+mn-ea"/>
                          <a:cs typeface="+mn-cs"/>
                        </a:rPr>
                        <a:t>Robotics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Math for eng. technology</a:t>
                      </a:r>
                    </a:p>
                  </a:txBody>
                  <a:tcPr/>
                </a:tc>
              </a:tr>
              <a:tr h="370840">
                <a:tc>
                  <a:txBody>
                    <a:bodyPr/>
                    <a:lstStyle/>
                    <a:p>
                      <a:r>
                        <a:rPr lang="en-US" sz="1800" b="0" i="0" kern="1200" dirty="0" smtClean="0">
                          <a:solidFill>
                            <a:schemeClr val="dk1"/>
                          </a:solidFill>
                          <a:effectLst/>
                          <a:latin typeface="+mn-lt"/>
                          <a:ea typeface="+mn-ea"/>
                          <a:cs typeface="+mn-cs"/>
                        </a:rPr>
                        <a:t>Mechatronics Capstone</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Technical communication</a:t>
                      </a:r>
                    </a:p>
                  </a:txBody>
                  <a:tcPr/>
                </a:tc>
              </a:tr>
              <a:tr h="370840">
                <a:tc>
                  <a:txBody>
                    <a:bodyPr/>
                    <a:lstStyle/>
                    <a:p>
                      <a:pPr algn="ctr"/>
                      <a:r>
                        <a:rPr lang="en-US" sz="1800" u="sng" dirty="0" smtClean="0"/>
                        <a:t>Electives (Choose 3)</a:t>
                      </a:r>
                      <a:endParaRPr lang="en-US" sz="1800" u="sng" dirty="0"/>
                    </a:p>
                  </a:txBody>
                  <a:tcPr/>
                </a:tc>
                <a:tc>
                  <a:txBody>
                    <a:bodyPr/>
                    <a:lstStyle/>
                    <a:p>
                      <a:endParaRPr lang="en-US" sz="1800" dirty="0"/>
                    </a:p>
                  </a:txBody>
                  <a:tcPr/>
                </a:tc>
              </a:tr>
              <a:tr h="370840">
                <a:tc>
                  <a:txBody>
                    <a:bodyPr/>
                    <a:lstStyle/>
                    <a:p>
                      <a:r>
                        <a:rPr lang="en-US" sz="1800" kern="1200" dirty="0" smtClean="0">
                          <a:solidFill>
                            <a:schemeClr val="dk1"/>
                          </a:solidFill>
                          <a:effectLst/>
                          <a:latin typeface="+mn-lt"/>
                          <a:ea typeface="+mn-ea"/>
                          <a:cs typeface="+mn-cs"/>
                        </a:rPr>
                        <a:t>   High Tech Manufacturing</a:t>
                      </a:r>
                      <a:endParaRPr lang="en-US" dirty="0"/>
                    </a:p>
                  </a:txBody>
                  <a:tcPr/>
                </a:tc>
                <a:tc>
                  <a:txBody>
                    <a:bodyPr/>
                    <a:lstStyle/>
                    <a:p>
                      <a:r>
                        <a:rPr lang="en-US" smtClean="0"/>
                        <a:t>Introduction </a:t>
                      </a:r>
                      <a:r>
                        <a:rPr lang="en-US" dirty="0" smtClean="0"/>
                        <a:t>to automated</a:t>
                      </a:r>
                      <a:r>
                        <a:rPr lang="en-US" baseline="0" dirty="0" smtClean="0"/>
                        <a:t> warehousing</a:t>
                      </a:r>
                      <a:endParaRPr lang="en-US" dirty="0"/>
                    </a:p>
                  </a:txBody>
                  <a:tcPr/>
                </a:tc>
              </a:tr>
              <a:tr h="370840">
                <a:tc>
                  <a:txBody>
                    <a:bodyPr/>
                    <a:lstStyle/>
                    <a:p>
                      <a:r>
                        <a:rPr lang="en-US" sz="1800" b="0" i="0" kern="1200" dirty="0" smtClean="0">
                          <a:solidFill>
                            <a:schemeClr val="dk1"/>
                          </a:solidFill>
                          <a:effectLst/>
                          <a:latin typeface="+mn-lt"/>
                          <a:ea typeface="+mn-ea"/>
                          <a:cs typeface="+mn-cs"/>
                        </a:rPr>
                        <a:t>   Manufacturing Processes</a:t>
                      </a:r>
                      <a:endParaRPr lang="en-US" dirty="0"/>
                    </a:p>
                  </a:txBody>
                  <a:tcPr/>
                </a:tc>
                <a:tc>
                  <a:txBody>
                    <a:bodyPr/>
                    <a:lstStyle/>
                    <a:p>
                      <a:endParaRPr lang="en-US" dirty="0"/>
                    </a:p>
                  </a:txBody>
                  <a:tcPr/>
                </a:tc>
              </a:tr>
              <a:tr h="370840">
                <a:tc>
                  <a:txBody>
                    <a:bodyPr/>
                    <a:lstStyle/>
                    <a:p>
                      <a:r>
                        <a:rPr lang="en-US" sz="1800" kern="1200" dirty="0" smtClean="0">
                          <a:solidFill>
                            <a:schemeClr val="dk1"/>
                          </a:solidFill>
                          <a:effectLst/>
                          <a:latin typeface="+mn-lt"/>
                          <a:ea typeface="+mn-ea"/>
                          <a:cs typeface="+mn-cs"/>
                        </a:rPr>
                        <a:t>   Eng. CAD and Drafting</a:t>
                      </a:r>
                      <a:endParaRPr lang="en-US" dirty="0"/>
                    </a:p>
                  </a:txBody>
                  <a:tcPr/>
                </a:tc>
                <a:tc>
                  <a:txBody>
                    <a:bodyPr/>
                    <a:lstStyle/>
                    <a:p>
                      <a:r>
                        <a:rPr lang="en-US" dirty="0" smtClean="0"/>
                        <a:t>Blueprint reading</a:t>
                      </a:r>
                      <a:endParaRPr lang="en-US" dirty="0"/>
                    </a:p>
                  </a:txBody>
                  <a:tcPr/>
                </a:tc>
              </a:tr>
              <a:tr h="147320">
                <a:tc>
                  <a:txBody>
                    <a:bodyPr/>
                    <a:lstStyle/>
                    <a:p>
                      <a:r>
                        <a:rPr lang="en-US" sz="1800" kern="1200" dirty="0" smtClean="0">
                          <a:solidFill>
                            <a:schemeClr val="dk1"/>
                          </a:solidFill>
                          <a:effectLst/>
                          <a:latin typeface="+mn-lt"/>
                          <a:ea typeface="+mn-ea"/>
                          <a:cs typeface="+mn-cs"/>
                        </a:rPr>
                        <a:t>   Advanced PLC</a:t>
                      </a:r>
                      <a:endParaRPr lang="en-US" dirty="0"/>
                    </a:p>
                  </a:txBody>
                  <a:tcPr/>
                </a:tc>
                <a:tc>
                  <a:txBody>
                    <a:bodyPr/>
                    <a:lstStyle/>
                    <a:p>
                      <a:r>
                        <a:rPr lang="en-US" dirty="0" smtClean="0"/>
                        <a:t>Micro Processors</a:t>
                      </a:r>
                      <a:r>
                        <a:rPr lang="en-US" baseline="0" dirty="0" smtClean="0"/>
                        <a:t> &amp; controls</a:t>
                      </a:r>
                      <a:endParaRPr lang="en-US" dirty="0"/>
                    </a:p>
                  </a:txBody>
                  <a:tcPr/>
                </a:tc>
              </a:tr>
              <a:tr h="370840">
                <a:tc>
                  <a:txBody>
                    <a:bodyPr/>
                    <a:lstStyle/>
                    <a:p>
                      <a:r>
                        <a:rPr lang="en-US" sz="1800" kern="1200" dirty="0" smtClean="0">
                          <a:solidFill>
                            <a:schemeClr val="dk1"/>
                          </a:solidFill>
                          <a:effectLst/>
                          <a:latin typeface="+mn-lt"/>
                          <a:ea typeface="+mn-ea"/>
                          <a:cs typeface="+mn-cs"/>
                        </a:rPr>
                        <a:t>   Industrial Robotics</a:t>
                      </a:r>
                      <a:endParaRPr lang="en-US" dirty="0"/>
                    </a:p>
                  </a:txBody>
                  <a:tcPr/>
                </a:tc>
                <a:tc>
                  <a:txBody>
                    <a:bodyPr/>
                    <a:lstStyle/>
                    <a:p>
                      <a:endParaRPr lang="en-US" dirty="0"/>
                    </a:p>
                  </a:txBody>
                  <a:tcPr/>
                </a:tc>
              </a:tr>
              <a:tr h="370840">
                <a:tc>
                  <a:txBody>
                    <a:bodyPr/>
                    <a:lstStyle/>
                    <a:p>
                      <a:r>
                        <a:rPr lang="en-US" dirty="0" smtClean="0"/>
                        <a:t>   Industrial Safety</a:t>
                      </a:r>
                      <a:endParaRPr lang="en-US" dirty="0"/>
                    </a:p>
                  </a:txBody>
                  <a:tcPr/>
                </a:tc>
                <a:tc>
                  <a:txBody>
                    <a:bodyPr/>
                    <a:lstStyle/>
                    <a:p>
                      <a:r>
                        <a:rPr lang="en-US" dirty="0" smtClean="0"/>
                        <a:t>OSHA Safety standards</a:t>
                      </a:r>
                      <a:endParaRPr lang="en-US" dirty="0"/>
                    </a:p>
                  </a:txBody>
                  <a:tcPr/>
                </a:tc>
              </a:tr>
              <a:tr h="370840">
                <a:tc>
                  <a:txBody>
                    <a:bodyPr/>
                    <a:lstStyle/>
                    <a:p>
                      <a:r>
                        <a:rPr lang="en-US" dirty="0" smtClean="0"/>
                        <a:t>Welding</a:t>
                      </a:r>
                      <a:r>
                        <a:rPr lang="en-US" baseline="0" dirty="0" smtClean="0"/>
                        <a:t> </a:t>
                      </a:r>
                      <a:endParaRPr lang="en-US" dirty="0"/>
                    </a:p>
                  </a:txBody>
                  <a:tcPr/>
                </a:tc>
                <a:tc>
                  <a:txBody>
                    <a:bodyPr/>
                    <a:lstStyle/>
                    <a:p>
                      <a:r>
                        <a:rPr lang="en-US" dirty="0" smtClean="0"/>
                        <a:t>Welding</a:t>
                      </a:r>
                      <a:endParaRPr lang="en-US" dirty="0"/>
                    </a:p>
                  </a:txBody>
                  <a:tcPr/>
                </a:tc>
              </a:tr>
            </a:tbl>
          </a:graphicData>
        </a:graphic>
      </p:graphicFrame>
      <p:sp>
        <p:nvSpPr>
          <p:cNvPr id="3" name="Title 1"/>
          <p:cNvSpPr txBox="1">
            <a:spLocks/>
          </p:cNvSpPr>
          <p:nvPr/>
        </p:nvSpPr>
        <p:spPr>
          <a:xfrm>
            <a:off x="0" y="139802"/>
            <a:ext cx="8874711" cy="565973"/>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dirty="0" smtClean="0"/>
              <a:t>Two Example Curricula</a:t>
            </a:r>
            <a:endParaRPr lang="en-US" sz="3200" dirty="0"/>
          </a:p>
        </p:txBody>
      </p:sp>
      <p:sp>
        <p:nvSpPr>
          <p:cNvPr id="5" name="Slide Number Placeholder 4"/>
          <p:cNvSpPr>
            <a:spLocks noGrp="1"/>
          </p:cNvSpPr>
          <p:nvPr>
            <p:ph type="sldNum" sz="quarter" idx="12"/>
          </p:nvPr>
        </p:nvSpPr>
        <p:spPr/>
        <p:txBody>
          <a:bodyPr/>
          <a:lstStyle/>
          <a:p>
            <a:fld id="{CF31BF5F-4A7F-4F22-B90B-F0D5AD201608}" type="slidenum">
              <a:rPr lang="en-US" smtClean="0"/>
              <a:t>12</a:t>
            </a:fld>
            <a:endParaRPr lang="en-US" dirty="0"/>
          </a:p>
        </p:txBody>
      </p:sp>
    </p:spTree>
    <p:extLst>
      <p:ext uri="{BB962C8B-B14F-4D97-AF65-F5344CB8AC3E}">
        <p14:creationId xmlns:p14="http://schemas.microsoft.com/office/powerpoint/2010/main" val="11150334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 y="152400"/>
            <a:ext cx="8874711" cy="1143000"/>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3200" dirty="0" smtClean="0"/>
              <a:t>Mechatronics – An Integrative Discipline</a:t>
            </a:r>
            <a:endParaRPr lang="en-US" sz="32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990600"/>
            <a:ext cx="6473776" cy="5083123"/>
          </a:xfrm>
          <a:prstGeom prst="rect">
            <a:avLst/>
          </a:prstGeom>
        </p:spPr>
      </p:pic>
      <p:sp>
        <p:nvSpPr>
          <p:cNvPr id="5" name="Slide Number Placeholder 4"/>
          <p:cNvSpPr>
            <a:spLocks noGrp="1"/>
          </p:cNvSpPr>
          <p:nvPr>
            <p:ph type="sldNum" sz="quarter" idx="12"/>
          </p:nvPr>
        </p:nvSpPr>
        <p:spPr/>
        <p:txBody>
          <a:bodyPr/>
          <a:lstStyle/>
          <a:p>
            <a:fld id="{CF31BF5F-4A7F-4F22-B90B-F0D5AD201608}" type="slidenum">
              <a:rPr lang="en-US" smtClean="0"/>
              <a:t>13</a:t>
            </a:fld>
            <a:endParaRPr lang="en-US" dirty="0"/>
          </a:p>
        </p:txBody>
      </p:sp>
    </p:spTree>
    <p:extLst>
      <p:ext uri="{BB962C8B-B14F-4D97-AF65-F5344CB8AC3E}">
        <p14:creationId xmlns:p14="http://schemas.microsoft.com/office/powerpoint/2010/main" val="41979812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26108" y="1600200"/>
            <a:ext cx="7855034" cy="4401205"/>
          </a:xfrm>
          <a:prstGeom prst="rect">
            <a:avLst/>
          </a:prstGeom>
          <a:noFill/>
        </p:spPr>
        <p:txBody>
          <a:bodyPr wrap="none" rtlCol="0">
            <a:spAutoFit/>
          </a:bodyPr>
          <a:lstStyle/>
          <a:p>
            <a:pPr algn="ctr"/>
            <a:r>
              <a:rPr lang="en-US" sz="4000" dirty="0" smtClean="0"/>
              <a:t>Other ideas how industry specific</a:t>
            </a:r>
            <a:br>
              <a:rPr lang="en-US" sz="4000" dirty="0" smtClean="0"/>
            </a:br>
            <a:r>
              <a:rPr lang="en-US" sz="4000" dirty="0" smtClean="0"/>
              <a:t>awareness and applications be </a:t>
            </a:r>
            <a:br>
              <a:rPr lang="en-US" sz="4000" dirty="0" smtClean="0"/>
            </a:br>
            <a:r>
              <a:rPr lang="en-US" sz="4000" dirty="0" smtClean="0"/>
              <a:t>included in the curriculum?</a:t>
            </a:r>
            <a:br>
              <a:rPr lang="en-US" sz="4000" dirty="0" smtClean="0"/>
            </a:br>
            <a:r>
              <a:rPr lang="en-US" sz="4000" dirty="0" smtClean="0"/>
              <a:t/>
            </a:r>
            <a:br>
              <a:rPr lang="en-US" sz="4000" dirty="0" smtClean="0"/>
            </a:br>
            <a:r>
              <a:rPr lang="en-US" sz="4000" dirty="0" smtClean="0"/>
              <a:t>Examples of strategies that </a:t>
            </a:r>
            <a:br>
              <a:rPr lang="en-US" sz="4000" dirty="0" smtClean="0"/>
            </a:br>
            <a:r>
              <a:rPr lang="en-US" sz="4000" dirty="0" smtClean="0"/>
              <a:t>have worked?</a:t>
            </a:r>
          </a:p>
          <a:p>
            <a:pPr algn="ctr"/>
            <a:endParaRPr lang="en-US" sz="4000" dirty="0"/>
          </a:p>
        </p:txBody>
      </p:sp>
      <p:sp>
        <p:nvSpPr>
          <p:cNvPr id="5" name="Title 1"/>
          <p:cNvSpPr>
            <a:spLocks noGrp="1"/>
          </p:cNvSpPr>
          <p:nvPr>
            <p:ph type="title"/>
          </p:nvPr>
        </p:nvSpPr>
        <p:spPr>
          <a:xfrm>
            <a:off x="0" y="119827"/>
            <a:ext cx="8874711" cy="1143000"/>
          </a:xfrm>
        </p:spPr>
        <p:txBody>
          <a:bodyPr/>
          <a:lstStyle/>
          <a:p>
            <a:r>
              <a:rPr lang="en-US" sz="4000" dirty="0" smtClean="0"/>
              <a:t>Let’s Discuss</a:t>
            </a:r>
            <a:endParaRPr lang="en-US" sz="4000" dirty="0"/>
          </a:p>
        </p:txBody>
      </p:sp>
      <p:sp>
        <p:nvSpPr>
          <p:cNvPr id="4" name="Slide Number Placeholder 3"/>
          <p:cNvSpPr>
            <a:spLocks noGrp="1"/>
          </p:cNvSpPr>
          <p:nvPr>
            <p:ph type="sldNum" sz="quarter" idx="12"/>
          </p:nvPr>
        </p:nvSpPr>
        <p:spPr/>
        <p:txBody>
          <a:bodyPr/>
          <a:lstStyle/>
          <a:p>
            <a:fld id="{CF31BF5F-4A7F-4F22-B90B-F0D5AD201608}" type="slidenum">
              <a:rPr lang="en-US" smtClean="0"/>
              <a:t>14</a:t>
            </a:fld>
            <a:endParaRPr lang="en-US" dirty="0"/>
          </a:p>
        </p:txBody>
      </p:sp>
    </p:spTree>
    <p:extLst>
      <p:ext uri="{BB962C8B-B14F-4D97-AF65-F5344CB8AC3E}">
        <p14:creationId xmlns:p14="http://schemas.microsoft.com/office/powerpoint/2010/main" val="15097006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9522" y="1143000"/>
            <a:ext cx="8488221" cy="5632311"/>
          </a:xfrm>
          <a:prstGeom prst="rect">
            <a:avLst/>
          </a:prstGeom>
          <a:noFill/>
        </p:spPr>
        <p:txBody>
          <a:bodyPr wrap="none" rtlCol="0">
            <a:spAutoFit/>
          </a:bodyPr>
          <a:lstStyle/>
          <a:p>
            <a:pPr algn="ctr"/>
            <a:r>
              <a:rPr lang="en-US" sz="4000" dirty="0" smtClean="0"/>
              <a:t>Mechatronics is a growing skill set</a:t>
            </a:r>
            <a:br>
              <a:rPr lang="en-US" sz="4000" dirty="0" smtClean="0"/>
            </a:br>
            <a:r>
              <a:rPr lang="en-US" sz="4000" dirty="0" smtClean="0"/>
              <a:t/>
            </a:r>
            <a:br>
              <a:rPr lang="en-US" sz="4000" dirty="0" smtClean="0"/>
            </a:br>
            <a:r>
              <a:rPr lang="en-US" sz="4000" dirty="0" smtClean="0"/>
              <a:t>These skills are transferable across</a:t>
            </a:r>
            <a:br>
              <a:rPr lang="en-US" sz="4000" dirty="0" smtClean="0"/>
            </a:br>
            <a:r>
              <a:rPr lang="en-US" sz="4000" dirty="0" smtClean="0"/>
              <a:t>many industries</a:t>
            </a:r>
          </a:p>
          <a:p>
            <a:pPr algn="ctr"/>
            <a:endParaRPr lang="en-US" sz="4000" dirty="0"/>
          </a:p>
          <a:p>
            <a:pPr algn="ctr"/>
            <a:r>
              <a:rPr lang="en-US" sz="4000" dirty="0" smtClean="0"/>
              <a:t>Educational institutions must better</a:t>
            </a:r>
            <a:br>
              <a:rPr lang="en-US" sz="4000" dirty="0" smtClean="0"/>
            </a:br>
            <a:r>
              <a:rPr lang="en-US" sz="4000" dirty="0" smtClean="0"/>
              <a:t>understand how these skill sets can</a:t>
            </a:r>
            <a:br>
              <a:rPr lang="en-US" sz="4000" dirty="0" smtClean="0"/>
            </a:br>
            <a:r>
              <a:rPr lang="en-US" sz="4000" dirty="0" smtClean="0"/>
              <a:t>be integrated in curricula offerings</a:t>
            </a:r>
          </a:p>
          <a:p>
            <a:pPr algn="ctr"/>
            <a:endParaRPr lang="en-US" sz="4000" dirty="0"/>
          </a:p>
        </p:txBody>
      </p:sp>
      <p:sp>
        <p:nvSpPr>
          <p:cNvPr id="5" name="Title 1"/>
          <p:cNvSpPr>
            <a:spLocks noGrp="1"/>
          </p:cNvSpPr>
          <p:nvPr>
            <p:ph type="title"/>
          </p:nvPr>
        </p:nvSpPr>
        <p:spPr>
          <a:xfrm>
            <a:off x="0" y="119827"/>
            <a:ext cx="8874711" cy="1143000"/>
          </a:xfrm>
        </p:spPr>
        <p:txBody>
          <a:bodyPr/>
          <a:lstStyle/>
          <a:p>
            <a:r>
              <a:rPr lang="en-US" sz="4000" dirty="0" smtClean="0"/>
              <a:t>Concluding thoughts…</a:t>
            </a:r>
            <a:endParaRPr lang="en-US" sz="4000" dirty="0"/>
          </a:p>
        </p:txBody>
      </p:sp>
      <p:sp>
        <p:nvSpPr>
          <p:cNvPr id="4" name="Slide Number Placeholder 3"/>
          <p:cNvSpPr>
            <a:spLocks noGrp="1"/>
          </p:cNvSpPr>
          <p:nvPr>
            <p:ph type="sldNum" sz="quarter" idx="12"/>
          </p:nvPr>
        </p:nvSpPr>
        <p:spPr/>
        <p:txBody>
          <a:bodyPr/>
          <a:lstStyle/>
          <a:p>
            <a:fld id="{CF31BF5F-4A7F-4F22-B90B-F0D5AD201608}" type="slidenum">
              <a:rPr lang="en-US" smtClean="0"/>
              <a:t>15</a:t>
            </a:fld>
            <a:endParaRPr lang="en-US" dirty="0"/>
          </a:p>
        </p:txBody>
      </p:sp>
    </p:spTree>
    <p:extLst>
      <p:ext uri="{BB962C8B-B14F-4D97-AF65-F5344CB8AC3E}">
        <p14:creationId xmlns:p14="http://schemas.microsoft.com/office/powerpoint/2010/main" val="12482462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397" y="990600"/>
            <a:ext cx="4114801" cy="7052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6140017" y="1020084"/>
            <a:ext cx="2047355" cy="646331"/>
          </a:xfrm>
          <a:prstGeom prst="rect">
            <a:avLst/>
          </a:prstGeom>
          <a:noFill/>
        </p:spPr>
        <p:txBody>
          <a:bodyPr wrap="none" rtlCol="0">
            <a:spAutoFit/>
          </a:bodyPr>
          <a:lstStyle/>
          <a:p>
            <a:pPr algn="ctr"/>
            <a:r>
              <a:rPr lang="en-US" dirty="0" smtClean="0">
                <a:latin typeface="Arial" panose="020B0604020202020204" pitchFamily="34" charset="0"/>
                <a:cs typeface="Arial" panose="020B0604020202020204" pitchFamily="34" charset="0"/>
              </a:rPr>
              <a:t>Gary Forger</a:t>
            </a:r>
            <a:r>
              <a:rPr lang="en-US" dirty="0">
                <a:latin typeface="Arial" panose="020B0604020202020204" pitchFamily="34" charset="0"/>
                <a:ea typeface="Calibri"/>
                <a:cs typeface="Arial" panose="020B0604020202020204" pitchFamily="34" charset="0"/>
              </a:rPr>
              <a:t/>
            </a:r>
            <a:br>
              <a:rPr lang="en-US" dirty="0">
                <a:latin typeface="Arial" panose="020B0604020202020204" pitchFamily="34" charset="0"/>
                <a:ea typeface="Calibri"/>
                <a:cs typeface="Arial" panose="020B0604020202020204" pitchFamily="34" charset="0"/>
              </a:rPr>
            </a:br>
            <a:r>
              <a:rPr lang="en-US" dirty="0" smtClean="0">
                <a:latin typeface="Arial" panose="020B0604020202020204" pitchFamily="34" charset="0"/>
                <a:ea typeface="Calibri"/>
                <a:cs typeface="Arial" panose="020B0604020202020204" pitchFamily="34" charset="0"/>
              </a:rPr>
              <a:t>GForger@mhi.org</a:t>
            </a:r>
          </a:p>
        </p:txBody>
      </p:sp>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9567" y="2467016"/>
            <a:ext cx="3145633" cy="57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4419600" y="2431832"/>
            <a:ext cx="4572000" cy="646331"/>
          </a:xfrm>
          <a:prstGeom prst="rect">
            <a:avLst/>
          </a:prstGeom>
        </p:spPr>
        <p:txBody>
          <a:bodyPr>
            <a:spAutoFit/>
          </a:bodyPr>
          <a:lstStyle/>
          <a:p>
            <a:pPr algn="ctr"/>
            <a:r>
              <a:rPr lang="en-US" dirty="0">
                <a:latin typeface="Arial" panose="020B0604020202020204" pitchFamily="34" charset="0"/>
                <a:cs typeface="Arial" panose="020B0604020202020204" pitchFamily="34" charset="0"/>
              </a:rPr>
              <a:t>William </a:t>
            </a:r>
            <a:r>
              <a:rPr lang="en-US" dirty="0" smtClean="0">
                <a:latin typeface="Arial" panose="020B0604020202020204" pitchFamily="34" charset="0"/>
                <a:cs typeface="Arial" panose="020B0604020202020204" pitchFamily="34" charset="0"/>
              </a:rPr>
              <a:t>Mazurek </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bmazurek@linvatec.com</a:t>
            </a: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9567" y="3771900"/>
            <a:ext cx="1295400" cy="1214438"/>
          </a:xfrm>
          <a:prstGeom prst="rect">
            <a:avLst/>
          </a:prstGeom>
        </p:spPr>
      </p:pic>
      <p:sp>
        <p:nvSpPr>
          <p:cNvPr id="8" name="Rectangle 7"/>
          <p:cNvSpPr/>
          <p:nvPr/>
        </p:nvSpPr>
        <p:spPr>
          <a:xfrm>
            <a:off x="4419600" y="3778955"/>
            <a:ext cx="4572000" cy="646331"/>
          </a:xfrm>
          <a:prstGeom prst="rect">
            <a:avLst/>
          </a:prstGeom>
        </p:spPr>
        <p:txBody>
          <a:bodyPr>
            <a:spAutoFit/>
          </a:bodyPr>
          <a:lstStyle/>
          <a:p>
            <a:pPr algn="ctr"/>
            <a:r>
              <a:rPr lang="en-US" dirty="0">
                <a:latin typeface="Arial" panose="020B0604020202020204" pitchFamily="34" charset="0"/>
                <a:cs typeface="Arial" panose="020B0604020202020204" pitchFamily="34" charset="0"/>
              </a:rPr>
              <a:t>Marilyn Barger, Ph.D., P.E., CPT</a:t>
            </a:r>
          </a:p>
          <a:p>
            <a:pPr algn="ctr"/>
            <a:r>
              <a:rPr lang="en-US" dirty="0" smtClean="0">
                <a:latin typeface="Arial" panose="020B0604020202020204" pitchFamily="34" charset="0"/>
                <a:cs typeface="Arial" panose="020B0604020202020204" pitchFamily="34" charset="0"/>
              </a:rPr>
              <a:t>mbarger@hccfl.edu</a:t>
            </a:r>
            <a:endParaRPr lang="en-US" dirty="0">
              <a:latin typeface="Arial" panose="020B0604020202020204" pitchFamily="34" charset="0"/>
              <a:cs typeface="Arial" panose="020B0604020202020204" pitchFamily="34" charset="0"/>
            </a:endParaRPr>
          </a:p>
        </p:txBody>
      </p:sp>
      <p:pic>
        <p:nvPicPr>
          <p:cNvPr id="9"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5705564"/>
            <a:ext cx="427355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5715000" y="5595153"/>
            <a:ext cx="2688620" cy="646331"/>
          </a:xfrm>
          <a:prstGeom prst="rect">
            <a:avLst/>
          </a:prstGeom>
          <a:noFill/>
        </p:spPr>
        <p:txBody>
          <a:bodyPr wrap="none" rtlCol="0">
            <a:spAutoFit/>
          </a:bodyPr>
          <a:lstStyle/>
          <a:p>
            <a:pPr algn="ctr"/>
            <a:r>
              <a:rPr lang="en-US" dirty="0" smtClean="0">
                <a:latin typeface="Arial" panose="020B0604020202020204" pitchFamily="34" charset="0"/>
                <a:cs typeface="Arial" panose="020B0604020202020204" pitchFamily="34" charset="0"/>
              </a:rPr>
              <a:t>Ned D. Young, Ph.D.</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ned.young@Sinclair.edu</a:t>
            </a:r>
            <a:endParaRPr lang="en-US" dirty="0">
              <a:latin typeface="Arial" panose="020B0604020202020204" pitchFamily="34" charset="0"/>
              <a:cs typeface="Arial" panose="020B0604020202020204" pitchFamily="34" charset="0"/>
            </a:endParaRPr>
          </a:p>
        </p:txBody>
      </p:sp>
      <p:sp>
        <p:nvSpPr>
          <p:cNvPr id="11" name="TextBox 10"/>
          <p:cNvSpPr txBox="1"/>
          <p:nvPr/>
        </p:nvSpPr>
        <p:spPr>
          <a:xfrm>
            <a:off x="2557547" y="76200"/>
            <a:ext cx="2962671" cy="707886"/>
          </a:xfrm>
          <a:prstGeom prst="rect">
            <a:avLst/>
          </a:prstGeom>
          <a:noFill/>
        </p:spPr>
        <p:txBody>
          <a:bodyPr wrap="none" rtlCol="0">
            <a:spAutoFit/>
          </a:bodyPr>
          <a:lstStyle/>
          <a:p>
            <a:r>
              <a:rPr lang="en-US" sz="4000" dirty="0" smtClean="0"/>
              <a:t>Contact us: </a:t>
            </a:r>
            <a:endParaRPr lang="en-US" sz="4000" dirty="0"/>
          </a:p>
        </p:txBody>
      </p:sp>
      <p:sp>
        <p:nvSpPr>
          <p:cNvPr id="12" name="Slide Number Placeholder 11"/>
          <p:cNvSpPr>
            <a:spLocks noGrp="1"/>
          </p:cNvSpPr>
          <p:nvPr>
            <p:ph type="sldNum" sz="quarter" idx="12"/>
          </p:nvPr>
        </p:nvSpPr>
        <p:spPr/>
        <p:txBody>
          <a:bodyPr/>
          <a:lstStyle/>
          <a:p>
            <a:fld id="{CF31BF5F-4A7F-4F22-B90B-F0D5AD201608}" type="slidenum">
              <a:rPr lang="en-US" smtClean="0"/>
              <a:t>16</a:t>
            </a:fld>
            <a:endParaRPr lang="en-US" dirty="0"/>
          </a:p>
        </p:txBody>
      </p:sp>
    </p:spTree>
    <p:extLst>
      <p:ext uri="{BB962C8B-B14F-4D97-AF65-F5344CB8AC3E}">
        <p14:creationId xmlns:p14="http://schemas.microsoft.com/office/powerpoint/2010/main" val="11133031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828800"/>
            <a:ext cx="7315200" cy="3046988"/>
          </a:xfrm>
          <a:prstGeom prst="rect">
            <a:avLst/>
          </a:prstGeom>
        </p:spPr>
        <p:txBody>
          <a:bodyPr wrap="square">
            <a:spAutoFit/>
          </a:bodyPr>
          <a:lstStyle/>
          <a:p>
            <a:pPr algn="ctr"/>
            <a:r>
              <a:rPr lang="en-US" sz="2400" dirty="0">
                <a:solidFill>
                  <a:srgbClr val="000000"/>
                </a:solidFill>
              </a:rPr>
              <a:t>This work was partially funded by NSF </a:t>
            </a:r>
            <a:r>
              <a:rPr lang="en-US" sz="2400" dirty="0" smtClean="0">
                <a:solidFill>
                  <a:srgbClr val="000000"/>
                </a:solidFill>
              </a:rPr>
              <a:t>grants </a:t>
            </a:r>
            <a:br>
              <a:rPr lang="en-US" sz="2400" dirty="0" smtClean="0">
                <a:solidFill>
                  <a:srgbClr val="000000"/>
                </a:solidFill>
              </a:rPr>
            </a:br>
            <a:r>
              <a:rPr lang="en-US" sz="2400" dirty="0" smtClean="0">
                <a:solidFill>
                  <a:srgbClr val="000000"/>
                </a:solidFill>
              </a:rPr>
              <a:t>DUE 1104176 and </a:t>
            </a:r>
            <a:r>
              <a:rPr lang="en-US" sz="2400" dirty="0" smtClean="0"/>
              <a:t>DUE </a:t>
            </a:r>
            <a:r>
              <a:rPr lang="en-US" sz="2400" dirty="0"/>
              <a:t>0802436</a:t>
            </a:r>
            <a:r>
              <a:rPr lang="en-US" sz="2400" dirty="0" smtClean="0">
                <a:solidFill>
                  <a:srgbClr val="000000"/>
                </a:solidFill>
              </a:rPr>
              <a:t>. </a:t>
            </a:r>
          </a:p>
          <a:p>
            <a:pPr algn="ctr"/>
            <a:endParaRPr lang="en-US" sz="2400" dirty="0">
              <a:solidFill>
                <a:srgbClr val="000000"/>
              </a:solidFill>
            </a:endParaRPr>
          </a:p>
          <a:p>
            <a:pPr algn="ctr"/>
            <a:r>
              <a:rPr lang="en-US" sz="2400" dirty="0" smtClean="0">
                <a:solidFill>
                  <a:srgbClr val="000000"/>
                </a:solidFill>
              </a:rPr>
              <a:t>Any </a:t>
            </a:r>
            <a:r>
              <a:rPr lang="en-US" sz="2400" dirty="0">
                <a:solidFill>
                  <a:srgbClr val="000000"/>
                </a:solidFill>
              </a:rPr>
              <a:t>opinions, findings, conclusions or recommendations presented are only those of the presenter grantee/researcher, author, or agency employee; and do not necessarily reflect the views of the National Science Foundation.</a:t>
            </a:r>
            <a:endParaRPr lang="en-US" sz="24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0" y="457200"/>
            <a:ext cx="3943350" cy="762000"/>
          </a:xfrm>
          <a:prstGeom prst="rect">
            <a:avLst/>
          </a:prstGeom>
        </p:spPr>
      </p:pic>
      <p:sp>
        <p:nvSpPr>
          <p:cNvPr id="5" name="Slide Number Placeholder 4"/>
          <p:cNvSpPr>
            <a:spLocks noGrp="1"/>
          </p:cNvSpPr>
          <p:nvPr>
            <p:ph type="sldNum" sz="quarter" idx="12"/>
          </p:nvPr>
        </p:nvSpPr>
        <p:spPr/>
        <p:txBody>
          <a:bodyPr/>
          <a:lstStyle/>
          <a:p>
            <a:fld id="{CF31BF5F-4A7F-4F22-B90B-F0D5AD201608}" type="slidenum">
              <a:rPr lang="en-US" smtClean="0"/>
              <a:t>17</a:t>
            </a:fld>
            <a:endParaRPr lang="en-US" dirty="0"/>
          </a:p>
        </p:txBody>
      </p:sp>
    </p:spTree>
    <p:extLst>
      <p:ext uri="{BB962C8B-B14F-4D97-AF65-F5344CB8AC3E}">
        <p14:creationId xmlns:p14="http://schemas.microsoft.com/office/powerpoint/2010/main" val="396721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397" y="990600"/>
            <a:ext cx="4114801" cy="7052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5335790" y="1020084"/>
            <a:ext cx="3655809" cy="646331"/>
          </a:xfrm>
          <a:prstGeom prst="rect">
            <a:avLst/>
          </a:prstGeom>
          <a:noFill/>
        </p:spPr>
        <p:txBody>
          <a:bodyPr wrap="none" rtlCol="0">
            <a:spAutoFit/>
          </a:bodyPr>
          <a:lstStyle/>
          <a:p>
            <a:pPr algn="ctr"/>
            <a:r>
              <a:rPr lang="en-US" dirty="0" smtClean="0">
                <a:latin typeface="Arial" panose="020B0604020202020204" pitchFamily="34" charset="0"/>
                <a:cs typeface="Arial" panose="020B0604020202020204" pitchFamily="34" charset="0"/>
              </a:rPr>
              <a:t>Gary Forger</a:t>
            </a:r>
            <a:br>
              <a:rPr lang="en-US" dirty="0" smtClean="0">
                <a:latin typeface="Arial" panose="020B0604020202020204" pitchFamily="34" charset="0"/>
                <a:cs typeface="Arial" panose="020B0604020202020204" pitchFamily="34" charset="0"/>
              </a:rPr>
            </a:br>
            <a:r>
              <a:rPr lang="en-US" dirty="0" smtClean="0">
                <a:effectLst/>
                <a:latin typeface="Arial" panose="020B0604020202020204" pitchFamily="34" charset="0"/>
                <a:ea typeface="Calibri"/>
                <a:cs typeface="Arial" panose="020B0604020202020204" pitchFamily="34" charset="0"/>
              </a:rPr>
              <a:t>SVP of Professional Development</a:t>
            </a:r>
            <a:endParaRPr lang="en-US" dirty="0">
              <a:latin typeface="Arial" panose="020B0604020202020204" pitchFamily="34" charset="0"/>
              <a:cs typeface="Arial" panose="020B0604020202020204" pitchFamily="34" charset="0"/>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9567" y="2467016"/>
            <a:ext cx="3145633" cy="57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4419600" y="2431832"/>
            <a:ext cx="4572000" cy="646331"/>
          </a:xfrm>
          <a:prstGeom prst="rect">
            <a:avLst/>
          </a:prstGeom>
        </p:spPr>
        <p:txBody>
          <a:bodyPr>
            <a:spAutoFit/>
          </a:bodyPr>
          <a:lstStyle/>
          <a:p>
            <a:pPr algn="ctr"/>
            <a:r>
              <a:rPr lang="en-US" dirty="0">
                <a:latin typeface="Arial" panose="020B0604020202020204" pitchFamily="34" charset="0"/>
                <a:cs typeface="Arial" panose="020B0604020202020204" pitchFamily="34" charset="0"/>
              </a:rPr>
              <a:t>William Mazurek, Director of Continuous </a:t>
            </a:r>
            <a:r>
              <a:rPr lang="en-US" dirty="0" smtClean="0">
                <a:latin typeface="Arial" panose="020B0604020202020204" pitchFamily="34" charset="0"/>
                <a:cs typeface="Arial" panose="020B0604020202020204" pitchFamily="34" charset="0"/>
              </a:rPr>
              <a:t>Improvement </a:t>
            </a:r>
            <a:endParaRPr lang="en-US" dirty="0">
              <a:latin typeface="Arial" panose="020B0604020202020204" pitchFamily="34" charset="0"/>
              <a:cs typeface="Arial" panose="020B0604020202020204" pitchFamily="34" charset="0"/>
            </a:endParaRP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9567" y="3771900"/>
            <a:ext cx="1295400" cy="1214438"/>
          </a:xfrm>
          <a:prstGeom prst="rect">
            <a:avLst/>
          </a:prstGeom>
        </p:spPr>
      </p:pic>
      <p:sp>
        <p:nvSpPr>
          <p:cNvPr id="5" name="Rectangle 4"/>
          <p:cNvSpPr/>
          <p:nvPr/>
        </p:nvSpPr>
        <p:spPr>
          <a:xfrm>
            <a:off x="4419600" y="3778955"/>
            <a:ext cx="4572000" cy="1200329"/>
          </a:xfrm>
          <a:prstGeom prst="rect">
            <a:avLst/>
          </a:prstGeom>
        </p:spPr>
        <p:txBody>
          <a:bodyPr>
            <a:spAutoFit/>
          </a:bodyPr>
          <a:lstStyle/>
          <a:p>
            <a:pPr algn="ctr"/>
            <a:r>
              <a:rPr lang="en-US" dirty="0">
                <a:latin typeface="Arial" panose="020B0604020202020204" pitchFamily="34" charset="0"/>
                <a:cs typeface="Arial" panose="020B0604020202020204" pitchFamily="34" charset="0"/>
              </a:rPr>
              <a:t>Marilyn Barger, Ph.D., P.E., CPT</a:t>
            </a:r>
          </a:p>
          <a:p>
            <a:pPr algn="ctr"/>
            <a:r>
              <a:rPr lang="en-US" dirty="0">
                <a:latin typeface="Arial" panose="020B0604020202020204" pitchFamily="34" charset="0"/>
                <a:cs typeface="Arial" panose="020B0604020202020204" pitchFamily="34" charset="0"/>
              </a:rPr>
              <a:t>Executive Director and </a:t>
            </a:r>
            <a:r>
              <a:rPr lang="en-US" dirty="0" smtClean="0">
                <a:latin typeface="Arial" panose="020B0604020202020204" pitchFamily="34" charset="0"/>
                <a:cs typeface="Arial" panose="020B0604020202020204" pitchFamily="34" charset="0"/>
              </a:rPr>
              <a:t>PI</a:t>
            </a:r>
            <a:endParaRPr lang="en-US" dirty="0">
              <a:latin typeface="Arial" panose="020B0604020202020204" pitchFamily="34" charset="0"/>
              <a:cs typeface="Arial" panose="020B0604020202020204" pitchFamily="34" charset="0"/>
            </a:endParaRPr>
          </a:p>
          <a:p>
            <a:pPr algn="ctr"/>
            <a:r>
              <a:rPr lang="en-US" dirty="0">
                <a:latin typeface="Arial" panose="020B0604020202020204" pitchFamily="34" charset="0"/>
                <a:cs typeface="Arial" panose="020B0604020202020204" pitchFamily="34" charset="0"/>
              </a:rPr>
              <a:t>Florida Advanced Technological Education Center of Excellence</a:t>
            </a:r>
          </a:p>
        </p:txBody>
      </p:sp>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5705564"/>
            <a:ext cx="427355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5117719" y="5380037"/>
            <a:ext cx="3873881" cy="1200329"/>
          </a:xfrm>
          <a:prstGeom prst="rect">
            <a:avLst/>
          </a:prstGeom>
          <a:noFill/>
        </p:spPr>
        <p:txBody>
          <a:bodyPr wrap="none" rtlCol="0">
            <a:spAutoFit/>
          </a:bodyPr>
          <a:lstStyle/>
          <a:p>
            <a:pPr algn="ctr"/>
            <a:r>
              <a:rPr lang="en-US" dirty="0" smtClean="0">
                <a:latin typeface="Arial" panose="020B0604020202020204" pitchFamily="34" charset="0"/>
                <a:cs typeface="Arial" panose="020B0604020202020204" pitchFamily="34" charset="0"/>
              </a:rPr>
              <a:t>Ned D. Young, Ph.D.</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Co-PI </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The National Center for </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Supply Chain Technology Education</a:t>
            </a:r>
            <a:endParaRPr lang="en-US" dirty="0">
              <a:latin typeface="Arial" panose="020B0604020202020204" pitchFamily="34" charset="0"/>
              <a:cs typeface="Arial" panose="020B0604020202020204" pitchFamily="34" charset="0"/>
            </a:endParaRPr>
          </a:p>
        </p:txBody>
      </p:sp>
      <p:sp>
        <p:nvSpPr>
          <p:cNvPr id="8" name="TextBox 7"/>
          <p:cNvSpPr txBox="1"/>
          <p:nvPr/>
        </p:nvSpPr>
        <p:spPr>
          <a:xfrm>
            <a:off x="2557547" y="76200"/>
            <a:ext cx="3889206" cy="707886"/>
          </a:xfrm>
          <a:prstGeom prst="rect">
            <a:avLst/>
          </a:prstGeom>
          <a:noFill/>
        </p:spPr>
        <p:txBody>
          <a:bodyPr wrap="none" rtlCol="0">
            <a:spAutoFit/>
          </a:bodyPr>
          <a:lstStyle/>
          <a:p>
            <a:r>
              <a:rPr lang="en-US" sz="4000" dirty="0" smtClean="0"/>
              <a:t>Our Participants</a:t>
            </a:r>
            <a:endParaRPr lang="en-US" sz="4000" dirty="0"/>
          </a:p>
        </p:txBody>
      </p:sp>
      <p:sp>
        <p:nvSpPr>
          <p:cNvPr id="9" name="Slide Number Placeholder 8"/>
          <p:cNvSpPr>
            <a:spLocks noGrp="1"/>
          </p:cNvSpPr>
          <p:nvPr>
            <p:ph type="sldNum" sz="quarter" idx="12"/>
          </p:nvPr>
        </p:nvSpPr>
        <p:spPr/>
        <p:txBody>
          <a:bodyPr/>
          <a:lstStyle/>
          <a:p>
            <a:fld id="{CF31BF5F-4A7F-4F22-B90B-F0D5AD201608}" type="slidenum">
              <a:rPr lang="en-US" smtClean="0"/>
              <a:t>2</a:t>
            </a:fld>
            <a:endParaRPr lang="en-US" dirty="0"/>
          </a:p>
        </p:txBody>
      </p:sp>
    </p:spTree>
    <p:extLst>
      <p:ext uri="{BB962C8B-B14F-4D97-AF65-F5344CB8AC3E}">
        <p14:creationId xmlns:p14="http://schemas.microsoft.com/office/powerpoint/2010/main" val="5871788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152400"/>
            <a:ext cx="6512511" cy="1143000"/>
          </a:xfrm>
        </p:spPr>
        <p:txBody>
          <a:bodyPr/>
          <a:lstStyle/>
          <a:p>
            <a:r>
              <a:rPr lang="en-US" dirty="0" smtClean="0"/>
              <a:t>What is Mechatronics?</a:t>
            </a:r>
            <a:endParaRPr lang="en-US" dirty="0"/>
          </a:p>
        </p:txBody>
      </p:sp>
      <p:sp>
        <p:nvSpPr>
          <p:cNvPr id="4" name="Rectangle 3"/>
          <p:cNvSpPr/>
          <p:nvPr/>
        </p:nvSpPr>
        <p:spPr>
          <a:xfrm>
            <a:off x="228601" y="2133600"/>
            <a:ext cx="8722310" cy="3108543"/>
          </a:xfrm>
          <a:prstGeom prst="rect">
            <a:avLst/>
          </a:prstGeom>
        </p:spPr>
        <p:txBody>
          <a:bodyPr wrap="square">
            <a:spAutoFit/>
          </a:bodyPr>
          <a:lstStyle/>
          <a:p>
            <a:pPr algn="ctr"/>
            <a:r>
              <a:rPr lang="en-US" sz="2800" i="1" dirty="0" smtClean="0">
                <a:solidFill>
                  <a:srgbClr val="333333"/>
                </a:solidFill>
                <a:latin typeface="Arial" panose="020B0604020202020204" pitchFamily="34" charset="0"/>
              </a:rPr>
              <a:t>“Mechatronics</a:t>
            </a:r>
            <a:r>
              <a:rPr lang="en-US" sz="2800" dirty="0">
                <a:solidFill>
                  <a:srgbClr val="333333"/>
                </a:solidFill>
                <a:latin typeface="Arial" panose="020B0604020202020204" pitchFamily="34" charset="0"/>
              </a:rPr>
              <a:t> is the synergistic combination of precision </a:t>
            </a:r>
            <a:r>
              <a:rPr lang="en-US" sz="2800" b="1" dirty="0" smtClean="0">
                <a:solidFill>
                  <a:srgbClr val="333333"/>
                </a:solidFill>
                <a:latin typeface="Arial" panose="020B0604020202020204" pitchFamily="34" charset="0"/>
              </a:rPr>
              <a:t>mechanical engineering</a:t>
            </a:r>
            <a:r>
              <a:rPr lang="en-US" sz="2800" dirty="0">
                <a:solidFill>
                  <a:srgbClr val="333333"/>
                </a:solidFill>
                <a:latin typeface="Arial" panose="020B0604020202020204" pitchFamily="34" charset="0"/>
              </a:rPr>
              <a:t>, </a:t>
            </a:r>
            <a:r>
              <a:rPr lang="en-US" sz="2800" b="1" dirty="0">
                <a:solidFill>
                  <a:srgbClr val="333333"/>
                </a:solidFill>
                <a:latin typeface="Arial" panose="020B0604020202020204" pitchFamily="34" charset="0"/>
              </a:rPr>
              <a:t>electronic control</a:t>
            </a:r>
            <a:r>
              <a:rPr lang="en-US" sz="2800" dirty="0">
                <a:solidFill>
                  <a:srgbClr val="333333"/>
                </a:solidFill>
                <a:latin typeface="Arial" panose="020B0604020202020204" pitchFamily="34" charset="0"/>
              </a:rPr>
              <a:t> and </a:t>
            </a:r>
            <a:r>
              <a:rPr lang="en-US" sz="2800" b="1" dirty="0">
                <a:solidFill>
                  <a:srgbClr val="333333"/>
                </a:solidFill>
                <a:latin typeface="Arial" panose="020B0604020202020204" pitchFamily="34" charset="0"/>
              </a:rPr>
              <a:t>systems</a:t>
            </a:r>
            <a:r>
              <a:rPr lang="en-US" sz="2800" dirty="0">
                <a:solidFill>
                  <a:srgbClr val="333333"/>
                </a:solidFill>
                <a:latin typeface="Arial" panose="020B0604020202020204" pitchFamily="34" charset="0"/>
              </a:rPr>
              <a:t> thinking in the design of products and manufacturing processes. It relates to the design of systems, devices and products aimed at achieving an optimal balance between basic mechanical structure and its overall control</a:t>
            </a:r>
            <a:r>
              <a:rPr lang="en-US" sz="2800" dirty="0" smtClean="0">
                <a:solidFill>
                  <a:srgbClr val="333333"/>
                </a:solidFill>
                <a:latin typeface="Arial" panose="020B0604020202020204" pitchFamily="34" charset="0"/>
              </a:rPr>
              <a:t>.”</a:t>
            </a:r>
            <a:r>
              <a:rPr lang="en-US" sz="2800" dirty="0">
                <a:solidFill>
                  <a:srgbClr val="333333"/>
                </a:solidFill>
                <a:latin typeface="Arial" panose="020B0604020202020204" pitchFamily="34" charset="0"/>
              </a:rPr>
              <a:t> </a:t>
            </a:r>
            <a:r>
              <a:rPr lang="en-US" sz="2800" dirty="0" smtClean="0">
                <a:solidFill>
                  <a:srgbClr val="333333"/>
                </a:solidFill>
                <a:latin typeface="Arial" panose="020B0604020202020204" pitchFamily="34" charset="0"/>
              </a:rPr>
              <a:t> </a:t>
            </a:r>
            <a:endParaRPr lang="en-US" sz="2800" dirty="0"/>
          </a:p>
        </p:txBody>
      </p:sp>
      <p:sp>
        <p:nvSpPr>
          <p:cNvPr id="5" name="Rectangle 4"/>
          <p:cNvSpPr/>
          <p:nvPr/>
        </p:nvSpPr>
        <p:spPr>
          <a:xfrm>
            <a:off x="2920899" y="5181600"/>
            <a:ext cx="6019800" cy="369332"/>
          </a:xfrm>
          <a:prstGeom prst="rect">
            <a:avLst/>
          </a:prstGeom>
        </p:spPr>
        <p:txBody>
          <a:bodyPr wrap="square">
            <a:spAutoFit/>
          </a:bodyPr>
          <a:lstStyle/>
          <a:p>
            <a:r>
              <a:rPr lang="en-US" dirty="0">
                <a:hlinkClick r:id="rId2"/>
              </a:rPr>
              <a:t>http://www.journals.elsevier.com/mechatronics/</a:t>
            </a:r>
            <a:endParaRPr lang="en-US" dirty="0"/>
          </a:p>
        </p:txBody>
      </p:sp>
      <p:sp>
        <p:nvSpPr>
          <p:cNvPr id="6" name="TextBox 5"/>
          <p:cNvSpPr txBox="1"/>
          <p:nvPr/>
        </p:nvSpPr>
        <p:spPr>
          <a:xfrm>
            <a:off x="1981199" y="5583150"/>
            <a:ext cx="4845173" cy="584775"/>
          </a:xfrm>
          <a:prstGeom prst="rect">
            <a:avLst/>
          </a:prstGeom>
          <a:noFill/>
        </p:spPr>
        <p:txBody>
          <a:bodyPr wrap="none" rtlCol="0">
            <a:spAutoFit/>
          </a:bodyPr>
          <a:lstStyle/>
          <a:p>
            <a:r>
              <a:rPr lang="en-US" sz="3200" dirty="0" smtClean="0">
                <a:hlinkClick r:id="rId3"/>
              </a:rPr>
              <a:t>AACC Mechatronics Video</a:t>
            </a:r>
            <a:endParaRPr lang="en-US" sz="3200" dirty="0"/>
          </a:p>
        </p:txBody>
      </p:sp>
      <p:sp>
        <p:nvSpPr>
          <p:cNvPr id="7" name="Slide Number Placeholder 6"/>
          <p:cNvSpPr>
            <a:spLocks noGrp="1"/>
          </p:cNvSpPr>
          <p:nvPr>
            <p:ph type="sldNum" sz="quarter" idx="12"/>
          </p:nvPr>
        </p:nvSpPr>
        <p:spPr/>
        <p:txBody>
          <a:bodyPr/>
          <a:lstStyle/>
          <a:p>
            <a:fld id="{CF31BF5F-4A7F-4F22-B90B-F0D5AD201608}" type="slidenum">
              <a:rPr lang="en-US" smtClean="0"/>
              <a:t>3</a:t>
            </a:fld>
            <a:endParaRPr lang="en-US" dirty="0"/>
          </a:p>
        </p:txBody>
      </p:sp>
    </p:spTree>
    <p:extLst>
      <p:ext uri="{BB962C8B-B14F-4D97-AF65-F5344CB8AC3E}">
        <p14:creationId xmlns:p14="http://schemas.microsoft.com/office/powerpoint/2010/main" val="40036192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152400"/>
            <a:ext cx="8493711" cy="1143000"/>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Questions for the audience?</a:t>
            </a:r>
            <a:endParaRPr lang="en-US" dirty="0"/>
          </a:p>
        </p:txBody>
      </p:sp>
      <p:sp>
        <p:nvSpPr>
          <p:cNvPr id="3" name="TextBox 2"/>
          <p:cNvSpPr txBox="1"/>
          <p:nvPr/>
        </p:nvSpPr>
        <p:spPr>
          <a:xfrm>
            <a:off x="762000" y="2133600"/>
            <a:ext cx="6766596" cy="3170099"/>
          </a:xfrm>
          <a:prstGeom prst="rect">
            <a:avLst/>
          </a:prstGeom>
          <a:noFill/>
        </p:spPr>
        <p:txBody>
          <a:bodyPr wrap="none" rtlCol="0">
            <a:spAutoFit/>
          </a:bodyPr>
          <a:lstStyle/>
          <a:p>
            <a:r>
              <a:rPr lang="en-US" sz="4000" dirty="0" smtClean="0"/>
              <a:t>Does your institution have a </a:t>
            </a:r>
            <a:br>
              <a:rPr lang="en-US" sz="4000" dirty="0" smtClean="0"/>
            </a:br>
            <a:r>
              <a:rPr lang="en-US" sz="4000" dirty="0" smtClean="0"/>
              <a:t>mechatronics type program?</a:t>
            </a:r>
          </a:p>
          <a:p>
            <a:endParaRPr lang="en-US" sz="4000" dirty="0"/>
          </a:p>
          <a:p>
            <a:r>
              <a:rPr lang="en-US" sz="4000" dirty="0" smtClean="0"/>
              <a:t>If so, what is it called?</a:t>
            </a:r>
          </a:p>
          <a:p>
            <a:r>
              <a:rPr lang="en-US" sz="4000" dirty="0" smtClean="0"/>
              <a:t>    </a:t>
            </a:r>
            <a:endParaRPr lang="en-US" sz="4000" dirty="0"/>
          </a:p>
        </p:txBody>
      </p:sp>
      <p:sp>
        <p:nvSpPr>
          <p:cNvPr id="5" name="Slide Number Placeholder 4"/>
          <p:cNvSpPr>
            <a:spLocks noGrp="1"/>
          </p:cNvSpPr>
          <p:nvPr>
            <p:ph type="sldNum" sz="quarter" idx="12"/>
          </p:nvPr>
        </p:nvSpPr>
        <p:spPr/>
        <p:txBody>
          <a:bodyPr/>
          <a:lstStyle/>
          <a:p>
            <a:fld id="{CF31BF5F-4A7F-4F22-B90B-F0D5AD201608}" type="slidenum">
              <a:rPr lang="en-US" smtClean="0"/>
              <a:t>4</a:t>
            </a:fld>
            <a:endParaRPr lang="en-US" dirty="0"/>
          </a:p>
        </p:txBody>
      </p:sp>
    </p:spTree>
    <p:extLst>
      <p:ext uri="{BB962C8B-B14F-4D97-AF65-F5344CB8AC3E}">
        <p14:creationId xmlns:p14="http://schemas.microsoft.com/office/powerpoint/2010/main" val="25848013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76200" y="152400"/>
            <a:ext cx="8874711" cy="1143000"/>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3200" dirty="0" smtClean="0"/>
              <a:t>Mechatronics – An Integrative Discipline</a:t>
            </a:r>
            <a:endParaRPr lang="en-US" sz="32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5526" y="1143000"/>
            <a:ext cx="6473776" cy="5083123"/>
          </a:xfrm>
          <a:prstGeom prst="rect">
            <a:avLst/>
          </a:prstGeom>
        </p:spPr>
      </p:pic>
      <p:sp>
        <p:nvSpPr>
          <p:cNvPr id="5" name="Slide Number Placeholder 4"/>
          <p:cNvSpPr>
            <a:spLocks noGrp="1"/>
          </p:cNvSpPr>
          <p:nvPr>
            <p:ph type="sldNum" sz="quarter" idx="12"/>
          </p:nvPr>
        </p:nvSpPr>
        <p:spPr/>
        <p:txBody>
          <a:bodyPr/>
          <a:lstStyle/>
          <a:p>
            <a:fld id="{CF31BF5F-4A7F-4F22-B90B-F0D5AD201608}" type="slidenum">
              <a:rPr lang="en-US" smtClean="0"/>
              <a:t>5</a:t>
            </a:fld>
            <a:endParaRPr lang="en-US" dirty="0"/>
          </a:p>
        </p:txBody>
      </p:sp>
    </p:spTree>
    <p:extLst>
      <p:ext uri="{BB962C8B-B14F-4D97-AF65-F5344CB8AC3E}">
        <p14:creationId xmlns:p14="http://schemas.microsoft.com/office/powerpoint/2010/main" val="4763089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9827"/>
            <a:ext cx="8874711" cy="1143000"/>
          </a:xfrm>
        </p:spPr>
        <p:txBody>
          <a:bodyPr/>
          <a:lstStyle/>
          <a:p>
            <a:r>
              <a:rPr lang="en-US" sz="4000" dirty="0" smtClean="0"/>
              <a:t>Industry Sectors Requiring Mechatronics?</a:t>
            </a:r>
            <a:endParaRPr lang="en-US" sz="4000" dirty="0"/>
          </a:p>
        </p:txBody>
      </p:sp>
      <p:sp>
        <p:nvSpPr>
          <p:cNvPr id="3" name="TextBox 2"/>
          <p:cNvSpPr txBox="1"/>
          <p:nvPr/>
        </p:nvSpPr>
        <p:spPr>
          <a:xfrm>
            <a:off x="19050" y="1676400"/>
            <a:ext cx="7849906" cy="646331"/>
          </a:xfrm>
          <a:prstGeom prst="rect">
            <a:avLst/>
          </a:prstGeom>
          <a:noFill/>
        </p:spPr>
        <p:txBody>
          <a:bodyPr wrap="none" rtlCol="0">
            <a:spAutoFit/>
          </a:bodyPr>
          <a:lstStyle/>
          <a:p>
            <a:r>
              <a:rPr lang="en-US" sz="3600" dirty="0" smtClean="0"/>
              <a:t>Material Handling:    </a:t>
            </a:r>
            <a:r>
              <a:rPr lang="en-US" sz="3600" dirty="0" smtClean="0">
                <a:hlinkClick r:id="rId2"/>
              </a:rPr>
              <a:t>MHI/SCTE Video</a:t>
            </a:r>
            <a:endParaRPr lang="en-US" sz="3600" dirty="0"/>
          </a:p>
        </p:txBody>
      </p:sp>
      <p:sp>
        <p:nvSpPr>
          <p:cNvPr id="7" name="TextBox 6"/>
          <p:cNvSpPr txBox="1"/>
          <p:nvPr/>
        </p:nvSpPr>
        <p:spPr>
          <a:xfrm>
            <a:off x="22978" y="2785840"/>
            <a:ext cx="6897722" cy="1200329"/>
          </a:xfrm>
          <a:prstGeom prst="rect">
            <a:avLst/>
          </a:prstGeom>
          <a:noFill/>
        </p:spPr>
        <p:txBody>
          <a:bodyPr wrap="none" rtlCol="0">
            <a:spAutoFit/>
          </a:bodyPr>
          <a:lstStyle/>
          <a:p>
            <a:r>
              <a:rPr lang="en-US" sz="3600" dirty="0" smtClean="0"/>
              <a:t>Advanced</a:t>
            </a:r>
            <a:br>
              <a:rPr lang="en-US" sz="3600" dirty="0" smtClean="0"/>
            </a:br>
            <a:r>
              <a:rPr lang="en-US" sz="3600" dirty="0" smtClean="0"/>
              <a:t>Manufacturing:         </a:t>
            </a:r>
            <a:r>
              <a:rPr lang="en-US" sz="3600" dirty="0" smtClean="0">
                <a:hlinkClick r:id="rId3"/>
              </a:rPr>
              <a:t>Flate Video</a:t>
            </a:r>
            <a:endParaRPr lang="en-US" sz="3600" dirty="0"/>
          </a:p>
        </p:txBody>
      </p:sp>
      <p:sp>
        <p:nvSpPr>
          <p:cNvPr id="8" name="TextBox 7"/>
          <p:cNvSpPr txBox="1"/>
          <p:nvPr/>
        </p:nvSpPr>
        <p:spPr>
          <a:xfrm>
            <a:off x="0" y="4343400"/>
            <a:ext cx="7179017" cy="646331"/>
          </a:xfrm>
          <a:prstGeom prst="rect">
            <a:avLst/>
          </a:prstGeom>
          <a:noFill/>
        </p:spPr>
        <p:txBody>
          <a:bodyPr wrap="none" rtlCol="0">
            <a:spAutoFit/>
          </a:bodyPr>
          <a:lstStyle/>
          <a:p>
            <a:r>
              <a:rPr lang="en-US" sz="3600" dirty="0" smtClean="0"/>
              <a:t>Packaging:                </a:t>
            </a:r>
            <a:r>
              <a:rPr lang="en-US" sz="3600" dirty="0" smtClean="0">
                <a:hlinkClick r:id="rId4"/>
              </a:rPr>
              <a:t>Invata Video</a:t>
            </a:r>
            <a:endParaRPr lang="en-US" sz="3600" dirty="0"/>
          </a:p>
        </p:txBody>
      </p:sp>
      <p:sp>
        <p:nvSpPr>
          <p:cNvPr id="9" name="TextBox 8"/>
          <p:cNvSpPr txBox="1"/>
          <p:nvPr/>
        </p:nvSpPr>
        <p:spPr>
          <a:xfrm>
            <a:off x="19050" y="5562600"/>
            <a:ext cx="8498160" cy="646331"/>
          </a:xfrm>
          <a:prstGeom prst="rect">
            <a:avLst/>
          </a:prstGeom>
          <a:noFill/>
        </p:spPr>
        <p:txBody>
          <a:bodyPr wrap="none" rtlCol="0">
            <a:spAutoFit/>
          </a:bodyPr>
          <a:lstStyle/>
          <a:p>
            <a:r>
              <a:rPr lang="en-US" sz="3600" dirty="0" smtClean="0"/>
              <a:t>Renewable Energy:   </a:t>
            </a:r>
            <a:r>
              <a:rPr lang="en-US" sz="3600" dirty="0" smtClean="0">
                <a:hlinkClick r:id="rId5"/>
              </a:rPr>
              <a:t>Wind turbine Video</a:t>
            </a:r>
            <a:endParaRPr lang="en-US" sz="3600" dirty="0"/>
          </a:p>
        </p:txBody>
      </p:sp>
      <p:sp>
        <p:nvSpPr>
          <p:cNvPr id="5" name="Slide Number Placeholder 4"/>
          <p:cNvSpPr>
            <a:spLocks noGrp="1"/>
          </p:cNvSpPr>
          <p:nvPr>
            <p:ph type="sldNum" sz="quarter" idx="12"/>
          </p:nvPr>
        </p:nvSpPr>
        <p:spPr/>
        <p:txBody>
          <a:bodyPr/>
          <a:lstStyle/>
          <a:p>
            <a:fld id="{CF31BF5F-4A7F-4F22-B90B-F0D5AD201608}" type="slidenum">
              <a:rPr lang="en-US" smtClean="0"/>
              <a:t>6</a:t>
            </a:fld>
            <a:endParaRPr lang="en-US" dirty="0"/>
          </a:p>
        </p:txBody>
      </p:sp>
    </p:spTree>
    <p:extLst>
      <p:ext uri="{BB962C8B-B14F-4D97-AF65-F5344CB8AC3E}">
        <p14:creationId xmlns:p14="http://schemas.microsoft.com/office/powerpoint/2010/main" val="390747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9827"/>
            <a:ext cx="8874711" cy="1143000"/>
          </a:xfrm>
        </p:spPr>
        <p:txBody>
          <a:bodyPr/>
          <a:lstStyle/>
          <a:p>
            <a:r>
              <a:rPr lang="en-US" sz="4000" dirty="0" smtClean="0"/>
              <a:t>What type of employees have </a:t>
            </a:r>
            <a:br>
              <a:rPr lang="en-US" sz="4000" dirty="0" smtClean="0"/>
            </a:br>
            <a:r>
              <a:rPr lang="en-US" sz="4000" dirty="0" smtClean="0"/>
              <a:t>Mechatronics Skills?</a:t>
            </a:r>
            <a:endParaRPr lang="en-US" sz="4000" dirty="0"/>
          </a:p>
        </p:txBody>
      </p:sp>
      <p:sp>
        <p:nvSpPr>
          <p:cNvPr id="3" name="TextBox 2"/>
          <p:cNvSpPr txBox="1"/>
          <p:nvPr/>
        </p:nvSpPr>
        <p:spPr>
          <a:xfrm>
            <a:off x="990600" y="1905000"/>
            <a:ext cx="5607625" cy="707886"/>
          </a:xfrm>
          <a:prstGeom prst="rect">
            <a:avLst/>
          </a:prstGeom>
          <a:noFill/>
        </p:spPr>
        <p:txBody>
          <a:bodyPr wrap="none" rtlCol="0">
            <a:spAutoFit/>
          </a:bodyPr>
          <a:lstStyle/>
          <a:p>
            <a:r>
              <a:rPr lang="en-US" sz="4000" dirty="0" smtClean="0"/>
              <a:t>In Material Handling?    </a:t>
            </a:r>
            <a:endParaRPr lang="en-US" sz="4000" dirty="0"/>
          </a:p>
        </p:txBody>
      </p:sp>
      <p:sp>
        <p:nvSpPr>
          <p:cNvPr id="7" name="TextBox 6"/>
          <p:cNvSpPr txBox="1"/>
          <p:nvPr/>
        </p:nvSpPr>
        <p:spPr>
          <a:xfrm>
            <a:off x="990600" y="3581400"/>
            <a:ext cx="7772400" cy="707886"/>
          </a:xfrm>
          <a:prstGeom prst="rect">
            <a:avLst/>
          </a:prstGeom>
          <a:noFill/>
        </p:spPr>
        <p:txBody>
          <a:bodyPr wrap="square" rtlCol="0">
            <a:spAutoFit/>
          </a:bodyPr>
          <a:lstStyle/>
          <a:p>
            <a:r>
              <a:rPr lang="en-US" sz="4000" dirty="0" smtClean="0"/>
              <a:t>In Production/Manufacturing?          </a:t>
            </a:r>
            <a:endParaRPr lang="en-US" sz="4000" dirty="0"/>
          </a:p>
        </p:txBody>
      </p:sp>
      <p:sp>
        <p:nvSpPr>
          <p:cNvPr id="5" name="Slide Number Placeholder 4"/>
          <p:cNvSpPr>
            <a:spLocks noGrp="1"/>
          </p:cNvSpPr>
          <p:nvPr>
            <p:ph type="sldNum" sz="quarter" idx="12"/>
          </p:nvPr>
        </p:nvSpPr>
        <p:spPr/>
        <p:txBody>
          <a:bodyPr/>
          <a:lstStyle/>
          <a:p>
            <a:fld id="{CF31BF5F-4A7F-4F22-B90B-F0D5AD201608}" type="slidenum">
              <a:rPr lang="en-US" smtClean="0"/>
              <a:t>7</a:t>
            </a:fld>
            <a:endParaRPr lang="en-US" dirty="0"/>
          </a:p>
        </p:txBody>
      </p:sp>
    </p:spTree>
    <p:extLst>
      <p:ext uri="{BB962C8B-B14F-4D97-AF65-F5344CB8AC3E}">
        <p14:creationId xmlns:p14="http://schemas.microsoft.com/office/powerpoint/2010/main" val="35473770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9827"/>
            <a:ext cx="8874711" cy="1143000"/>
          </a:xfrm>
        </p:spPr>
        <p:txBody>
          <a:bodyPr/>
          <a:lstStyle/>
          <a:p>
            <a:r>
              <a:rPr lang="en-US" sz="4000" dirty="0" smtClean="0"/>
              <a:t>Are there relevant industry certifications?</a:t>
            </a:r>
            <a:endParaRPr lang="en-US" sz="4000" dirty="0"/>
          </a:p>
        </p:txBody>
      </p:sp>
      <p:sp>
        <p:nvSpPr>
          <p:cNvPr id="3" name="TextBox 2"/>
          <p:cNvSpPr txBox="1"/>
          <p:nvPr/>
        </p:nvSpPr>
        <p:spPr>
          <a:xfrm>
            <a:off x="990600" y="1905000"/>
            <a:ext cx="7391767" cy="1323439"/>
          </a:xfrm>
          <a:prstGeom prst="rect">
            <a:avLst/>
          </a:prstGeom>
          <a:noFill/>
        </p:spPr>
        <p:txBody>
          <a:bodyPr wrap="none" rtlCol="0">
            <a:spAutoFit/>
          </a:bodyPr>
          <a:lstStyle/>
          <a:p>
            <a:r>
              <a:rPr lang="en-US" sz="4000" dirty="0" smtClean="0"/>
              <a:t>Siemens: </a:t>
            </a:r>
            <a:r>
              <a:rPr lang="en-US" sz="4000" dirty="0" smtClean="0">
                <a:hlinkClick r:id="rId2"/>
              </a:rPr>
              <a:t>Mechatronics Systems</a:t>
            </a:r>
            <a:br>
              <a:rPr lang="en-US" sz="4000" dirty="0" smtClean="0">
                <a:hlinkClick r:id="rId2"/>
              </a:rPr>
            </a:br>
            <a:r>
              <a:rPr lang="en-US" sz="4000" dirty="0" smtClean="0">
                <a:hlinkClick r:id="rId2"/>
              </a:rPr>
              <a:t>Certification </a:t>
            </a:r>
            <a:endParaRPr lang="en-US" sz="4000" dirty="0"/>
          </a:p>
        </p:txBody>
      </p:sp>
      <p:sp>
        <p:nvSpPr>
          <p:cNvPr id="7" name="TextBox 6"/>
          <p:cNvSpPr txBox="1"/>
          <p:nvPr/>
        </p:nvSpPr>
        <p:spPr>
          <a:xfrm>
            <a:off x="762000" y="3581400"/>
            <a:ext cx="7772400" cy="1938992"/>
          </a:xfrm>
          <a:prstGeom prst="rect">
            <a:avLst/>
          </a:prstGeom>
          <a:noFill/>
        </p:spPr>
        <p:txBody>
          <a:bodyPr wrap="square" rtlCol="0">
            <a:spAutoFit/>
          </a:bodyPr>
          <a:lstStyle/>
          <a:p>
            <a:r>
              <a:rPr lang="en-US" sz="4000" dirty="0" smtClean="0"/>
              <a:t>The Association for Packaging</a:t>
            </a:r>
            <a:br>
              <a:rPr lang="en-US" sz="4000" dirty="0" smtClean="0"/>
            </a:br>
            <a:r>
              <a:rPr lang="en-US" sz="4000" dirty="0" smtClean="0"/>
              <a:t>and Process Technologies (PMMI)</a:t>
            </a:r>
            <a:br>
              <a:rPr lang="en-US" sz="4000" dirty="0" smtClean="0"/>
            </a:br>
            <a:r>
              <a:rPr lang="en-US" sz="4000" dirty="0" smtClean="0">
                <a:hlinkClick r:id="rId3"/>
              </a:rPr>
              <a:t>Mechatronics Certificates</a:t>
            </a:r>
            <a:endParaRPr lang="en-US" sz="4000" dirty="0"/>
          </a:p>
        </p:txBody>
      </p:sp>
      <p:sp>
        <p:nvSpPr>
          <p:cNvPr id="5" name="Slide Number Placeholder 4"/>
          <p:cNvSpPr>
            <a:spLocks noGrp="1"/>
          </p:cNvSpPr>
          <p:nvPr>
            <p:ph type="sldNum" sz="quarter" idx="12"/>
          </p:nvPr>
        </p:nvSpPr>
        <p:spPr/>
        <p:txBody>
          <a:bodyPr/>
          <a:lstStyle/>
          <a:p>
            <a:fld id="{CF31BF5F-4A7F-4F22-B90B-F0D5AD201608}" type="slidenum">
              <a:rPr lang="en-US" smtClean="0"/>
              <a:t>8</a:t>
            </a:fld>
            <a:endParaRPr lang="en-US" dirty="0"/>
          </a:p>
        </p:txBody>
      </p:sp>
    </p:spTree>
    <p:extLst>
      <p:ext uri="{BB962C8B-B14F-4D97-AF65-F5344CB8AC3E}">
        <p14:creationId xmlns:p14="http://schemas.microsoft.com/office/powerpoint/2010/main" val="10440133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9827"/>
            <a:ext cx="8874711" cy="1143000"/>
          </a:xfrm>
        </p:spPr>
        <p:txBody>
          <a:bodyPr/>
          <a:lstStyle/>
          <a:p>
            <a:r>
              <a:rPr lang="en-US" sz="4000" dirty="0" smtClean="0"/>
              <a:t>Questions for our Industry Partners</a:t>
            </a:r>
            <a:endParaRPr lang="en-US" sz="4000" dirty="0"/>
          </a:p>
        </p:txBody>
      </p:sp>
      <p:sp>
        <p:nvSpPr>
          <p:cNvPr id="3" name="TextBox 2"/>
          <p:cNvSpPr txBox="1"/>
          <p:nvPr/>
        </p:nvSpPr>
        <p:spPr>
          <a:xfrm>
            <a:off x="685800" y="1600200"/>
            <a:ext cx="7919156" cy="4401205"/>
          </a:xfrm>
          <a:prstGeom prst="rect">
            <a:avLst/>
          </a:prstGeom>
          <a:noFill/>
        </p:spPr>
        <p:txBody>
          <a:bodyPr wrap="none" rtlCol="0">
            <a:spAutoFit/>
          </a:bodyPr>
          <a:lstStyle/>
          <a:p>
            <a:pPr algn="ctr"/>
            <a:r>
              <a:rPr lang="en-US" sz="4000" dirty="0" smtClean="0"/>
              <a:t>Are there other certifications?</a:t>
            </a:r>
          </a:p>
          <a:p>
            <a:pPr algn="ctr"/>
            <a:endParaRPr lang="en-US" sz="4000" dirty="0"/>
          </a:p>
          <a:p>
            <a:pPr algn="ctr"/>
            <a:r>
              <a:rPr lang="en-US" sz="4000" dirty="0" smtClean="0"/>
              <a:t>How important are certifications?</a:t>
            </a:r>
          </a:p>
          <a:p>
            <a:pPr algn="ctr"/>
            <a:endParaRPr lang="en-US" sz="4000" dirty="0"/>
          </a:p>
          <a:p>
            <a:pPr algn="ctr"/>
            <a:r>
              <a:rPr lang="en-US" sz="4000" dirty="0" smtClean="0"/>
              <a:t>Is an Associate degree of similar</a:t>
            </a:r>
            <a:br>
              <a:rPr lang="en-US" sz="4000" dirty="0" smtClean="0"/>
            </a:br>
            <a:r>
              <a:rPr lang="en-US" sz="4000" dirty="0" smtClean="0"/>
              <a:t>or equal value? </a:t>
            </a:r>
          </a:p>
          <a:p>
            <a:pPr algn="ctr"/>
            <a:endParaRPr lang="en-US" sz="4000" dirty="0"/>
          </a:p>
        </p:txBody>
      </p:sp>
      <p:sp>
        <p:nvSpPr>
          <p:cNvPr id="5" name="Slide Number Placeholder 4"/>
          <p:cNvSpPr>
            <a:spLocks noGrp="1"/>
          </p:cNvSpPr>
          <p:nvPr>
            <p:ph type="sldNum" sz="quarter" idx="12"/>
          </p:nvPr>
        </p:nvSpPr>
        <p:spPr/>
        <p:txBody>
          <a:bodyPr/>
          <a:lstStyle/>
          <a:p>
            <a:fld id="{CF31BF5F-4A7F-4F22-B90B-F0D5AD201608}" type="slidenum">
              <a:rPr lang="en-US" smtClean="0"/>
              <a:t>9</a:t>
            </a:fld>
            <a:endParaRPr lang="en-US" dirty="0"/>
          </a:p>
        </p:txBody>
      </p:sp>
    </p:spTree>
    <p:extLst>
      <p:ext uri="{BB962C8B-B14F-4D97-AF65-F5344CB8AC3E}">
        <p14:creationId xmlns:p14="http://schemas.microsoft.com/office/powerpoint/2010/main" val="229978932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Mechatronics&amp;quot;&quot;/&gt;&lt;property id=&quot;20307&quot; value=&quot;256&quot;/&gt;&lt;/object&gt;&lt;object type=&quot;3&quot; unique_id=&quot;10005&quot;&gt;&lt;property id=&quot;20148&quot; value=&quot;5&quot;/&gt;&lt;property id=&quot;20300&quot; value=&quot;Slide 2&quot;/&gt;&lt;property id=&quot;20307&quot; value=&quot;257&quot;/&gt;&lt;/object&gt;&lt;object type=&quot;3&quot; unique_id=&quot;10006&quot;&gt;&lt;property id=&quot;20148&quot; value=&quot;5&quot;/&gt;&lt;property id=&quot;20300&quot; value=&quot;Slide 3 - &amp;quot;What is Mechatronics?&amp;quot;&quot;/&gt;&lt;property id=&quot;20307&quot; value=&quot;258&quot;/&gt;&lt;/object&gt;&lt;object type=&quot;3&quot; unique_id=&quot;10007&quot;&gt;&lt;property id=&quot;20148&quot; value=&quot;5&quot;/&gt;&lt;property id=&quot;20300&quot; value=&quot;Slide 4&quot;/&gt;&lt;property id=&quot;20307&quot; value=&quot;261&quot;/&gt;&lt;/object&gt;&lt;object type=&quot;3&quot; unique_id=&quot;10008&quot;&gt;&lt;property id=&quot;20148&quot; value=&quot;5&quot;/&gt;&lt;property id=&quot;20300&quot; value=&quot;Slide 5&quot;/&gt;&lt;property id=&quot;20307&quot; value=&quot;270&quot;/&gt;&lt;/object&gt;&lt;object type=&quot;3&quot; unique_id=&quot;10009&quot;&gt;&lt;property id=&quot;20148&quot; value=&quot;5&quot;/&gt;&lt;property id=&quot;20300&quot; value=&quot;Slide 6 - &amp;quot;Industry Sectors Requiring Mechatronics?&amp;quot;&quot;/&gt;&lt;property id=&quot;20307&quot; value=&quot;259&quot;/&gt;&lt;/object&gt;&lt;object type=&quot;3&quot; unique_id=&quot;10010&quot;&gt;&lt;property id=&quot;20148&quot; value=&quot;5&quot;/&gt;&lt;property id=&quot;20300&quot; value=&quot;Slide 7 - &amp;quot;What type of employees have &amp;#x0D;&amp;#x0A;Mechatronics Skills?&amp;quot;&quot;/&gt;&lt;property id=&quot;20307&quot; value=&quot;260&quot;/&gt;&lt;/object&gt;&lt;object type=&quot;3&quot; unique_id=&quot;10011&quot;&gt;&lt;property id=&quot;20148&quot; value=&quot;5&quot;/&gt;&lt;property id=&quot;20300&quot; value=&quot;Slide 8 - &amp;quot;Are there relevant industry certifications?&amp;quot;&quot;/&gt;&lt;property id=&quot;20307&quot; value=&quot;262&quot;/&gt;&lt;/object&gt;&lt;object type=&quot;3&quot; unique_id=&quot;10012&quot;&gt;&lt;property id=&quot;20148&quot; value=&quot;5&quot;/&gt;&lt;property id=&quot;20300&quot; value=&quot;Slide 9 - &amp;quot;Questions for our Industry Partners&amp;quot;&quot;/&gt;&lt;property id=&quot;20307&quot; value=&quot;263&quot;/&gt;&lt;/object&gt;&lt;object type=&quot;3&quot; unique_id=&quot;10013&quot;&gt;&lt;property id=&quot;20148&quot; value=&quot;5&quot;/&gt;&lt;property id=&quot;20300&quot; value=&quot;Slide 10&quot;/&gt;&lt;property id=&quot;20307&quot; value=&quot;264&quot;/&gt;&lt;/object&gt;&lt;object type=&quot;3&quot; unique_id=&quot;10014&quot;&gt;&lt;property id=&quot;20148&quot; value=&quot;5&quot;/&gt;&lt;property id=&quot;20300&quot; value=&quot;Slide 11 - &amp;quot;Mechatronics and the curriculum&amp;quot;&quot;/&gt;&lt;property id=&quot;20307&quot; value=&quot;265&quot;/&gt;&lt;/object&gt;&lt;object type=&quot;3&quot; unique_id=&quot;10015&quot;&gt;&lt;property id=&quot;20148&quot; value=&quot;5&quot;/&gt;&lt;property id=&quot;20300&quot; value=&quot;Slide 12&quot;/&gt;&lt;property id=&quot;20307&quot; value=&quot;271&quot;/&gt;&lt;/object&gt;&lt;object type=&quot;3&quot; unique_id=&quot;10016&quot;&gt;&lt;property id=&quot;20148&quot; value=&quot;5&quot;/&gt;&lt;property id=&quot;20300&quot; value=&quot;Slide 13&quot;/&gt;&lt;property id=&quot;20307&quot; value=&quot;272&quot;/&gt;&lt;/object&gt;&lt;object type=&quot;3&quot; unique_id=&quot;10017&quot;&gt;&lt;property id=&quot;20148&quot; value=&quot;5&quot;/&gt;&lt;property id=&quot;20300&quot; value=&quot;Slide 14 - &amp;quot;Let’s Discuss&amp;quot;&quot;/&gt;&lt;property id=&quot;20307&quot; value=&quot;266&quot;/&gt;&lt;/object&gt;&lt;object type=&quot;3&quot; unique_id=&quot;10018&quot;&gt;&lt;property id=&quot;20148&quot; value=&quot;5&quot;/&gt;&lt;property id=&quot;20300&quot; value=&quot;Slide 15 - &amp;quot;Concluding thoughts…&amp;quot;&quot;/&gt;&lt;property id=&quot;20307&quot; value=&quot;267&quot;/&gt;&lt;/object&gt;&lt;object type=&quot;3&quot; unique_id=&quot;10019&quot;&gt;&lt;property id=&quot;20148&quot; value=&quot;5&quot;/&gt;&lt;property id=&quot;20300&quot; value=&quot;Slide 16&quot;/&gt;&lt;property id=&quot;20307&quot; value=&quot;268&quot;/&gt;&lt;/object&gt;&lt;object type=&quot;3&quot; unique_id=&quot;10020&quot;&gt;&lt;property id=&quot;20148&quot; value=&quot;5&quot;/&gt;&lt;property id=&quot;20300&quot; value=&quot;Slide 17&quot;/&gt;&lt;property id=&quot;20307&quot; value=&quot;269&quot;/&gt;&lt;/object&gt;&lt;/object&gt;&lt;/object&gt;&lt;/database&gt;"/>
  <p:tag name="SECTOMILLISECCONVERTED" val="1"/>
</p:tagLst>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392</TotalTime>
  <Words>338</Words>
  <Application>Microsoft Office PowerPoint</Application>
  <PresentationFormat>On-screen Show (4:3)</PresentationFormat>
  <Paragraphs>112</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Georgia</vt:lpstr>
      <vt:lpstr>Trebuchet MS</vt:lpstr>
      <vt:lpstr>Slipstream</vt:lpstr>
      <vt:lpstr>Mechatronics</vt:lpstr>
      <vt:lpstr>PowerPoint Presentation</vt:lpstr>
      <vt:lpstr>What is Mechatronics?</vt:lpstr>
      <vt:lpstr>PowerPoint Presentation</vt:lpstr>
      <vt:lpstr>PowerPoint Presentation</vt:lpstr>
      <vt:lpstr>Industry Sectors Requiring Mechatronics?</vt:lpstr>
      <vt:lpstr>What type of employees have  Mechatronics Skills?</vt:lpstr>
      <vt:lpstr>Are there relevant industry certifications?</vt:lpstr>
      <vt:lpstr>Questions for our Industry Partners</vt:lpstr>
      <vt:lpstr>PowerPoint Presentation</vt:lpstr>
      <vt:lpstr>Mechatronics and the curriculum</vt:lpstr>
      <vt:lpstr>PowerPoint Presentation</vt:lpstr>
      <vt:lpstr>PowerPoint Presentation</vt:lpstr>
      <vt:lpstr>Let’s Discuss</vt:lpstr>
      <vt:lpstr>Concluding thoughts…</vt:lpstr>
      <vt:lpstr>PowerPoint Presentation</vt:lpstr>
      <vt:lpstr>PowerPoint Presentation</vt:lpstr>
    </vt:vector>
  </TitlesOfParts>
  <Company>Sinclair Community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Mechantronics</dc:title>
  <dc:creator>ned.young</dc:creator>
  <cp:lastModifiedBy>Ned</cp:lastModifiedBy>
  <cp:revision>40</cp:revision>
  <cp:lastPrinted>2013-10-22T17:46:34Z</cp:lastPrinted>
  <dcterms:created xsi:type="dcterms:W3CDTF">2013-10-14T18:23:53Z</dcterms:created>
  <dcterms:modified xsi:type="dcterms:W3CDTF">2014-08-11T21:30:39Z</dcterms:modified>
</cp:coreProperties>
</file>