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6" r:id="rId2"/>
    <p:sldId id="257" r:id="rId3"/>
    <p:sldId id="258" r:id="rId4"/>
    <p:sldId id="270" r:id="rId5"/>
    <p:sldId id="261" r:id="rId6"/>
    <p:sldId id="271" r:id="rId7"/>
    <p:sldId id="259" r:id="rId8"/>
    <p:sldId id="262" r:id="rId9"/>
    <p:sldId id="264" r:id="rId10"/>
    <p:sldId id="275" r:id="rId11"/>
    <p:sldId id="276" r:id="rId12"/>
    <p:sldId id="277" r:id="rId13"/>
    <p:sldId id="279" r:id="rId14"/>
    <p:sldId id="280" r:id="rId15"/>
    <p:sldId id="260" r:id="rId16"/>
    <p:sldId id="273" r:id="rId17"/>
    <p:sldId id="274" r:id="rId18"/>
    <p:sldId id="268" r:id="rId19"/>
    <p:sldId id="269" r:id="rId20"/>
    <p:sldId id="278" r:id="rId21"/>
  </p:sldIdLst>
  <p:sldSz cx="9144000" cy="6858000" type="screen4x3"/>
  <p:notesSz cx="7019925" cy="9305925"/>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2" autoAdjust="0"/>
  </p:normalViewPr>
  <p:slideViewPr>
    <p:cSldViewPr>
      <p:cViewPr varScale="1">
        <p:scale>
          <a:sx n="107" d="100"/>
          <a:sy n="107" d="100"/>
        </p:scale>
        <p:origin x="7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6688" y="0"/>
            <a:ext cx="3041650" cy="465138"/>
          </a:xfrm>
          <a:prstGeom prst="rect">
            <a:avLst/>
          </a:prstGeom>
        </p:spPr>
        <p:txBody>
          <a:bodyPr vert="horz" lIns="91440" tIns="45720" rIns="91440" bIns="45720" rtlCol="0"/>
          <a:lstStyle>
            <a:lvl1pPr algn="r">
              <a:defRPr sz="1200"/>
            </a:lvl1pPr>
          </a:lstStyle>
          <a:p>
            <a:fld id="{FBDBF898-69E8-445D-938F-6AA50140A8D6}" type="datetimeFigureOut">
              <a:rPr lang="en-US" smtClean="0"/>
              <a:t>8/11/2014</a:t>
            </a:fld>
            <a:endParaRPr lang="en-US" dirty="0"/>
          </a:p>
        </p:txBody>
      </p:sp>
      <p:sp>
        <p:nvSpPr>
          <p:cNvPr id="4" name="Footer Placeholder 3"/>
          <p:cNvSpPr>
            <a:spLocks noGrp="1"/>
          </p:cNvSpPr>
          <p:nvPr>
            <p:ph type="ftr" sz="quarter" idx="2"/>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1440" tIns="45720" rIns="91440" bIns="45720" rtlCol="0" anchor="b"/>
          <a:lstStyle>
            <a:lvl1pPr algn="r">
              <a:defRPr sz="1200"/>
            </a:lvl1pPr>
          </a:lstStyle>
          <a:p>
            <a:fld id="{7C125C33-FE8A-40F3-80DA-A98F59A3A1FD}" type="slidenum">
              <a:rPr lang="en-US" smtClean="0"/>
              <a:t>‹#›</a:t>
            </a:fld>
            <a:endParaRPr lang="en-US" dirty="0"/>
          </a:p>
        </p:txBody>
      </p:sp>
    </p:spTree>
    <p:extLst>
      <p:ext uri="{BB962C8B-B14F-4D97-AF65-F5344CB8AC3E}">
        <p14:creationId xmlns:p14="http://schemas.microsoft.com/office/powerpoint/2010/main" val="1095106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E6EFC141-27AB-5840-AE5E-F58C38325212}" type="datetimeFigureOut">
              <a:rPr lang="en-US" smtClean="0"/>
              <a:t>8/11/2014</a:t>
            </a:fld>
            <a:endParaRPr lang="en-US" dirty="0"/>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63244759-E56B-C44D-9907-DD6F877EB12F}" type="slidenum">
              <a:rPr lang="en-US" smtClean="0"/>
              <a:t>‹#›</a:t>
            </a:fld>
            <a:endParaRPr lang="en-US" dirty="0"/>
          </a:p>
        </p:txBody>
      </p:sp>
    </p:spTree>
    <p:extLst>
      <p:ext uri="{BB962C8B-B14F-4D97-AF65-F5344CB8AC3E}">
        <p14:creationId xmlns:p14="http://schemas.microsoft.com/office/powerpoint/2010/main" val="32784442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dirty="0">
              <a:latin typeface="Calibri" charset="0"/>
              <a:ea typeface="MS PGothic" charset="0"/>
              <a:cs typeface="MS PGothic" charset="0"/>
            </a:endParaRPr>
          </a:p>
        </p:txBody>
      </p:sp>
    </p:spTree>
    <p:extLst>
      <p:ext uri="{BB962C8B-B14F-4D97-AF65-F5344CB8AC3E}">
        <p14:creationId xmlns:p14="http://schemas.microsoft.com/office/powerpoint/2010/main" val="1891363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3126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1BF5F-4A7F-4F22-B90B-F0D5AD201608}"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31BF5F-4A7F-4F22-B90B-F0D5AD201608}"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8A7CC-0B18-40E6-B935-59CF3B1CCF7A}" type="datetimeFigureOut">
              <a:rPr lang="en-US" smtClean="0"/>
              <a:t>8/11/2014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1BF5F-4A7F-4F22-B90B-F0D5AD201608}" type="slidenum">
              <a:rPr lang="en-US" smtClean="0"/>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6E8A7CC-0B18-40E6-B935-59CF3B1CCF7A}" type="datetimeFigureOut">
              <a:rPr lang="en-US" smtClean="0"/>
              <a:t>8/11/2014</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F31BF5F-4A7F-4F22-B90B-F0D5AD20160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 Id="rId5" Type="http://schemas.openxmlformats.org/officeDocument/2006/relationships/hyperlink" Target="http://www.fl-ate.org/" TargetMode="External"/><Relationship Id="rId4" Type="http://schemas.openxmlformats.org/officeDocument/2006/relationships/hyperlink" Target="http://www.supplychainteched.org/"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fl-ate.org" TargetMode="Externa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hyperlink" Target="http://www.supplychainteched.org/"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bVD2w2drhaU&amp;feature=youtu.be" TargetMode="External"/><Relationship Id="rId2" Type="http://schemas.openxmlformats.org/officeDocument/2006/relationships/hyperlink" Target="http://www.journals.elsevier.com/mechatron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ZJP-vu8vmtA" TargetMode="External"/><Relationship Id="rId2" Type="http://schemas.openxmlformats.org/officeDocument/2006/relationships/hyperlink" Target="http://vimeo.com/75168883" TargetMode="External"/><Relationship Id="rId1" Type="http://schemas.openxmlformats.org/officeDocument/2006/relationships/slideLayout" Target="../slideLayouts/slideLayout2.xml"/><Relationship Id="rId6" Type="http://schemas.openxmlformats.org/officeDocument/2006/relationships/hyperlink" Target="http://www.youtube.com/watch?v=FrsJqtsRTvs" TargetMode="External"/><Relationship Id="rId5" Type="http://schemas.openxmlformats.org/officeDocument/2006/relationships/hyperlink" Target="http://www.youtube.com/watch?v=ZgaD5b_bdzs" TargetMode="External"/><Relationship Id="rId4" Type="http://schemas.openxmlformats.org/officeDocument/2006/relationships/hyperlink" Target="http://www.youtube.com/watch?v=Ipp3lwNCUZQ"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pmmi.org/Education/content.cfm?ItemNumber=1010&amp;navItemNumber=1061" TargetMode="External"/><Relationship Id="rId2" Type="http://schemas.openxmlformats.org/officeDocument/2006/relationships/hyperlink" Target="http://www.siemens-certifications.com/content/0/6/7/" TargetMode="External"/><Relationship Id="rId1" Type="http://schemas.openxmlformats.org/officeDocument/2006/relationships/slideLayout" Target="../slideLayouts/slideLayout2.xml"/><Relationship Id="rId6" Type="http://schemas.openxmlformats.org/officeDocument/2006/relationships/hyperlink" Target="http://supplychainteched.org/" TargetMode="External"/><Relationship Id="rId5" Type="http://schemas.openxmlformats.org/officeDocument/2006/relationships/hyperlink" Target="http://www.msscusa.org/" TargetMode="External"/><Relationship Id="rId4" Type="http://schemas.openxmlformats.org/officeDocument/2006/relationships/hyperlink" Target="http://www.mhi.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733800"/>
            <a:ext cx="9144000" cy="1905000"/>
          </a:xfrm>
        </p:spPr>
        <p:txBody>
          <a:bodyPr>
            <a:noAutofit/>
          </a:bodyPr>
          <a:lstStyle/>
          <a:p>
            <a:pPr algn="ctr"/>
            <a:r>
              <a:rPr lang="en-US" sz="3600" dirty="0"/>
              <a:t>Delivering </a:t>
            </a:r>
            <a:r>
              <a:rPr lang="en-US" sz="3600" dirty="0" smtClean="0"/>
              <a:t>industry relevant mechatronics </a:t>
            </a:r>
            <a:r>
              <a:rPr lang="en-US" sz="3600" dirty="0"/>
              <a:t>training and education for high tech </a:t>
            </a:r>
            <a:r>
              <a:rPr lang="en-US" sz="3600" dirty="0" smtClean="0"/>
              <a:t>business sectors</a:t>
            </a:r>
            <a:endParaRPr lang="en-US" sz="3600" dirty="0"/>
          </a:p>
        </p:txBody>
      </p:sp>
      <p:sp>
        <p:nvSpPr>
          <p:cNvPr id="2" name="Title 1"/>
          <p:cNvSpPr>
            <a:spLocks noGrp="1"/>
          </p:cNvSpPr>
          <p:nvPr>
            <p:ph type="ctrTitle"/>
          </p:nvPr>
        </p:nvSpPr>
        <p:spPr>
          <a:xfrm>
            <a:off x="0" y="2133600"/>
            <a:ext cx="9144000" cy="990600"/>
          </a:xfrm>
        </p:spPr>
        <p:txBody>
          <a:bodyPr/>
          <a:lstStyle/>
          <a:p>
            <a:pPr algn="ctr"/>
            <a:r>
              <a:rPr lang="en-US" dirty="0" smtClean="0"/>
              <a:t>MECHATRONICS</a:t>
            </a:r>
            <a:endParaRPr lang="en-US" dirty="0"/>
          </a:p>
        </p:txBody>
      </p:sp>
      <p:sp>
        <p:nvSpPr>
          <p:cNvPr id="4" name="TextBox 3"/>
          <p:cNvSpPr txBox="1"/>
          <p:nvPr/>
        </p:nvSpPr>
        <p:spPr>
          <a:xfrm>
            <a:off x="3352800" y="6396335"/>
            <a:ext cx="2381181" cy="461665"/>
          </a:xfrm>
          <a:prstGeom prst="rect">
            <a:avLst/>
          </a:prstGeom>
          <a:noFill/>
        </p:spPr>
        <p:txBody>
          <a:bodyPr wrap="none" rtlCol="0">
            <a:spAutoFit/>
          </a:bodyPr>
          <a:lstStyle/>
          <a:p>
            <a:r>
              <a:rPr lang="en-US" sz="2400" dirty="0" smtClean="0"/>
              <a:t>AACC April 2014 </a:t>
            </a:r>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8593" y="190067"/>
            <a:ext cx="2714625" cy="8096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28600"/>
            <a:ext cx="3943350" cy="762000"/>
          </a:xfrm>
          <a:prstGeom prst="rect">
            <a:avLst/>
          </a:prstGeom>
        </p:spPr>
      </p:pic>
    </p:spTree>
    <p:extLst>
      <p:ext uri="{BB962C8B-B14F-4D97-AF65-F5344CB8AC3E}">
        <p14:creationId xmlns:p14="http://schemas.microsoft.com/office/powerpoint/2010/main" val="2222542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r>
              <a:rPr lang="en-US" dirty="0" smtClean="0">
                <a:solidFill>
                  <a:srgbClr val="000000"/>
                </a:solidFill>
              </a:rPr>
              <a:t>Industry defined skills gaps</a:t>
            </a:r>
            <a:endParaRPr lang="en-US" dirty="0">
              <a:solidFill>
                <a:srgbClr val="000000"/>
              </a:solidFill>
            </a:endParaRPr>
          </a:p>
        </p:txBody>
      </p:sp>
      <p:sp>
        <p:nvSpPr>
          <p:cNvPr id="4" name="TextBox 3"/>
          <p:cNvSpPr txBox="1"/>
          <p:nvPr/>
        </p:nvSpPr>
        <p:spPr>
          <a:xfrm>
            <a:off x="0" y="1447800"/>
            <a:ext cx="9261842" cy="4401205"/>
          </a:xfrm>
          <a:prstGeom prst="rect">
            <a:avLst/>
          </a:prstGeom>
          <a:noFill/>
        </p:spPr>
        <p:txBody>
          <a:bodyPr wrap="square" rtlCol="0">
            <a:spAutoFit/>
          </a:bodyPr>
          <a:lstStyle/>
          <a:p>
            <a:pPr marL="571500" indent="-282575">
              <a:buClr>
                <a:srgbClr val="C00000"/>
              </a:buClr>
              <a:buSzPct val="120000"/>
              <a:buFont typeface="Georgia" panose="02040502050405020303" pitchFamily="18" charset="0"/>
              <a:buChar char="*"/>
            </a:pPr>
            <a:r>
              <a:rPr lang="en-US" sz="4000" dirty="0" smtClean="0">
                <a:solidFill>
                  <a:srgbClr val="000000"/>
                </a:solidFill>
              </a:rPr>
              <a:t>GlobalFoundries (Malta, NY)</a:t>
            </a:r>
          </a:p>
          <a:p>
            <a:pPr marL="571500" indent="-282575">
              <a:buClr>
                <a:srgbClr val="C00000"/>
              </a:buClr>
              <a:buSzPct val="120000"/>
              <a:buFont typeface="Georgia" panose="02040502050405020303" pitchFamily="18" charset="0"/>
              <a:buChar char="*"/>
            </a:pPr>
            <a:endParaRPr lang="en-US" sz="4000" dirty="0">
              <a:solidFill>
                <a:srgbClr val="000000"/>
              </a:solidFill>
            </a:endParaRPr>
          </a:p>
          <a:p>
            <a:pPr marL="571500" indent="-282575">
              <a:buClr>
                <a:srgbClr val="C00000"/>
              </a:buClr>
              <a:buSzPct val="120000"/>
              <a:buFont typeface="Georgia" panose="02040502050405020303" pitchFamily="18" charset="0"/>
              <a:buChar char="*"/>
            </a:pPr>
            <a:r>
              <a:rPr lang="en-US" sz="4000" dirty="0"/>
              <a:t>The National Center for Supply Chain Technology Education (SCTE) and the California Centers of Excellence </a:t>
            </a:r>
            <a:r>
              <a:rPr lang="en-US" sz="4000" dirty="0" smtClean="0"/>
              <a:t>(COE) research </a:t>
            </a:r>
            <a:r>
              <a:rPr lang="en-US" sz="4000" dirty="0"/>
              <a:t>study </a:t>
            </a:r>
            <a:endParaRPr lang="en-US" sz="4000" dirty="0" smtClean="0">
              <a:solidFill>
                <a:srgbClr val="000000"/>
              </a:solidFill>
            </a:endParaRPr>
          </a:p>
          <a:p>
            <a:pPr>
              <a:buClr>
                <a:srgbClr val="C00000"/>
              </a:buClr>
              <a:buSzPct val="120000"/>
            </a:pPr>
            <a:r>
              <a:rPr lang="en-US" sz="4000" dirty="0" smtClean="0">
                <a:solidFill>
                  <a:srgbClr val="000000"/>
                </a:solidFill>
              </a:rPr>
              <a:t>  </a:t>
            </a:r>
            <a:r>
              <a:rPr lang="en-US" sz="4000" dirty="0" smtClean="0">
                <a:solidFill>
                  <a:schemeClr val="accent6"/>
                </a:solidFill>
              </a:rPr>
              <a:t>  </a:t>
            </a:r>
          </a:p>
        </p:txBody>
      </p:sp>
    </p:spTree>
    <p:extLst>
      <p:ext uri="{BB962C8B-B14F-4D97-AF65-F5344CB8AC3E}">
        <p14:creationId xmlns:p14="http://schemas.microsoft.com/office/powerpoint/2010/main" val="1040748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le 4"/>
          <p:cNvSpPr>
            <a:spLocks noGrp="1"/>
          </p:cNvSpPr>
          <p:nvPr>
            <p:ph type="title"/>
          </p:nvPr>
        </p:nvSpPr>
        <p:spPr>
          <a:xfrm>
            <a:off x="-152400" y="0"/>
            <a:ext cx="9448800" cy="850900"/>
          </a:xfrm>
        </p:spPr>
        <p:txBody>
          <a:bodyPr>
            <a:normAutofit fontScale="90000"/>
          </a:bodyPr>
          <a:lstStyle/>
          <a:p>
            <a:pPr algn="ctr"/>
            <a:r>
              <a:rPr lang="en-US" sz="3600" dirty="0" smtClean="0">
                <a:solidFill>
                  <a:schemeClr val="tx1"/>
                </a:solidFill>
                <a:latin typeface="Calibri" charset="0"/>
                <a:ea typeface="MS PGothic" charset="0"/>
              </a:rPr>
              <a:t>College </a:t>
            </a:r>
            <a:r>
              <a:rPr lang="en-US" sz="3600" dirty="0">
                <a:solidFill>
                  <a:schemeClr val="tx1"/>
                </a:solidFill>
                <a:latin typeface="Calibri" charset="0"/>
                <a:ea typeface="MS PGothic" charset="0"/>
              </a:rPr>
              <a:t>Self-</a:t>
            </a:r>
            <a:r>
              <a:rPr lang="en-US" sz="3600" dirty="0" smtClean="0">
                <a:solidFill>
                  <a:schemeClr val="tx1"/>
                </a:solidFill>
                <a:latin typeface="Calibri" charset="0"/>
                <a:ea typeface="MS PGothic" charset="0"/>
              </a:rPr>
              <a:t>assessments summary, Skills </a:t>
            </a:r>
            <a:r>
              <a:rPr lang="en-US" sz="3600" dirty="0">
                <a:solidFill>
                  <a:schemeClr val="tx1"/>
                </a:solidFill>
                <a:latin typeface="Calibri" charset="0"/>
                <a:ea typeface="MS PGothic" charset="0"/>
              </a:rPr>
              <a:t>1 – 11</a:t>
            </a:r>
            <a:br>
              <a:rPr lang="en-US" sz="3600" dirty="0">
                <a:solidFill>
                  <a:schemeClr val="tx1"/>
                </a:solidFill>
                <a:latin typeface="Calibri" charset="0"/>
                <a:ea typeface="MS PGothic" charset="0"/>
              </a:rPr>
            </a:br>
            <a:r>
              <a:rPr lang="en-US" sz="3600" dirty="0">
                <a:solidFill>
                  <a:schemeClr val="tx1"/>
                </a:solidFill>
                <a:latin typeface="Calibri" charset="0"/>
                <a:ea typeface="MS PGothic" charset="0"/>
              </a:rPr>
              <a:t>GLOBALFOUNDRIES, Malta, NY </a:t>
            </a:r>
            <a:r>
              <a:rPr lang="en-US" sz="3600" dirty="0">
                <a:latin typeface="Calibri" charset="0"/>
                <a:ea typeface="MS PGothic" charset="0"/>
              </a:rPr>
              <a:t/>
            </a:r>
            <a:br>
              <a:rPr lang="en-US" sz="3600" dirty="0">
                <a:latin typeface="Calibri" charset="0"/>
                <a:ea typeface="MS PGothic" charset="0"/>
              </a:rPr>
            </a:br>
            <a:endParaRPr lang="en-US" sz="3600" dirty="0">
              <a:latin typeface="Calibri" charset="0"/>
              <a:ea typeface="MS PGothic" charset="0"/>
            </a:endParaRPr>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2941917556"/>
              </p:ext>
            </p:extLst>
          </p:nvPr>
        </p:nvGraphicFramePr>
        <p:xfrm>
          <a:off x="152400" y="1143000"/>
          <a:ext cx="8839199" cy="5278426"/>
        </p:xfrm>
        <a:graphic>
          <a:graphicData uri="http://schemas.openxmlformats.org/drawingml/2006/table">
            <a:tbl>
              <a:tblPr/>
              <a:tblGrid>
                <a:gridCol w="496547"/>
                <a:gridCol w="6590053"/>
                <a:gridCol w="864733"/>
                <a:gridCol w="887866"/>
              </a:tblGrid>
              <a:tr h="649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Arial" charset="0"/>
                        <a:ea typeface="MS PGothic" charset="0"/>
                        <a:cs typeface="MS PGothic"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outerShdw blurRad="38100" dist="38100" dir="2700000" algn="tl">
                              <a:srgbClr val="000000"/>
                            </a:outerShdw>
                          </a:effectLst>
                          <a:latin typeface="Arial" charset="0"/>
                          <a:ea typeface="MS PGothic" charset="0"/>
                          <a:cs typeface="MS PGothic" charset="0"/>
                        </a:rPr>
                        <a:t>Skill Category</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outerShdw blurRad="38100" dist="38100" dir="2700000" algn="tl">
                              <a:srgbClr val="000000"/>
                            </a:outerShdw>
                          </a:effectLst>
                          <a:latin typeface="Arial" charset="0"/>
                          <a:ea typeface="MS PGothic" charset="0"/>
                          <a:cs typeface="MS PGothic" charset="0"/>
                        </a:rPr>
                        <a:t>GF’s Needs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outerShdw blurRad="38100" dist="38100" dir="2700000" algn="tl">
                              <a:srgbClr val="000000"/>
                            </a:outerShdw>
                          </a:effectLst>
                          <a:latin typeface="Arial" charset="0"/>
                          <a:ea typeface="MS PGothic" charset="0"/>
                          <a:cs typeface="MS PGothic" charset="0"/>
                        </a:rPr>
                        <a:t>CC Stats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Implementing Quality Principles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1.56</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Demonstrating Working Knowledge of Basic Electronics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2.44</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Operating Equipment</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1.50</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4</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Processing Wafers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0.56</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5</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Troubleshooting and Repairing Electrical/Electronic Equip.</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2.13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6</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Troubleshooting and Repairing Pneumatic Systems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1.00</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7</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Troubleshooting and Repairing Hydraulic Systems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0.63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r>
              <a:tr h="649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8</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Troubleshooting and Repairing Electromechanical Systems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1.13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9</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Troubleshooting and Repairing Vacuum Systems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0.88</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10</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Troubleshooting and Repairing RF Systems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1.25</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0D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11</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Operating Remote Systems</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1.00</a:t>
                      </a: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C1A9"/>
                    </a:solidFill>
                  </a:tcPr>
                </a:tc>
              </a:tr>
            </a:tbl>
          </a:graphicData>
        </a:graphic>
      </p:graphicFrame>
      <p:sp>
        <p:nvSpPr>
          <p:cNvPr id="19975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3200">
                <a:solidFill>
                  <a:schemeClr val="tx1"/>
                </a:solidFill>
                <a:latin typeface="Calibri" charset="0"/>
                <a:ea typeface="MS PGothic" charset="0"/>
                <a:cs typeface="MS PGothic" charset="0"/>
              </a:defRPr>
            </a:lvl1pPr>
            <a:lvl2pPr defTabSz="912813">
              <a:defRPr sz="2800">
                <a:solidFill>
                  <a:schemeClr val="tx1"/>
                </a:solidFill>
                <a:latin typeface="Calibri" charset="0"/>
                <a:ea typeface="MS PGothic" charset="0"/>
                <a:cs typeface="MS PGothic" charset="0"/>
              </a:defRPr>
            </a:lvl2pPr>
            <a:lvl3pPr defTabSz="912813">
              <a:defRPr sz="2400">
                <a:solidFill>
                  <a:schemeClr val="tx1"/>
                </a:solidFill>
                <a:latin typeface="Calibri" charset="0"/>
                <a:ea typeface="MS PGothic" charset="0"/>
                <a:cs typeface="MS PGothic" charset="0"/>
              </a:defRPr>
            </a:lvl3pPr>
            <a:lvl4pPr defTabSz="912813">
              <a:defRPr sz="2000">
                <a:solidFill>
                  <a:schemeClr val="tx1"/>
                </a:solidFill>
                <a:latin typeface="Calibri" charset="0"/>
                <a:ea typeface="MS PGothic" charset="0"/>
                <a:cs typeface="MS PGothic" charset="0"/>
              </a:defRPr>
            </a:lvl4pPr>
            <a:lvl5pPr defTabSz="912813">
              <a:defRPr sz="2000">
                <a:solidFill>
                  <a:schemeClr val="tx1"/>
                </a:solidFill>
                <a:latin typeface="Calibri" charset="0"/>
                <a:ea typeface="MS PGothic" charset="0"/>
                <a:cs typeface="MS PGothic" charset="0"/>
              </a:defRPr>
            </a:lvl5pPr>
            <a:lvl6pPr marL="2513013" indent="-227013" defTabSz="912813"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marL="2970213" indent="-227013" defTabSz="912813"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marL="3427413" indent="-227013" defTabSz="912813"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marL="3884613" indent="-227013" defTabSz="912813"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eaLnBrk="0" hangingPunct="0"/>
            <a:fld id="{9BB027A3-4785-9646-8DDE-291FB4AFC625}" type="slidenum">
              <a:rPr lang="en-US" sz="1000">
                <a:latin typeface="Arial" charset="0"/>
                <a:cs typeface="Arial" charset="0"/>
              </a:rPr>
              <a:pPr eaLnBrk="0" hangingPunct="0"/>
              <a:t>11</a:t>
            </a:fld>
            <a:endParaRPr lang="en-US" sz="1000" dirty="0">
              <a:latin typeface="Arial" charset="0"/>
              <a:cs typeface="Arial" charset="0"/>
            </a:endParaRPr>
          </a:p>
        </p:txBody>
      </p:sp>
      <p:sp>
        <p:nvSpPr>
          <p:cNvPr id="9" name="Rectangle 8"/>
          <p:cNvSpPr>
            <a:spLocks noChangeArrowheads="1"/>
          </p:cNvSpPr>
          <p:nvPr/>
        </p:nvSpPr>
        <p:spPr bwMode="auto">
          <a:xfrm>
            <a:off x="152400" y="3276600"/>
            <a:ext cx="8899525" cy="2514600"/>
          </a:xfrm>
          <a:prstGeom prst="rect">
            <a:avLst/>
          </a:prstGeom>
          <a:noFill/>
          <a:ln w="57150" cmpd="sng">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lIns="91430" tIns="45716" rIns="91430" bIns="45716"/>
          <a:lstStyle/>
          <a:p>
            <a:pPr eaLnBrk="0" hangingPunct="0"/>
            <a:endParaRPr lang="en-US" dirty="0"/>
          </a:p>
        </p:txBody>
      </p:sp>
      <p:grpSp>
        <p:nvGrpSpPr>
          <p:cNvPr id="2" name="Group 12"/>
          <p:cNvGrpSpPr>
            <a:grpSpLocks/>
          </p:cNvGrpSpPr>
          <p:nvPr/>
        </p:nvGrpSpPr>
        <p:grpSpPr bwMode="auto">
          <a:xfrm>
            <a:off x="4040188" y="1941513"/>
            <a:ext cx="1882775" cy="1476375"/>
            <a:chOff x="1915386" y="2574396"/>
            <a:chExt cx="1882893" cy="1477097"/>
          </a:xfrm>
        </p:grpSpPr>
        <p:sp>
          <p:nvSpPr>
            <p:cNvPr id="12" name="Isosceles Triangle 11"/>
            <p:cNvSpPr>
              <a:spLocks noChangeArrowheads="1"/>
            </p:cNvSpPr>
            <p:nvPr/>
          </p:nvSpPr>
          <p:spPr bwMode="auto">
            <a:xfrm rot="10800000">
              <a:off x="1915386" y="2574396"/>
              <a:ext cx="1882893" cy="1477097"/>
            </a:xfrm>
            <a:prstGeom prst="triangle">
              <a:avLst>
                <a:gd name="adj" fmla="val 50000"/>
              </a:avLst>
            </a:prstGeom>
            <a:solidFill>
              <a:srgbClr val="FFFF00"/>
            </a:solidFill>
            <a:ln w="28575">
              <a:solidFill>
                <a:srgbClr val="FF0000"/>
              </a:solidFill>
              <a:round/>
              <a:headEnd/>
              <a:tailEnd/>
            </a:ln>
            <a:effectLst>
              <a:outerShdw blurRad="50800" dist="38100" dir="2700000" algn="tl" rotWithShape="0">
                <a:srgbClr val="000000">
                  <a:alpha val="39998"/>
                </a:srgbClr>
              </a:outerShdw>
            </a:effectLst>
          </p:spPr>
          <p:txBody>
            <a:bodyPr/>
            <a:lstStyle/>
            <a:p>
              <a:pPr eaLnBrk="0" hangingPunct="0">
                <a:defRPr/>
              </a:pPr>
              <a:endParaRPr lang="en-US" dirty="0"/>
            </a:p>
          </p:txBody>
        </p:sp>
        <p:sp>
          <p:nvSpPr>
            <p:cNvPr id="199756" name="TextBox 10"/>
            <p:cNvSpPr txBox="1">
              <a:spLocks noChangeArrowheads="1"/>
            </p:cNvSpPr>
            <p:nvPr/>
          </p:nvSpPr>
          <p:spPr bwMode="auto">
            <a:xfrm>
              <a:off x="2281345" y="2616591"/>
              <a:ext cx="1179307" cy="83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MS PGothic" charset="0"/>
                  <a:cs typeface="MS PGothic" charset="0"/>
                </a:defRPr>
              </a:lvl1pPr>
              <a:lvl2pPr marL="742950" indent="-285750">
                <a:defRPr sz="28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000">
                  <a:solidFill>
                    <a:schemeClr val="tx1"/>
                  </a:solidFill>
                  <a:latin typeface="Calibri" charset="0"/>
                  <a:ea typeface="MS PGothic" charset="0"/>
                  <a:cs typeface="MS PGothic" charset="0"/>
                </a:defRPr>
              </a:lvl4pPr>
              <a:lvl5pPr marL="2057400" indent="-228600">
                <a:defRPr sz="2000">
                  <a:solidFill>
                    <a:schemeClr val="tx1"/>
                  </a:solidFill>
                  <a:latin typeface="Calibri" charset="0"/>
                  <a:ea typeface="MS PGothic" charset="0"/>
                  <a:cs typeface="MS PGothic" charset="0"/>
                </a:defRPr>
              </a:lvl5pPr>
              <a:lvl6pPr marL="25146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marL="29718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marL="34290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marL="38862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ctr"/>
              <a:r>
                <a:rPr lang="en-US" sz="2400" b="1" dirty="0">
                  <a:latin typeface="Arial" charset="0"/>
                </a:rPr>
                <a:t>Skill Gaps</a:t>
              </a:r>
            </a:p>
          </p:txBody>
        </p:sp>
      </p:grpSp>
    </p:spTree>
    <p:extLst>
      <p:ext uri="{BB962C8B-B14F-4D97-AF65-F5344CB8AC3E}">
        <p14:creationId xmlns:p14="http://schemas.microsoft.com/office/powerpoint/2010/main" val="1549128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itle 1"/>
          <p:cNvSpPr>
            <a:spLocks noGrp="1"/>
          </p:cNvSpPr>
          <p:nvPr>
            <p:ph type="title"/>
          </p:nvPr>
        </p:nvSpPr>
        <p:spPr/>
        <p:txBody>
          <a:bodyPr>
            <a:normAutofit fontScale="90000"/>
          </a:bodyPr>
          <a:lstStyle/>
          <a:p>
            <a:pPr algn="l"/>
            <a:r>
              <a:rPr lang="en-US" sz="3600" dirty="0">
                <a:latin typeface="Calibri" charset="0"/>
                <a:ea typeface="MS PGothic" charset="0"/>
              </a:rPr>
              <a:t>Results of College Self-assessments, Skills 12 - 22</a:t>
            </a:r>
          </a:p>
        </p:txBody>
      </p:sp>
      <p:sp>
        <p:nvSpPr>
          <p:cNvPr id="3" name="Content Placeholder 2"/>
          <p:cNvSpPr>
            <a:spLocks noGrp="1"/>
          </p:cNvSpPr>
          <p:nvPr>
            <p:ph idx="4294967295"/>
          </p:nvPr>
        </p:nvSpPr>
        <p:spPr>
          <a:xfrm>
            <a:off x="457200" y="1600200"/>
            <a:ext cx="8229600" cy="4525963"/>
          </a:xfrm>
          <a:prstGeom prst="rect">
            <a:avLst/>
          </a:prstGeom>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31288882"/>
              </p:ext>
            </p:extLst>
          </p:nvPr>
        </p:nvGraphicFramePr>
        <p:xfrm>
          <a:off x="131762" y="1397000"/>
          <a:ext cx="8859838" cy="5106988"/>
        </p:xfrm>
        <a:graphic>
          <a:graphicData uri="http://schemas.openxmlformats.org/drawingml/2006/table">
            <a:tbl>
              <a:tblPr/>
              <a:tblGrid>
                <a:gridCol w="516235"/>
                <a:gridCol w="6466087"/>
                <a:gridCol w="983148"/>
                <a:gridCol w="894368"/>
              </a:tblGrid>
              <a:tr h="649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Arial" charset="0"/>
                        <a:ea typeface="MS PGothic" charset="0"/>
                        <a:cs typeface="MS PGothic"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9CC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outerShdw blurRad="38100" dist="38100" dir="2700000" algn="tl">
                              <a:srgbClr val="000000"/>
                            </a:outerShdw>
                          </a:effectLst>
                          <a:latin typeface="Arial" charset="0"/>
                          <a:ea typeface="MS PGothic" charset="0"/>
                          <a:cs typeface="MS PGothic" charset="0"/>
                        </a:rPr>
                        <a:t>Skill Category</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9CC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outerShdw blurRad="38100" dist="38100" dir="2700000" algn="tl">
                              <a:srgbClr val="000000"/>
                            </a:outerShdw>
                          </a:effectLst>
                          <a:latin typeface="Arial" charset="0"/>
                          <a:ea typeface="MS PGothic" charset="0"/>
                          <a:cs typeface="MS PGothic" charset="0"/>
                        </a:rPr>
                        <a:t>GF’s Needs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9CC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outerShdw blurRad="38100" dist="38100" dir="2700000" algn="tl">
                              <a:srgbClr val="000000"/>
                            </a:outerShdw>
                          </a:effectLst>
                          <a:latin typeface="Arial" charset="0"/>
                          <a:ea typeface="MS PGothic" charset="0"/>
                          <a:cs typeface="MS PGothic" charset="0"/>
                        </a:rPr>
                        <a:t>CC Stats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9CC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Perform Preventive and Routine Maintenance</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1.69</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Maintain Automated Systems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0.56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Implementing Manufacturing Technology and Techniques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0.63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Utilizing Computers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3.00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Adhering to Basic Safety Practices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0.94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17</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ea typeface="MS PGothic" charset="0"/>
                          <a:cs typeface="MS PGothic" charset="0"/>
                        </a:rPr>
                        <a:t>Applying Scientific Fundamentals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1.13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18</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Performing Mathematical Calculations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2.19</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19</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Recognizing Workplace Fundamental Principles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1.63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Using Information Skills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MS PGothic" charset="0"/>
                          <a:cs typeface="MS PGothic" charset="0"/>
                        </a:rPr>
                        <a:t>2.50</a:t>
                      </a:r>
                      <a:endParaRPr kumimoji="0" lang="en-US" sz="1800" b="0" i="0" u="none" strike="noStrike" cap="none" normalizeH="0" baseline="0" dirty="0">
                        <a:ln>
                          <a:noFill/>
                        </a:ln>
                        <a:solidFill>
                          <a:schemeClr val="tx1"/>
                        </a:solidFill>
                        <a:effectLst/>
                        <a:latin typeface="Arial" charset="0"/>
                        <a:ea typeface="MS PGothic" charset="0"/>
                        <a:cs typeface="MS PGothic"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21</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Employing Interpersonal Skills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2.25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BF4"/>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Displaying Appropriate Personal Qualities</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MS PGothic" charset="0"/>
                          <a:cs typeface="MS PGothic" charset="0"/>
                        </a:rPr>
                        <a:t>2.25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1D7EA"/>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D5F67"/>
                        </a:solidFill>
                        <a:effectLst/>
                        <a:latin typeface="Arial" charset="0"/>
                        <a:ea typeface="MS PGothic" charset="0"/>
                        <a:cs typeface="MS PGothic"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D5F67"/>
                        </a:solidFill>
                        <a:effectLst/>
                        <a:latin typeface="Arial" charset="0"/>
                        <a:ea typeface="MS PGothic" charset="0"/>
                        <a:cs typeface="MS PGothic"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D5F67"/>
                        </a:solidFill>
                        <a:effectLst/>
                        <a:latin typeface="Arial" charset="0"/>
                        <a:ea typeface="MS PGothic" charset="0"/>
                        <a:cs typeface="MS PGothic"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D5F67"/>
                        </a:solidFill>
                        <a:effectLst/>
                        <a:latin typeface="Arial" charset="0"/>
                        <a:ea typeface="MS PGothic" charset="0"/>
                        <a:cs typeface="MS PGothic"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6"/>
                    </a:solidFill>
                  </a:tcPr>
                </a:tc>
              </a:tr>
            </a:tbl>
          </a:graphicData>
        </a:graphic>
      </p:graphicFrame>
      <p:sp>
        <p:nvSpPr>
          <p:cNvPr id="9" name="Rectangle 8"/>
          <p:cNvSpPr>
            <a:spLocks noChangeArrowheads="1"/>
          </p:cNvSpPr>
          <p:nvPr/>
        </p:nvSpPr>
        <p:spPr bwMode="auto">
          <a:xfrm>
            <a:off x="244475" y="2400300"/>
            <a:ext cx="8686800" cy="749300"/>
          </a:xfrm>
          <a:prstGeom prst="rect">
            <a:avLst/>
          </a:prstGeom>
          <a:noFill/>
          <a:ln w="38100" cmpd="sng">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lIns="91430" tIns="45716" rIns="91430" bIns="45716"/>
          <a:lstStyle/>
          <a:p>
            <a:pPr eaLnBrk="0" hangingPunct="0"/>
            <a:endParaRPr lang="en-US" dirty="0"/>
          </a:p>
        </p:txBody>
      </p:sp>
      <p:sp>
        <p:nvSpPr>
          <p:cNvPr id="10" name="Rectangle 9"/>
          <p:cNvSpPr>
            <a:spLocks noChangeArrowheads="1"/>
          </p:cNvSpPr>
          <p:nvPr/>
        </p:nvSpPr>
        <p:spPr bwMode="auto">
          <a:xfrm>
            <a:off x="244475" y="3530600"/>
            <a:ext cx="8686800" cy="749300"/>
          </a:xfrm>
          <a:prstGeom prst="rect">
            <a:avLst/>
          </a:prstGeom>
          <a:noFill/>
          <a:ln w="38100" cmpd="sng">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lIns="91430" tIns="45716" rIns="91430" bIns="45716"/>
          <a:lstStyle/>
          <a:p>
            <a:pPr eaLnBrk="0" hangingPunct="0"/>
            <a:endParaRPr lang="en-US" dirty="0"/>
          </a:p>
        </p:txBody>
      </p:sp>
      <p:grpSp>
        <p:nvGrpSpPr>
          <p:cNvPr id="2" name="Group 11"/>
          <p:cNvGrpSpPr>
            <a:grpSpLocks/>
          </p:cNvGrpSpPr>
          <p:nvPr/>
        </p:nvGrpSpPr>
        <p:grpSpPr bwMode="auto">
          <a:xfrm>
            <a:off x="4179888" y="1296988"/>
            <a:ext cx="1882775" cy="1477962"/>
            <a:chOff x="1915386" y="2574396"/>
            <a:chExt cx="1882893" cy="1477097"/>
          </a:xfrm>
        </p:grpSpPr>
        <p:sp>
          <p:nvSpPr>
            <p:cNvPr id="13" name="Isosceles Triangle 12"/>
            <p:cNvSpPr>
              <a:spLocks noChangeArrowheads="1"/>
            </p:cNvSpPr>
            <p:nvPr/>
          </p:nvSpPr>
          <p:spPr bwMode="auto">
            <a:xfrm rot="10800000">
              <a:off x="1915386" y="2574396"/>
              <a:ext cx="1882893" cy="1477097"/>
            </a:xfrm>
            <a:prstGeom prst="triangle">
              <a:avLst>
                <a:gd name="adj" fmla="val 50000"/>
              </a:avLst>
            </a:prstGeom>
            <a:solidFill>
              <a:srgbClr val="FFFF00"/>
            </a:solidFill>
            <a:ln w="28575">
              <a:solidFill>
                <a:srgbClr val="FF0000"/>
              </a:solidFill>
              <a:round/>
              <a:headEnd/>
              <a:tailEnd/>
            </a:ln>
            <a:effectLst>
              <a:outerShdw blurRad="50800" dist="38100" dir="2700000" algn="tl" rotWithShape="0">
                <a:srgbClr val="000000">
                  <a:alpha val="39998"/>
                </a:srgbClr>
              </a:outerShdw>
            </a:effectLst>
          </p:spPr>
          <p:txBody>
            <a:bodyPr/>
            <a:lstStyle/>
            <a:p>
              <a:pPr eaLnBrk="0" hangingPunct="0">
                <a:defRPr/>
              </a:pPr>
              <a:endParaRPr lang="en-US" dirty="0"/>
            </a:p>
          </p:txBody>
        </p:sp>
        <p:sp>
          <p:nvSpPr>
            <p:cNvPr id="200786" name="TextBox 13"/>
            <p:cNvSpPr txBox="1">
              <a:spLocks noChangeArrowheads="1"/>
            </p:cNvSpPr>
            <p:nvPr/>
          </p:nvSpPr>
          <p:spPr bwMode="auto">
            <a:xfrm>
              <a:off x="2281345" y="2616591"/>
              <a:ext cx="1179307" cy="830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MS PGothic" charset="0"/>
                  <a:cs typeface="MS PGothic" charset="0"/>
                </a:defRPr>
              </a:lvl1pPr>
              <a:lvl2pPr marL="742950" indent="-285750">
                <a:defRPr sz="28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000">
                  <a:solidFill>
                    <a:schemeClr val="tx1"/>
                  </a:solidFill>
                  <a:latin typeface="Calibri" charset="0"/>
                  <a:ea typeface="MS PGothic" charset="0"/>
                  <a:cs typeface="MS PGothic" charset="0"/>
                </a:defRPr>
              </a:lvl4pPr>
              <a:lvl5pPr marL="2057400" indent="-228600">
                <a:defRPr sz="2000">
                  <a:solidFill>
                    <a:schemeClr val="tx1"/>
                  </a:solidFill>
                  <a:latin typeface="Calibri" charset="0"/>
                  <a:ea typeface="MS PGothic" charset="0"/>
                  <a:cs typeface="MS PGothic" charset="0"/>
                </a:defRPr>
              </a:lvl5pPr>
              <a:lvl6pPr marL="25146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marL="29718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marL="34290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marL="3886200" indent="-228600"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ctr"/>
              <a:r>
                <a:rPr lang="en-US" sz="2400" b="1" dirty="0">
                  <a:latin typeface="Arial" charset="0"/>
                </a:rPr>
                <a:t>Skill Gaps</a:t>
              </a:r>
            </a:p>
          </p:txBody>
        </p:sp>
      </p:grpSp>
      <p:sp>
        <p:nvSpPr>
          <p:cNvPr id="4" name="Slide Number Placeholder 3"/>
          <p:cNvSpPr>
            <a:spLocks noGrp="1"/>
          </p:cNvSpPr>
          <p:nvPr>
            <p:ph type="sldNum" sz="quarter" idx="12"/>
          </p:nvPr>
        </p:nvSpPr>
        <p:spPr/>
        <p:txBody>
          <a:bodyPr/>
          <a:lstStyle/>
          <a:p>
            <a:fld id="{1ED7326C-C4AB-F04B-81AF-5F1D55248E30}" type="slidenum">
              <a:rPr lang="en-US" smtClean="0"/>
              <a:pPr/>
              <a:t>12</a:t>
            </a:fld>
            <a:endParaRPr lang="en-US" dirty="0"/>
          </a:p>
        </p:txBody>
      </p:sp>
      <p:sp>
        <p:nvSpPr>
          <p:cNvPr id="11" name="Title 4"/>
          <p:cNvSpPr txBox="1">
            <a:spLocks/>
          </p:cNvSpPr>
          <p:nvPr/>
        </p:nvSpPr>
        <p:spPr>
          <a:xfrm>
            <a:off x="-152400" y="0"/>
            <a:ext cx="9448800" cy="20574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500" dirty="0" smtClean="0">
                <a:solidFill>
                  <a:schemeClr val="tx1"/>
                </a:solidFill>
                <a:latin typeface="Calibri" charset="0"/>
                <a:ea typeface="MS PGothic" charset="0"/>
              </a:rPr>
              <a:t>College Self-assessments summary, Skills 11-22</a:t>
            </a:r>
          </a:p>
          <a:p>
            <a:pPr marL="0" indent="0" algn="ctr">
              <a:buNone/>
            </a:pPr>
            <a:r>
              <a:rPr lang="en-US" sz="3500" dirty="0" smtClean="0">
                <a:solidFill>
                  <a:schemeClr val="tx1"/>
                </a:solidFill>
                <a:latin typeface="Calibri" charset="0"/>
                <a:ea typeface="MS PGothic" charset="0"/>
              </a:rPr>
              <a:t>GLOBALFOUNDRIES, Malta, NY </a:t>
            </a:r>
            <a:endParaRPr lang="en-US" sz="3500" dirty="0">
              <a:solidFill>
                <a:schemeClr val="tx1"/>
              </a:solidFill>
              <a:latin typeface="Calibri" charset="0"/>
              <a:ea typeface="MS PGothic" charset="0"/>
            </a:endParaRPr>
          </a:p>
        </p:txBody>
      </p:sp>
    </p:spTree>
    <p:extLst>
      <p:ext uri="{BB962C8B-B14F-4D97-AF65-F5344CB8AC3E}">
        <p14:creationId xmlns:p14="http://schemas.microsoft.com/office/powerpoint/2010/main" val="331976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838200"/>
            <a:ext cx="8382000" cy="7848302"/>
          </a:xfrm>
          <a:prstGeom prst="rect">
            <a:avLst/>
          </a:prstGeom>
          <a:noFill/>
        </p:spPr>
        <p:txBody>
          <a:bodyPr wrap="square" rtlCol="0">
            <a:spAutoFit/>
          </a:bodyPr>
          <a:lstStyle/>
          <a:p>
            <a:pPr marL="285750" indent="-285750">
              <a:buFont typeface="Arial" panose="020B0604020202020204" pitchFamily="34" charset="0"/>
              <a:buChar char="•"/>
            </a:pPr>
            <a:r>
              <a:rPr lang="en-US" sz="2400" dirty="0"/>
              <a:t>Current employment for Supply Chain Technicians </a:t>
            </a:r>
            <a:r>
              <a:rPr lang="en-US" sz="2400" dirty="0" smtClean="0"/>
              <a:t>estimate: 203,000 </a:t>
            </a:r>
          </a:p>
          <a:p>
            <a:endParaRPr lang="en-US" dirty="0"/>
          </a:p>
          <a:p>
            <a:pPr marL="285750" indent="-285750">
              <a:buFont typeface="Arial" panose="020B0604020202020204" pitchFamily="34" charset="0"/>
              <a:buChar char="•"/>
            </a:pPr>
            <a:r>
              <a:rPr lang="en-US" sz="2400" dirty="0" smtClean="0"/>
              <a:t>Employers </a:t>
            </a:r>
            <a:r>
              <a:rPr lang="en-US" sz="2400" dirty="0"/>
              <a:t>surveyed project an increase of </a:t>
            </a:r>
            <a:r>
              <a:rPr lang="en-US" sz="2400" dirty="0" smtClean="0"/>
              <a:t>30% in </a:t>
            </a:r>
            <a:r>
              <a:rPr lang="en-US" sz="2400" dirty="0"/>
              <a:t>24 </a:t>
            </a:r>
            <a:r>
              <a:rPr lang="en-US" sz="2400" dirty="0" smtClean="0"/>
              <a:t>months.</a:t>
            </a:r>
          </a:p>
          <a:p>
            <a:endParaRPr lang="en-US" dirty="0"/>
          </a:p>
          <a:p>
            <a:pPr marL="285750" indent="-285750">
              <a:buFont typeface="Arial" panose="020B0604020202020204" pitchFamily="34" charset="0"/>
              <a:buChar char="•"/>
            </a:pPr>
            <a:r>
              <a:rPr lang="en-US" sz="2400" dirty="0" smtClean="0"/>
              <a:t>Equates to 61,000 additional jobs. </a:t>
            </a:r>
          </a:p>
          <a:p>
            <a:endParaRPr lang="en-US" dirty="0"/>
          </a:p>
          <a:p>
            <a:pPr marL="285750" indent="-285750">
              <a:buFont typeface="Arial" panose="020B0604020202020204" pitchFamily="34" charset="0"/>
              <a:buChar char="•"/>
            </a:pPr>
            <a:r>
              <a:rPr lang="en-US" sz="2400" dirty="0" smtClean="0"/>
              <a:t>Variability </a:t>
            </a:r>
            <a:r>
              <a:rPr lang="en-US" sz="2400" dirty="0"/>
              <a:t>in skill, education, and certification requirements reported by respondents is warranting a model curriculum to be developed and shared with the community colleges </a:t>
            </a:r>
            <a:r>
              <a:rPr lang="en-US" sz="2400" dirty="0" smtClean="0"/>
              <a:t>nationwide</a:t>
            </a:r>
          </a:p>
          <a:p>
            <a:endParaRPr lang="en-US" dirty="0"/>
          </a:p>
          <a:p>
            <a:pPr marL="285750" indent="-285750">
              <a:buFont typeface="Arial" panose="020B0604020202020204" pitchFamily="34" charset="0"/>
              <a:buChar char="•"/>
            </a:pPr>
            <a:r>
              <a:rPr lang="en-US" sz="2400" dirty="0" smtClean="0"/>
              <a:t>Four </a:t>
            </a:r>
            <a:r>
              <a:rPr lang="en-US" sz="2400" dirty="0"/>
              <a:t>functional skill areas </a:t>
            </a:r>
            <a:r>
              <a:rPr lang="en-US" sz="2400" dirty="0" smtClean="0"/>
              <a:t>confirmed </a:t>
            </a:r>
            <a:r>
              <a:rPr lang="en-US" sz="2400" dirty="0"/>
              <a:t>by </a:t>
            </a:r>
            <a:r>
              <a:rPr lang="en-US" sz="2400" dirty="0" smtClean="0"/>
              <a:t>employers: </a:t>
            </a:r>
            <a:r>
              <a:rPr lang="en-US" sz="2400" b="1" dirty="0" smtClean="0"/>
              <a:t>operate </a:t>
            </a:r>
            <a:r>
              <a:rPr lang="en-US" sz="2400" b="1" dirty="0"/>
              <a:t>equipment, maintain equipment, direct maintenance, and maintain </a:t>
            </a:r>
            <a:r>
              <a:rPr lang="en-US" sz="2400" b="1" dirty="0" smtClean="0"/>
              <a:t>systems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smtClean="0"/>
          </a:p>
          <a:p>
            <a:endParaRPr lang="en-US" sz="2400" dirty="0"/>
          </a:p>
          <a:p>
            <a:endParaRPr lang="en-US" sz="2400" dirty="0"/>
          </a:p>
          <a:p>
            <a:endParaRPr lang="en-US" sz="2400" dirty="0"/>
          </a:p>
          <a:p>
            <a:endParaRPr lang="en-US" sz="2400" dirty="0"/>
          </a:p>
        </p:txBody>
      </p:sp>
      <p:sp>
        <p:nvSpPr>
          <p:cNvPr id="4" name="Title 1"/>
          <p:cNvSpPr txBox="1">
            <a:spLocks/>
          </p:cNvSpPr>
          <p:nvPr/>
        </p:nvSpPr>
        <p:spPr>
          <a:xfrm>
            <a:off x="-15551" y="-12413"/>
            <a:ext cx="9144000"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800" dirty="0">
                <a:solidFill>
                  <a:schemeClr val="tx1"/>
                </a:solidFill>
              </a:rPr>
              <a:t>SCTE / COE STUDY</a:t>
            </a:r>
          </a:p>
        </p:txBody>
      </p:sp>
    </p:spTree>
    <p:extLst>
      <p:ext uri="{BB962C8B-B14F-4D97-AF65-F5344CB8AC3E}">
        <p14:creationId xmlns:p14="http://schemas.microsoft.com/office/powerpoint/2010/main" val="3930764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990600"/>
            <a:ext cx="6934200" cy="1938992"/>
          </a:xfrm>
          <a:prstGeom prst="rect">
            <a:avLst/>
          </a:prstGeom>
        </p:spPr>
        <p:txBody>
          <a:bodyPr wrap="square">
            <a:spAutoFit/>
          </a:bodyPr>
          <a:lstStyle/>
          <a:p>
            <a:pPr marL="285750" indent="-285750">
              <a:buFont typeface="Arial" panose="020B0604020202020204" pitchFamily="34" charset="0"/>
              <a:buChar char="•"/>
            </a:pPr>
            <a:r>
              <a:rPr lang="en-US" sz="2400" dirty="0"/>
              <a:t>Five areas of expertise have been identified for Supply Chain Technicians </a:t>
            </a:r>
            <a:endParaRPr lang="en-US" sz="2400" dirty="0" smtClean="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It </a:t>
            </a:r>
            <a:r>
              <a:rPr lang="en-US" sz="2400" dirty="0"/>
              <a:t>is not enough for a technician to be proficient in just one area</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57200" y="3200400"/>
            <a:ext cx="7848600" cy="3200400"/>
          </a:xfrm>
          <a:prstGeom prst="rect">
            <a:avLst/>
          </a:prstGeom>
          <a:noFill/>
          <a:ln>
            <a:noFill/>
          </a:ln>
        </p:spPr>
      </p:pic>
      <p:sp>
        <p:nvSpPr>
          <p:cNvPr id="5" name="Title 1"/>
          <p:cNvSpPr txBox="1">
            <a:spLocks/>
          </p:cNvSpPr>
          <p:nvPr/>
        </p:nvSpPr>
        <p:spPr>
          <a:xfrm>
            <a:off x="13024" y="-12413"/>
            <a:ext cx="9144000"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800" dirty="0">
                <a:solidFill>
                  <a:schemeClr val="tx1"/>
                </a:solidFill>
              </a:rPr>
              <a:t>SCTE / COE </a:t>
            </a:r>
            <a:r>
              <a:rPr lang="en-US" sz="4800" dirty="0" smtClean="0">
                <a:solidFill>
                  <a:schemeClr val="tx1"/>
                </a:solidFill>
              </a:rPr>
              <a:t>STUDY </a:t>
            </a:r>
            <a:r>
              <a:rPr lang="en-US" sz="3600" b="0" dirty="0" smtClean="0">
                <a:solidFill>
                  <a:schemeClr val="tx1"/>
                </a:solidFill>
              </a:rPr>
              <a:t>(</a:t>
            </a:r>
            <a:r>
              <a:rPr lang="en-US" sz="3600" b="0" dirty="0">
                <a:solidFill>
                  <a:schemeClr val="tx1"/>
                </a:solidFill>
              </a:rPr>
              <a:t>continued)</a:t>
            </a:r>
          </a:p>
        </p:txBody>
      </p:sp>
    </p:spTree>
    <p:extLst>
      <p:ext uri="{BB962C8B-B14F-4D97-AF65-F5344CB8AC3E}">
        <p14:creationId xmlns:p14="http://schemas.microsoft.com/office/powerpoint/2010/main" val="610755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r>
              <a:rPr lang="en-US" sz="3800" dirty="0" smtClean="0">
                <a:solidFill>
                  <a:srgbClr val="000000"/>
                </a:solidFill>
              </a:rPr>
              <a:t>Mechatronics Curriculum &amp; Skills</a:t>
            </a:r>
            <a:br>
              <a:rPr lang="en-US" sz="3800" dirty="0" smtClean="0">
                <a:solidFill>
                  <a:srgbClr val="000000"/>
                </a:solidFill>
              </a:rPr>
            </a:br>
            <a:r>
              <a:rPr lang="en-US" sz="1800" dirty="0" smtClean="0">
                <a:solidFill>
                  <a:srgbClr val="000000"/>
                </a:solidFill>
              </a:rPr>
              <a:t>(courses between disciplines are not intended to demonstrate equivalency)</a:t>
            </a:r>
            <a:endParaRPr lang="en-US" sz="1800" dirty="0">
              <a:solidFill>
                <a:srgbClr val="000000"/>
              </a:solidFill>
            </a:endParaRPr>
          </a:p>
        </p:txBody>
      </p:sp>
      <p:sp>
        <p:nvSpPr>
          <p:cNvPr id="3" name="TextBox 2"/>
          <p:cNvSpPr txBox="1"/>
          <p:nvPr/>
        </p:nvSpPr>
        <p:spPr>
          <a:xfrm>
            <a:off x="410220" y="2438400"/>
            <a:ext cx="8368316" cy="707886"/>
          </a:xfrm>
          <a:prstGeom prst="rect">
            <a:avLst/>
          </a:prstGeom>
          <a:noFill/>
        </p:spPr>
        <p:txBody>
          <a:bodyPr wrap="none" rtlCol="0">
            <a:spAutoFit/>
          </a:bodyPr>
          <a:lstStyle/>
          <a:p>
            <a:r>
              <a:rPr lang="en-US" sz="4000" dirty="0" smtClean="0"/>
              <a:t>SIDE BY SIDE mfg/material handling</a:t>
            </a:r>
            <a:endParaRPr lang="en-US" sz="4000" dirty="0"/>
          </a:p>
        </p:txBody>
      </p:sp>
      <p:sp>
        <p:nvSpPr>
          <p:cNvPr id="4" name="TextBox 3"/>
          <p:cNvSpPr txBox="1"/>
          <p:nvPr/>
        </p:nvSpPr>
        <p:spPr>
          <a:xfrm>
            <a:off x="1524000" y="3516868"/>
            <a:ext cx="2362200" cy="369332"/>
          </a:xfrm>
          <a:prstGeom prst="rect">
            <a:avLst/>
          </a:prstGeom>
          <a:noFill/>
        </p:spPr>
        <p:txBody>
          <a:bodyPr wrap="square" rtlCol="0">
            <a:spAutoFit/>
          </a:bodyPr>
          <a:lstStyle/>
          <a:p>
            <a:r>
              <a:rPr lang="en-US" dirty="0" smtClean="0">
                <a:solidFill>
                  <a:srgbClr val="FF0000"/>
                </a:solidFill>
              </a:rPr>
              <a:t>MARILYN </a:t>
            </a:r>
            <a:endParaRPr lang="en-US"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767880228"/>
              </p:ext>
            </p:extLst>
          </p:nvPr>
        </p:nvGraphicFramePr>
        <p:xfrm>
          <a:off x="457200" y="1215138"/>
          <a:ext cx="8458200" cy="5566662"/>
        </p:xfrm>
        <a:graphic>
          <a:graphicData uri="http://schemas.openxmlformats.org/drawingml/2006/table">
            <a:tbl>
              <a:tblPr firstRow="1" bandRow="1">
                <a:tableStyleId>{5C22544A-7EE6-4342-B048-85BDC9FD1C3A}</a:tableStyleId>
              </a:tblPr>
              <a:tblGrid>
                <a:gridCol w="3810000"/>
                <a:gridCol w="4648200"/>
              </a:tblGrid>
              <a:tr h="370882">
                <a:tc>
                  <a:txBody>
                    <a:bodyPr/>
                    <a:lstStyle/>
                    <a:p>
                      <a:pPr algn="ctr"/>
                      <a:r>
                        <a:rPr lang="en-US" sz="1800" dirty="0" smtClean="0"/>
                        <a:t>FSCJ – Manufacturing Focus</a:t>
                      </a:r>
                      <a:endParaRPr lang="en-US" sz="1800" dirty="0"/>
                    </a:p>
                  </a:txBody>
                  <a:tcPr marT="45725" marB="45725"/>
                </a:tc>
                <a:tc>
                  <a:txBody>
                    <a:bodyPr/>
                    <a:lstStyle/>
                    <a:p>
                      <a:pPr algn="ctr"/>
                      <a:r>
                        <a:rPr lang="en-US" sz="1800" dirty="0" smtClean="0"/>
                        <a:t>SCTE – Supply Chain Technology focus</a:t>
                      </a:r>
                      <a:endParaRPr lang="en-US" sz="1800" dirty="0"/>
                    </a:p>
                  </a:txBody>
                  <a:tcPr marT="45725" marB="45725"/>
                </a:tc>
              </a:tr>
              <a:tr h="370882">
                <a:tc>
                  <a:txBody>
                    <a:bodyPr/>
                    <a:lstStyle/>
                    <a:p>
                      <a:r>
                        <a:rPr lang="en-US" sz="1800" dirty="0" smtClean="0"/>
                        <a:t>Electrical Systems</a:t>
                      </a:r>
                      <a:endParaRPr lang="en-US" sz="1800" dirty="0"/>
                    </a:p>
                  </a:txBody>
                  <a:tcPr marT="45725" marB="45725"/>
                </a:tc>
                <a:tc>
                  <a:txBody>
                    <a:bodyPr/>
                    <a:lstStyle/>
                    <a:p>
                      <a:r>
                        <a:rPr lang="en-US" sz="1800" dirty="0" smtClean="0"/>
                        <a:t>AC/DC Theory</a:t>
                      </a:r>
                      <a:r>
                        <a:rPr lang="en-US" sz="1800" baseline="0" dirty="0" smtClean="0"/>
                        <a:t> and Service</a:t>
                      </a:r>
                      <a:endParaRPr lang="en-US" sz="1800" dirty="0"/>
                    </a:p>
                  </a:txBody>
                  <a:tcPr marT="45725" marB="45725"/>
                </a:tc>
              </a:tr>
              <a:tr h="370882">
                <a:tc>
                  <a:txBody>
                    <a:bodyPr/>
                    <a:lstStyle/>
                    <a:p>
                      <a:r>
                        <a:rPr lang="en-US" sz="1800" dirty="0" smtClean="0"/>
                        <a:t>Mechanical</a:t>
                      </a:r>
                      <a:r>
                        <a:rPr lang="en-US" sz="1800" baseline="0" dirty="0" smtClean="0"/>
                        <a:t> Systems</a:t>
                      </a:r>
                      <a:endParaRPr lang="en-US" sz="1800" dirty="0"/>
                    </a:p>
                  </a:txBody>
                  <a:tcPr marT="45725" marB="45725"/>
                </a:tc>
                <a:tc>
                  <a:txBody>
                    <a:bodyPr/>
                    <a:lstStyle/>
                    <a:p>
                      <a:r>
                        <a:rPr lang="en-US" sz="1800" dirty="0" smtClean="0"/>
                        <a:t>General</a:t>
                      </a:r>
                      <a:r>
                        <a:rPr lang="en-US" sz="1800" baseline="0" dirty="0" smtClean="0"/>
                        <a:t> Mechanics</a:t>
                      </a:r>
                      <a:endParaRPr lang="en-US" sz="1800" dirty="0"/>
                    </a:p>
                  </a:txBody>
                  <a:tcPr marT="45725" marB="45725"/>
                </a:tc>
              </a:tr>
              <a:tr h="370882">
                <a:tc>
                  <a:txBody>
                    <a:bodyPr/>
                    <a:lstStyle/>
                    <a:p>
                      <a:r>
                        <a:rPr lang="en-US" sz="1800" kern="1200" dirty="0" smtClean="0">
                          <a:solidFill>
                            <a:schemeClr val="dk1"/>
                          </a:solidFill>
                          <a:effectLst/>
                          <a:latin typeface="+mn-lt"/>
                          <a:ea typeface="+mn-ea"/>
                          <a:cs typeface="+mn-cs"/>
                        </a:rPr>
                        <a:t>Pneumatics and Hydraulics</a:t>
                      </a:r>
                      <a:endParaRPr lang="en-US" sz="1800" dirty="0"/>
                    </a:p>
                  </a:txBody>
                  <a:tcPr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Pneumatics and Hydraulics</a:t>
                      </a:r>
                      <a:endParaRPr lang="en-US" sz="1800" dirty="0" smtClean="0"/>
                    </a:p>
                  </a:txBody>
                  <a:tcPr marT="45725" marB="45725"/>
                </a:tc>
              </a:tr>
              <a:tr h="370882">
                <a:tc>
                  <a:txBody>
                    <a:bodyPr/>
                    <a:lstStyle/>
                    <a:p>
                      <a:r>
                        <a:rPr lang="en-US" sz="1800" kern="1200" dirty="0" smtClean="0">
                          <a:solidFill>
                            <a:schemeClr val="dk1"/>
                          </a:solidFill>
                          <a:effectLst/>
                          <a:latin typeface="+mn-lt"/>
                          <a:ea typeface="+mn-ea"/>
                          <a:cs typeface="+mn-cs"/>
                        </a:rPr>
                        <a:t>PLCs</a:t>
                      </a:r>
                      <a:endParaRPr lang="en-US" sz="1800" dirty="0"/>
                    </a:p>
                  </a:txBody>
                  <a:tcPr marT="45725" marB="45725"/>
                </a:tc>
                <a:tc>
                  <a:txBody>
                    <a:bodyPr/>
                    <a:lstStyle/>
                    <a:p>
                      <a:r>
                        <a:rPr lang="en-US" sz="1800" dirty="0" smtClean="0"/>
                        <a:t>PLC Theory &amp; Maintenance</a:t>
                      </a:r>
                      <a:endParaRPr lang="en-US" sz="1800" dirty="0"/>
                    </a:p>
                  </a:txBody>
                  <a:tcPr marT="45725" marB="45725"/>
                </a:tc>
              </a:tr>
              <a:tr h="370882">
                <a:tc>
                  <a:txBody>
                    <a:bodyPr/>
                    <a:lstStyle/>
                    <a:p>
                      <a:r>
                        <a:rPr lang="en-US" sz="1800" kern="1200" dirty="0" smtClean="0">
                          <a:solidFill>
                            <a:schemeClr val="dk1"/>
                          </a:solidFill>
                          <a:effectLst/>
                          <a:latin typeface="+mn-lt"/>
                          <a:ea typeface="+mn-ea"/>
                          <a:cs typeface="+mn-cs"/>
                        </a:rPr>
                        <a:t>Robotics</a:t>
                      </a:r>
                      <a:endParaRPr lang="en-US" sz="1800" dirty="0"/>
                    </a:p>
                  </a:txBody>
                  <a:tcPr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Math for eng. technology</a:t>
                      </a:r>
                    </a:p>
                  </a:txBody>
                  <a:tcPr marT="45725" marB="45725"/>
                </a:tc>
              </a:tr>
              <a:tr h="370882">
                <a:tc>
                  <a:txBody>
                    <a:bodyPr/>
                    <a:lstStyle/>
                    <a:p>
                      <a:r>
                        <a:rPr lang="en-US" sz="1800" b="0" i="0" kern="1200" dirty="0" smtClean="0">
                          <a:solidFill>
                            <a:schemeClr val="dk1"/>
                          </a:solidFill>
                          <a:effectLst/>
                          <a:latin typeface="+mn-lt"/>
                          <a:ea typeface="+mn-ea"/>
                          <a:cs typeface="+mn-cs"/>
                        </a:rPr>
                        <a:t>Mechatronics Capstone</a:t>
                      </a:r>
                      <a:endParaRPr lang="en-US" sz="1800" dirty="0"/>
                    </a:p>
                  </a:txBody>
                  <a:tcPr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Technical communication</a:t>
                      </a:r>
                    </a:p>
                  </a:txBody>
                  <a:tcPr marT="45725" marB="45725"/>
                </a:tc>
              </a:tr>
              <a:tr h="370882">
                <a:tc>
                  <a:txBody>
                    <a:bodyPr/>
                    <a:lstStyle/>
                    <a:p>
                      <a:pPr algn="ctr"/>
                      <a:r>
                        <a:rPr lang="en-US" sz="1800" u="sng" dirty="0" smtClean="0"/>
                        <a:t>Electives (Choose 4)</a:t>
                      </a:r>
                      <a:endParaRPr lang="en-US" sz="1800" u="sng" dirty="0"/>
                    </a:p>
                  </a:txBody>
                  <a:tcPr marT="45725" marB="45725"/>
                </a:tc>
                <a:tc>
                  <a:txBody>
                    <a:bodyPr/>
                    <a:lstStyle/>
                    <a:p>
                      <a:endParaRPr lang="en-US" sz="1800" dirty="0"/>
                    </a:p>
                  </a:txBody>
                  <a:tcPr marT="45725" marB="45725"/>
                </a:tc>
              </a:tr>
              <a:tr h="374314">
                <a:tc>
                  <a:txBody>
                    <a:bodyPr/>
                    <a:lstStyle/>
                    <a:p>
                      <a:r>
                        <a:rPr lang="en-US" sz="1800" kern="1200" dirty="0" smtClean="0">
                          <a:solidFill>
                            <a:schemeClr val="dk1"/>
                          </a:solidFill>
                          <a:effectLst/>
                          <a:latin typeface="+mn-lt"/>
                          <a:ea typeface="+mn-ea"/>
                          <a:cs typeface="+mn-cs"/>
                        </a:rPr>
                        <a:t>High Tech Manufacturing</a:t>
                      </a:r>
                      <a:endParaRPr lang="en-US" sz="1800" dirty="0"/>
                    </a:p>
                  </a:txBody>
                  <a:tcPr marT="45725" marB="45725"/>
                </a:tc>
                <a:tc>
                  <a:txBody>
                    <a:bodyPr/>
                    <a:lstStyle/>
                    <a:p>
                      <a:r>
                        <a:rPr lang="en-US" sz="1800" dirty="0" smtClean="0"/>
                        <a:t>Introduction to automated</a:t>
                      </a:r>
                      <a:r>
                        <a:rPr lang="en-US" sz="1800" baseline="0" dirty="0" smtClean="0"/>
                        <a:t> warehousing</a:t>
                      </a:r>
                      <a:endParaRPr lang="en-US" sz="1800" dirty="0"/>
                    </a:p>
                  </a:txBody>
                  <a:tcPr marT="45725" marB="45725"/>
                </a:tc>
              </a:tr>
              <a:tr h="370882">
                <a:tc>
                  <a:txBody>
                    <a:bodyPr/>
                    <a:lstStyle/>
                    <a:p>
                      <a:r>
                        <a:rPr lang="en-US" sz="1800" b="0" i="0" kern="1200" dirty="0" smtClean="0">
                          <a:solidFill>
                            <a:schemeClr val="dk1"/>
                          </a:solidFill>
                          <a:effectLst/>
                          <a:latin typeface="+mn-lt"/>
                          <a:ea typeface="+mn-ea"/>
                          <a:cs typeface="+mn-cs"/>
                        </a:rPr>
                        <a:t>Manufacturing Processes</a:t>
                      </a:r>
                      <a:endParaRPr lang="en-US" sz="1800" dirty="0"/>
                    </a:p>
                  </a:txBody>
                  <a:tcPr marT="45725" marB="45725"/>
                </a:tc>
                <a:tc>
                  <a:txBody>
                    <a:bodyPr/>
                    <a:lstStyle/>
                    <a:p>
                      <a:endParaRPr lang="en-US" sz="1800" dirty="0"/>
                    </a:p>
                  </a:txBody>
                  <a:tcPr marT="45725" marB="45725"/>
                </a:tc>
              </a:tr>
              <a:tr h="370882">
                <a:tc>
                  <a:txBody>
                    <a:bodyPr/>
                    <a:lstStyle/>
                    <a:p>
                      <a:r>
                        <a:rPr lang="en-US" sz="1800" kern="1200" dirty="0" smtClean="0">
                          <a:solidFill>
                            <a:schemeClr val="dk1"/>
                          </a:solidFill>
                          <a:effectLst/>
                          <a:latin typeface="+mn-lt"/>
                          <a:ea typeface="+mn-ea"/>
                          <a:cs typeface="+mn-cs"/>
                        </a:rPr>
                        <a:t>Eng. CAD and Drafting</a:t>
                      </a:r>
                      <a:endParaRPr lang="en-US" sz="1800" dirty="0"/>
                    </a:p>
                  </a:txBody>
                  <a:tcPr marT="45725" marB="45725"/>
                </a:tc>
                <a:tc>
                  <a:txBody>
                    <a:bodyPr/>
                    <a:lstStyle/>
                    <a:p>
                      <a:r>
                        <a:rPr lang="en-US" sz="1800" dirty="0" smtClean="0"/>
                        <a:t>Blueprint reading</a:t>
                      </a:r>
                      <a:endParaRPr lang="en-US" sz="1800" dirty="0"/>
                    </a:p>
                  </a:txBody>
                  <a:tcPr marT="45725" marB="45725"/>
                </a:tc>
              </a:tr>
              <a:tr h="370882">
                <a:tc>
                  <a:txBody>
                    <a:bodyPr/>
                    <a:lstStyle/>
                    <a:p>
                      <a:r>
                        <a:rPr lang="en-US" sz="1800" kern="1200" dirty="0" smtClean="0">
                          <a:solidFill>
                            <a:schemeClr val="dk1"/>
                          </a:solidFill>
                          <a:effectLst/>
                          <a:latin typeface="+mn-lt"/>
                          <a:ea typeface="+mn-ea"/>
                          <a:cs typeface="+mn-cs"/>
                        </a:rPr>
                        <a:t>Advanced PLC</a:t>
                      </a:r>
                      <a:endParaRPr lang="en-US" sz="1800" dirty="0"/>
                    </a:p>
                  </a:txBody>
                  <a:tcPr marT="45725" marB="45725"/>
                </a:tc>
                <a:tc>
                  <a:txBody>
                    <a:bodyPr/>
                    <a:lstStyle/>
                    <a:p>
                      <a:r>
                        <a:rPr lang="en-US" sz="1800" dirty="0" smtClean="0"/>
                        <a:t>Micro Processors</a:t>
                      </a:r>
                      <a:r>
                        <a:rPr lang="en-US" sz="1800" baseline="0" dirty="0" smtClean="0"/>
                        <a:t> &amp; controls</a:t>
                      </a:r>
                      <a:endParaRPr lang="en-US" sz="1800" dirty="0"/>
                    </a:p>
                  </a:txBody>
                  <a:tcPr marT="45725" marB="45725"/>
                </a:tc>
              </a:tr>
              <a:tr h="370882">
                <a:tc>
                  <a:txBody>
                    <a:bodyPr/>
                    <a:lstStyle/>
                    <a:p>
                      <a:r>
                        <a:rPr lang="en-US" sz="1800" kern="1200" dirty="0" smtClean="0">
                          <a:solidFill>
                            <a:schemeClr val="dk1"/>
                          </a:solidFill>
                          <a:effectLst/>
                          <a:latin typeface="+mn-lt"/>
                          <a:ea typeface="+mn-ea"/>
                          <a:cs typeface="+mn-cs"/>
                        </a:rPr>
                        <a:t>Industrial Robotics</a:t>
                      </a:r>
                      <a:endParaRPr lang="en-US" sz="1800" dirty="0"/>
                    </a:p>
                  </a:txBody>
                  <a:tcPr marT="45725" marB="45725"/>
                </a:tc>
                <a:tc>
                  <a:txBody>
                    <a:bodyPr/>
                    <a:lstStyle/>
                    <a:p>
                      <a:endParaRPr lang="en-US" sz="1800" dirty="0"/>
                    </a:p>
                  </a:txBody>
                  <a:tcPr marT="45725" marB="45725"/>
                </a:tc>
              </a:tr>
              <a:tr h="370882">
                <a:tc>
                  <a:txBody>
                    <a:bodyPr/>
                    <a:lstStyle/>
                    <a:p>
                      <a:r>
                        <a:rPr lang="en-US" sz="1800" dirty="0" smtClean="0"/>
                        <a:t>Industrial Safety</a:t>
                      </a:r>
                      <a:endParaRPr lang="en-US" sz="1800" dirty="0"/>
                    </a:p>
                  </a:txBody>
                  <a:tcPr marT="45725" marB="45725"/>
                </a:tc>
                <a:tc>
                  <a:txBody>
                    <a:bodyPr/>
                    <a:lstStyle/>
                    <a:p>
                      <a:r>
                        <a:rPr lang="en-US" sz="1800" dirty="0" smtClean="0"/>
                        <a:t>OSHA Safety standards</a:t>
                      </a:r>
                      <a:endParaRPr lang="en-US" sz="1800" dirty="0"/>
                    </a:p>
                  </a:txBody>
                  <a:tcPr marT="45725" marB="45725"/>
                </a:tc>
              </a:tr>
              <a:tr h="370882">
                <a:tc>
                  <a:txBody>
                    <a:bodyPr/>
                    <a:lstStyle/>
                    <a:p>
                      <a:r>
                        <a:rPr lang="en-US" sz="1800" dirty="0" smtClean="0"/>
                        <a:t>Welding</a:t>
                      </a:r>
                      <a:r>
                        <a:rPr lang="en-US" sz="1800" baseline="0" dirty="0" smtClean="0"/>
                        <a:t> </a:t>
                      </a:r>
                      <a:endParaRPr lang="en-US" sz="1800" dirty="0"/>
                    </a:p>
                  </a:txBody>
                  <a:tcPr marT="45725" marB="45725"/>
                </a:tc>
                <a:tc>
                  <a:txBody>
                    <a:bodyPr/>
                    <a:lstStyle/>
                    <a:p>
                      <a:r>
                        <a:rPr lang="en-US" sz="1800" dirty="0" smtClean="0"/>
                        <a:t>Welding</a:t>
                      </a:r>
                      <a:endParaRPr lang="en-US" sz="1800" dirty="0"/>
                    </a:p>
                  </a:txBody>
                  <a:tcPr marT="45725" marB="45725"/>
                </a:tc>
              </a:tr>
            </a:tbl>
          </a:graphicData>
        </a:graphic>
      </p:graphicFrame>
    </p:spTree>
    <p:extLst>
      <p:ext uri="{BB962C8B-B14F-4D97-AF65-F5344CB8AC3E}">
        <p14:creationId xmlns:p14="http://schemas.microsoft.com/office/powerpoint/2010/main" val="35473770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76200"/>
            <a:ext cx="9144000" cy="1143000"/>
          </a:xfrm>
        </p:spPr>
        <p:txBody>
          <a:bodyPr/>
          <a:lstStyle/>
          <a:p>
            <a:pPr algn="ctr"/>
            <a:r>
              <a:rPr lang="en-US" sz="4000" dirty="0" smtClean="0">
                <a:solidFill>
                  <a:srgbClr val="000000"/>
                </a:solidFill>
              </a:rPr>
              <a:t>What we’ve learned …</a:t>
            </a:r>
            <a:endParaRPr lang="en-US" sz="4000" dirty="0">
              <a:solidFill>
                <a:srgbClr val="000000"/>
              </a:solidFill>
            </a:endParaRPr>
          </a:p>
        </p:txBody>
      </p:sp>
      <p:sp>
        <p:nvSpPr>
          <p:cNvPr id="4" name="Content Placeholder 2"/>
          <p:cNvSpPr>
            <a:spLocks noGrp="1"/>
          </p:cNvSpPr>
          <p:nvPr>
            <p:ph idx="4294967295"/>
          </p:nvPr>
        </p:nvSpPr>
        <p:spPr>
          <a:xfrm>
            <a:off x="457200" y="1371600"/>
            <a:ext cx="8686800" cy="5181600"/>
          </a:xfrm>
          <a:prstGeom prst="rect">
            <a:avLst/>
          </a:prstGeom>
        </p:spPr>
        <p:txBody>
          <a:bodyPr>
            <a:normAutofit lnSpcReduction="10000"/>
          </a:bodyPr>
          <a:lstStyle/>
          <a:p>
            <a:pPr marL="457200" indent="-457200"/>
            <a:r>
              <a:rPr lang="en-US" sz="3000" dirty="0">
                <a:solidFill>
                  <a:schemeClr val="tx1"/>
                </a:solidFill>
                <a:ea typeface="MS PGothic" charset="0"/>
              </a:rPr>
              <a:t>Discovered WHY industry values </a:t>
            </a:r>
            <a:r>
              <a:rPr lang="en-US" sz="3000" dirty="0" smtClean="0">
                <a:solidFill>
                  <a:schemeClr val="tx1"/>
                </a:solidFill>
                <a:ea typeface="MS PGothic" charset="0"/>
              </a:rPr>
              <a:t>Mechatronics-like </a:t>
            </a:r>
            <a:r>
              <a:rPr lang="en-US" sz="3000" dirty="0">
                <a:solidFill>
                  <a:schemeClr val="tx1"/>
                </a:solidFill>
                <a:ea typeface="MS PGothic" charset="0"/>
              </a:rPr>
              <a:t>Skills, Knowledge and Abilities </a:t>
            </a:r>
          </a:p>
          <a:p>
            <a:pPr marL="457200" indent="-457200"/>
            <a:r>
              <a:rPr lang="en-US" sz="3000" dirty="0">
                <a:solidFill>
                  <a:schemeClr val="tx1"/>
                </a:solidFill>
                <a:ea typeface="MS PGothic" charset="0"/>
              </a:rPr>
              <a:t>Described what a mechatronics technician does in the workplace </a:t>
            </a:r>
          </a:p>
          <a:p>
            <a:pPr marL="457200" indent="-457200"/>
            <a:r>
              <a:rPr lang="en-US" sz="3000" dirty="0">
                <a:solidFill>
                  <a:schemeClr val="tx1"/>
                </a:solidFill>
                <a:ea typeface="MS PGothic" charset="0"/>
              </a:rPr>
              <a:t>Presented educational approaches to developing mechatronics programs </a:t>
            </a:r>
          </a:p>
          <a:p>
            <a:pPr marL="457200" indent="-457200"/>
            <a:r>
              <a:rPr lang="en-US" sz="3000" dirty="0">
                <a:solidFill>
                  <a:schemeClr val="tx1"/>
                </a:solidFill>
                <a:ea typeface="MS PGothic" charset="0"/>
              </a:rPr>
              <a:t>Examined best practices for Mechatronics programs </a:t>
            </a:r>
          </a:p>
          <a:p>
            <a:pPr marL="457200" indent="-457200"/>
            <a:r>
              <a:rPr lang="en-US" sz="3000" dirty="0">
                <a:solidFill>
                  <a:schemeClr val="tx1"/>
                </a:solidFill>
                <a:ea typeface="MS PGothic" charset="0"/>
              </a:rPr>
              <a:t>Considered what Industry looks for in today’s </a:t>
            </a:r>
            <a:r>
              <a:rPr lang="en-US" sz="3000" dirty="0" smtClean="0">
                <a:solidFill>
                  <a:schemeClr val="tx1"/>
                </a:solidFill>
                <a:ea typeface="MS PGothic" charset="0"/>
              </a:rPr>
              <a:t>technicians (industry does not necessarily </a:t>
            </a:r>
            <a:r>
              <a:rPr lang="en-US" sz="3000" dirty="0" smtClean="0">
                <a:ea typeface="MS PGothic" charset="0"/>
              </a:rPr>
              <a:t>embrace the term “mechatronics”) </a:t>
            </a:r>
            <a:endParaRPr lang="en-US" sz="3000" dirty="0">
              <a:ea typeface="MS PGothic" charset="0"/>
            </a:endParaRPr>
          </a:p>
          <a:p>
            <a:pPr marL="455613" indent="-455613" eaLnBrk="1" hangingPunct="1"/>
            <a:endParaRPr lang="en-US" sz="3000" dirty="0">
              <a:ea typeface="MS PGothic" charset="0"/>
            </a:endParaRPr>
          </a:p>
        </p:txBody>
      </p:sp>
    </p:spTree>
    <p:extLst>
      <p:ext uri="{BB962C8B-B14F-4D97-AF65-F5344CB8AC3E}">
        <p14:creationId xmlns:p14="http://schemas.microsoft.com/office/powerpoint/2010/main" val="331259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143000"/>
            <a:ext cx="9144000" cy="6247864"/>
          </a:xfrm>
          <a:prstGeom prst="rect">
            <a:avLst/>
          </a:prstGeom>
          <a:noFill/>
        </p:spPr>
        <p:txBody>
          <a:bodyPr wrap="square" rtlCol="0">
            <a:spAutoFit/>
          </a:bodyPr>
          <a:lstStyle/>
          <a:p>
            <a:pPr marL="571500" indent="-571500">
              <a:spcBef>
                <a:spcPts val="1200"/>
              </a:spcBef>
              <a:buFont typeface="Arial"/>
              <a:buChar char="•"/>
            </a:pPr>
            <a:r>
              <a:rPr lang="en-US" sz="4000" dirty="0" smtClean="0"/>
              <a:t>Mechatronics is a growing skill set</a:t>
            </a:r>
            <a:endParaRPr lang="en-US" sz="4000" dirty="0"/>
          </a:p>
          <a:p>
            <a:pPr marL="571500" indent="-571500">
              <a:spcBef>
                <a:spcPts val="1200"/>
              </a:spcBef>
              <a:buFont typeface="Arial"/>
              <a:buChar char="•"/>
            </a:pPr>
            <a:r>
              <a:rPr lang="en-US" sz="4000" dirty="0" smtClean="0"/>
              <a:t>These skills are transferable across</a:t>
            </a:r>
            <a:br>
              <a:rPr lang="en-US" sz="4000" dirty="0" smtClean="0"/>
            </a:br>
            <a:r>
              <a:rPr lang="en-US" sz="4000" dirty="0" smtClean="0"/>
              <a:t>many industries</a:t>
            </a:r>
          </a:p>
          <a:p>
            <a:pPr marL="571500" indent="-571500">
              <a:spcBef>
                <a:spcPts val="1200"/>
              </a:spcBef>
              <a:buFont typeface="Arial"/>
              <a:buChar char="•"/>
            </a:pPr>
            <a:r>
              <a:rPr lang="en-US" sz="4000" dirty="0" smtClean="0"/>
              <a:t>The term “mechatronics” may be confusing to industry</a:t>
            </a:r>
            <a:endParaRPr lang="en-US" sz="4000" dirty="0"/>
          </a:p>
          <a:p>
            <a:pPr marL="571500" indent="-571500">
              <a:spcBef>
                <a:spcPts val="1200"/>
              </a:spcBef>
              <a:buFont typeface="Arial"/>
              <a:buChar char="•"/>
            </a:pPr>
            <a:r>
              <a:rPr lang="en-US" sz="4000" dirty="0" smtClean="0"/>
              <a:t>Educational institutions must better</a:t>
            </a:r>
            <a:r>
              <a:rPr lang="en-US" sz="4000" dirty="0"/>
              <a:t> </a:t>
            </a:r>
            <a:r>
              <a:rPr lang="en-US" sz="4000" dirty="0" smtClean="0"/>
              <a:t>understand how these skill sets can be integrated in curricula offerings</a:t>
            </a:r>
          </a:p>
          <a:p>
            <a:pPr marL="571500" indent="-571500">
              <a:spcBef>
                <a:spcPts val="1200"/>
              </a:spcBef>
              <a:buFont typeface="Arial"/>
              <a:buChar char="•"/>
            </a:pPr>
            <a:endParaRPr lang="en-US" sz="4000" dirty="0"/>
          </a:p>
        </p:txBody>
      </p:sp>
      <p:sp>
        <p:nvSpPr>
          <p:cNvPr id="5" name="Title 1"/>
          <p:cNvSpPr>
            <a:spLocks noGrp="1"/>
          </p:cNvSpPr>
          <p:nvPr>
            <p:ph type="title"/>
          </p:nvPr>
        </p:nvSpPr>
        <p:spPr>
          <a:xfrm>
            <a:off x="0" y="0"/>
            <a:ext cx="8874711" cy="1143000"/>
          </a:xfrm>
        </p:spPr>
        <p:txBody>
          <a:bodyPr/>
          <a:lstStyle/>
          <a:p>
            <a:pPr algn="ctr"/>
            <a:r>
              <a:rPr lang="en-US" sz="4000" dirty="0" smtClean="0">
                <a:solidFill>
                  <a:srgbClr val="000000"/>
                </a:solidFill>
              </a:rPr>
              <a:t>Concluding thoughts…</a:t>
            </a:r>
            <a:endParaRPr lang="en-US" sz="4000" dirty="0">
              <a:solidFill>
                <a:srgbClr val="000000"/>
              </a:solidFill>
            </a:endParaRPr>
          </a:p>
        </p:txBody>
      </p:sp>
    </p:spTree>
    <p:extLst>
      <p:ext uri="{BB962C8B-B14F-4D97-AF65-F5344CB8AC3E}">
        <p14:creationId xmlns:p14="http://schemas.microsoft.com/office/powerpoint/2010/main" val="331259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524000"/>
            <a:ext cx="1295400" cy="1214438"/>
          </a:xfrm>
          <a:prstGeom prst="rect">
            <a:avLst/>
          </a:prstGeom>
        </p:spPr>
      </p:pic>
      <p:sp>
        <p:nvSpPr>
          <p:cNvPr id="8" name="Rectangle 7"/>
          <p:cNvSpPr/>
          <p:nvPr/>
        </p:nvSpPr>
        <p:spPr>
          <a:xfrm>
            <a:off x="3733800" y="1676400"/>
            <a:ext cx="4572000" cy="830997"/>
          </a:xfrm>
          <a:prstGeom prst="rect">
            <a:avLst/>
          </a:prstGeom>
        </p:spPr>
        <p:txBody>
          <a:bodyPr>
            <a:spAutoFit/>
          </a:bodyPr>
          <a:lstStyle/>
          <a:p>
            <a:pPr algn="r"/>
            <a:r>
              <a:rPr lang="en-US" sz="2400" dirty="0">
                <a:latin typeface="Arial" panose="020B0604020202020204" pitchFamily="34" charset="0"/>
                <a:cs typeface="Arial" panose="020B0604020202020204" pitchFamily="34" charset="0"/>
              </a:rPr>
              <a:t>Marilyn Barger, Ph.D., P.E., CPT</a:t>
            </a:r>
          </a:p>
          <a:p>
            <a:pPr algn="r"/>
            <a:r>
              <a:rPr lang="en-US" sz="2400" dirty="0" smtClean="0">
                <a:latin typeface="Arial" panose="020B0604020202020204" pitchFamily="34" charset="0"/>
                <a:cs typeface="Arial" panose="020B0604020202020204" pitchFamily="34" charset="0"/>
              </a:rPr>
              <a:t>mbarger@hccfl.edu</a:t>
            </a:r>
            <a:endParaRPr lang="en-US" sz="2400" dirty="0">
              <a:latin typeface="Arial" panose="020B0604020202020204" pitchFamily="34" charset="0"/>
              <a:cs typeface="Arial" panose="020B0604020202020204" pitchFamily="34" charset="0"/>
            </a:endParaRPr>
          </a:p>
        </p:txBody>
      </p:sp>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838" y="4114800"/>
            <a:ext cx="4742899"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152400" y="4038600"/>
            <a:ext cx="3525875" cy="830997"/>
          </a:xfrm>
          <a:prstGeom prst="rect">
            <a:avLst/>
          </a:prstGeom>
          <a:noFill/>
        </p:spPr>
        <p:txBody>
          <a:bodyPr wrap="none" rtlCol="0">
            <a:spAutoFit/>
          </a:bodyPr>
          <a:lstStyle/>
          <a:p>
            <a:r>
              <a:rPr lang="en-US" sz="2400" dirty="0" smtClean="0">
                <a:latin typeface="Arial" panose="020B0604020202020204" pitchFamily="34" charset="0"/>
                <a:cs typeface="Arial" panose="020B0604020202020204" pitchFamily="34" charset="0"/>
              </a:rPr>
              <a:t>Ned D. Young, Ph.D.</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ned.young@Sinclair.edu</a:t>
            </a:r>
            <a:endParaRPr lang="en-US" sz="2400" dirty="0">
              <a:latin typeface="Arial" panose="020B0604020202020204" pitchFamily="34" charset="0"/>
              <a:cs typeface="Arial" panose="020B0604020202020204" pitchFamily="34" charset="0"/>
            </a:endParaRPr>
          </a:p>
        </p:txBody>
      </p:sp>
      <p:sp>
        <p:nvSpPr>
          <p:cNvPr id="11" name="TextBox 10"/>
          <p:cNvSpPr txBox="1"/>
          <p:nvPr/>
        </p:nvSpPr>
        <p:spPr>
          <a:xfrm>
            <a:off x="1" y="76200"/>
            <a:ext cx="9144000" cy="707886"/>
          </a:xfrm>
          <a:prstGeom prst="rect">
            <a:avLst/>
          </a:prstGeom>
          <a:noFill/>
        </p:spPr>
        <p:txBody>
          <a:bodyPr wrap="square" rtlCol="0">
            <a:spAutoFit/>
          </a:bodyPr>
          <a:lstStyle/>
          <a:p>
            <a:pPr algn="ctr"/>
            <a:r>
              <a:rPr lang="en-US" sz="4000" b="1" dirty="0" smtClean="0"/>
              <a:t>Contact us: </a:t>
            </a:r>
            <a:endParaRPr lang="en-US" sz="4000" b="1" dirty="0"/>
          </a:p>
        </p:txBody>
      </p:sp>
      <p:sp>
        <p:nvSpPr>
          <p:cNvPr id="2" name="TextBox 1"/>
          <p:cNvSpPr txBox="1"/>
          <p:nvPr/>
        </p:nvSpPr>
        <p:spPr>
          <a:xfrm>
            <a:off x="4953000" y="4869597"/>
            <a:ext cx="3986604" cy="646331"/>
          </a:xfrm>
          <a:prstGeom prst="rect">
            <a:avLst/>
          </a:prstGeom>
          <a:noFill/>
        </p:spPr>
        <p:txBody>
          <a:bodyPr wrap="none" rtlCol="0">
            <a:spAutoFit/>
          </a:bodyPr>
          <a:lstStyle/>
          <a:p>
            <a:r>
              <a:rPr lang="en-US" dirty="0">
                <a:hlinkClick r:id="rId4"/>
              </a:rPr>
              <a:t>http://www.supplychainteched.org</a:t>
            </a:r>
            <a:r>
              <a:rPr lang="en-US" dirty="0" smtClean="0">
                <a:hlinkClick r:id="rId4"/>
              </a:rPr>
              <a:t>/</a:t>
            </a:r>
            <a:endParaRPr lang="en-US" dirty="0"/>
          </a:p>
          <a:p>
            <a:endParaRPr lang="en-US" dirty="0" smtClean="0"/>
          </a:p>
        </p:txBody>
      </p:sp>
      <p:sp>
        <p:nvSpPr>
          <p:cNvPr id="4" name="TextBox 3"/>
          <p:cNvSpPr txBox="1"/>
          <p:nvPr/>
        </p:nvSpPr>
        <p:spPr>
          <a:xfrm>
            <a:off x="457200" y="2895600"/>
            <a:ext cx="2638479" cy="646331"/>
          </a:xfrm>
          <a:prstGeom prst="rect">
            <a:avLst/>
          </a:prstGeom>
          <a:noFill/>
        </p:spPr>
        <p:txBody>
          <a:bodyPr wrap="none" rtlCol="0">
            <a:spAutoFit/>
          </a:bodyPr>
          <a:lstStyle/>
          <a:p>
            <a:r>
              <a:rPr lang="en-US" dirty="0">
                <a:hlinkClick r:id="rId5"/>
              </a:rPr>
              <a:t>http://www.fl-ate.org</a:t>
            </a:r>
            <a:r>
              <a:rPr lang="en-US" dirty="0" smtClean="0">
                <a:hlinkClick r:id="rId5"/>
              </a:rPr>
              <a:t>/</a:t>
            </a:r>
            <a:endParaRPr lang="en-US" dirty="0" smtClean="0"/>
          </a:p>
          <a:p>
            <a:endParaRPr lang="en-US" dirty="0"/>
          </a:p>
        </p:txBody>
      </p:sp>
    </p:spTree>
    <p:extLst>
      <p:ext uri="{BB962C8B-B14F-4D97-AF65-F5344CB8AC3E}">
        <p14:creationId xmlns:p14="http://schemas.microsoft.com/office/powerpoint/2010/main" val="1113303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828800"/>
            <a:ext cx="7315200" cy="3046988"/>
          </a:xfrm>
          <a:prstGeom prst="rect">
            <a:avLst/>
          </a:prstGeom>
        </p:spPr>
        <p:txBody>
          <a:bodyPr wrap="square">
            <a:spAutoFit/>
          </a:bodyPr>
          <a:lstStyle/>
          <a:p>
            <a:pPr algn="ctr"/>
            <a:r>
              <a:rPr lang="en-US" sz="2400" dirty="0">
                <a:solidFill>
                  <a:srgbClr val="000000"/>
                </a:solidFill>
              </a:rPr>
              <a:t>This work was partially funded by NSF </a:t>
            </a:r>
            <a:r>
              <a:rPr lang="en-US" sz="2400" dirty="0" smtClean="0">
                <a:solidFill>
                  <a:srgbClr val="000000"/>
                </a:solidFill>
              </a:rPr>
              <a:t>grants </a:t>
            </a:r>
            <a:br>
              <a:rPr lang="en-US" sz="2400" dirty="0" smtClean="0">
                <a:solidFill>
                  <a:srgbClr val="000000"/>
                </a:solidFill>
              </a:rPr>
            </a:br>
            <a:r>
              <a:rPr lang="en-US" sz="2400" dirty="0" smtClean="0">
                <a:solidFill>
                  <a:srgbClr val="000000"/>
                </a:solidFill>
              </a:rPr>
              <a:t>DUE 1104176 and </a:t>
            </a:r>
            <a:r>
              <a:rPr lang="en-US" sz="2400" dirty="0" smtClean="0"/>
              <a:t>DUE </a:t>
            </a:r>
            <a:r>
              <a:rPr lang="en-US" sz="2400" dirty="0"/>
              <a:t>0802436</a:t>
            </a:r>
            <a:r>
              <a:rPr lang="en-US" sz="2400" dirty="0" smtClean="0">
                <a:solidFill>
                  <a:srgbClr val="000000"/>
                </a:solidFill>
              </a:rPr>
              <a:t>. </a:t>
            </a:r>
          </a:p>
          <a:p>
            <a:pPr algn="ctr"/>
            <a:endParaRPr lang="en-US" sz="2400" dirty="0">
              <a:solidFill>
                <a:srgbClr val="000000"/>
              </a:solidFill>
            </a:endParaRPr>
          </a:p>
          <a:p>
            <a:pPr algn="ctr"/>
            <a:r>
              <a:rPr lang="en-US" sz="2400" dirty="0" smtClean="0">
                <a:solidFill>
                  <a:srgbClr val="000000"/>
                </a:solidFill>
              </a:rPr>
              <a:t>Any </a:t>
            </a:r>
            <a:r>
              <a:rPr lang="en-US" sz="2400" dirty="0">
                <a:solidFill>
                  <a:srgbClr val="000000"/>
                </a:solidFill>
              </a:rPr>
              <a:t>opinions, findings, conclusions or recommendations presented are only those of the presenter grantee/researcher, author, or agency employee; and do not necessarily reflect the views of the National Science Foundation.</a:t>
            </a:r>
            <a:endParaRPr lang="en-US" sz="2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457200"/>
            <a:ext cx="3943350" cy="762000"/>
          </a:xfrm>
          <a:prstGeom prst="rect">
            <a:avLst/>
          </a:prstGeom>
        </p:spPr>
      </p:pic>
    </p:spTree>
    <p:extLst>
      <p:ext uri="{BB962C8B-B14F-4D97-AF65-F5344CB8AC3E}">
        <p14:creationId xmlns:p14="http://schemas.microsoft.com/office/powerpoint/2010/main" val="39672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367" y="1669345"/>
            <a:ext cx="1295400" cy="1214438"/>
          </a:xfrm>
          <a:prstGeom prst="rect">
            <a:avLst/>
          </a:prstGeom>
        </p:spPr>
      </p:pic>
      <p:sp>
        <p:nvSpPr>
          <p:cNvPr id="5" name="Rectangle 4"/>
          <p:cNvSpPr/>
          <p:nvPr/>
        </p:nvSpPr>
        <p:spPr>
          <a:xfrm>
            <a:off x="4572000" y="1676400"/>
            <a:ext cx="4572000" cy="1477328"/>
          </a:xfrm>
          <a:prstGeom prst="rect">
            <a:avLst/>
          </a:prstGeom>
        </p:spPr>
        <p:txBody>
          <a:bodyPr>
            <a:spAutoFit/>
          </a:bodyPr>
          <a:lstStyle/>
          <a:p>
            <a:pPr algn="r"/>
            <a:r>
              <a:rPr lang="en-US" b="1" dirty="0">
                <a:latin typeface="Arial" panose="020B0604020202020204" pitchFamily="34" charset="0"/>
                <a:cs typeface="Arial" panose="020B0604020202020204" pitchFamily="34" charset="0"/>
              </a:rPr>
              <a:t>Marilyn Barger</a:t>
            </a:r>
            <a:r>
              <a:rPr lang="en-US" dirty="0">
                <a:latin typeface="Arial" panose="020B0604020202020204" pitchFamily="34" charset="0"/>
                <a:cs typeface="Arial" panose="020B0604020202020204" pitchFamily="34" charset="0"/>
              </a:rPr>
              <a:t>, Ph.D., P.E., CPT</a:t>
            </a:r>
          </a:p>
          <a:p>
            <a:pPr algn="r"/>
            <a:r>
              <a:rPr lang="en-US" dirty="0">
                <a:latin typeface="Arial" panose="020B0604020202020204" pitchFamily="34" charset="0"/>
                <a:cs typeface="Arial" panose="020B0604020202020204" pitchFamily="34" charset="0"/>
              </a:rPr>
              <a:t>Executive Director and </a:t>
            </a:r>
            <a:r>
              <a:rPr lang="en-US" dirty="0" smtClean="0">
                <a:latin typeface="Arial" panose="020B0604020202020204" pitchFamily="34" charset="0"/>
                <a:cs typeface="Arial" panose="020B0604020202020204" pitchFamily="34" charset="0"/>
              </a:rPr>
              <a:t>PI</a:t>
            </a:r>
            <a:endParaRPr lang="en-US"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rPr>
              <a:t>Florida Advanced Technological Education Center of </a:t>
            </a:r>
            <a:r>
              <a:rPr lang="en-US" dirty="0" smtClean="0">
                <a:latin typeface="Arial" panose="020B0604020202020204" pitchFamily="34" charset="0"/>
                <a:cs typeface="Arial" panose="020B0604020202020204" pitchFamily="34" charset="0"/>
              </a:rPr>
              <a:t>Excellence</a:t>
            </a:r>
          </a:p>
          <a:p>
            <a:pPr algn="r"/>
            <a:r>
              <a:rPr lang="en-US" dirty="0" smtClean="0">
                <a:latin typeface="Arial" panose="020B0604020202020204" pitchFamily="34" charset="0"/>
                <a:cs typeface="Arial" panose="020B0604020202020204" pitchFamily="34" charset="0"/>
                <a:hlinkClick r:id="rId3"/>
              </a:rPr>
              <a:t>www.fl-ate.org</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603009"/>
            <a:ext cx="5167636" cy="664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116359" y="3277482"/>
            <a:ext cx="4027641" cy="1477328"/>
          </a:xfrm>
          <a:prstGeom prst="rect">
            <a:avLst/>
          </a:prstGeom>
          <a:noFill/>
        </p:spPr>
        <p:txBody>
          <a:bodyPr wrap="none" rtlCol="0">
            <a:spAutoFit/>
          </a:bodyPr>
          <a:lstStyle/>
          <a:p>
            <a:pPr algn="r"/>
            <a:r>
              <a:rPr lang="en-US" b="1" dirty="0" smtClean="0">
                <a:latin typeface="Arial" panose="020B0604020202020204" pitchFamily="34" charset="0"/>
                <a:cs typeface="Arial" panose="020B0604020202020204" pitchFamily="34" charset="0"/>
              </a:rPr>
              <a:t>Ned D. Young</a:t>
            </a:r>
            <a:r>
              <a:rPr lang="en-US" dirty="0" smtClean="0">
                <a:latin typeface="Arial" panose="020B0604020202020204" pitchFamily="34" charset="0"/>
                <a:cs typeface="Arial" panose="020B0604020202020204" pitchFamily="34" charset="0"/>
              </a:rPr>
              <a:t>, Ph.D.</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Co-PI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The National Center for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Supply Chain Technology Education</a:t>
            </a:r>
          </a:p>
          <a:p>
            <a:pPr algn="r"/>
            <a:r>
              <a:rPr lang="en-US" dirty="0" smtClean="0">
                <a:latin typeface="Arial" panose="020B0604020202020204" pitchFamily="34" charset="0"/>
                <a:cs typeface="Arial" panose="020B0604020202020204" pitchFamily="34" charset="0"/>
                <a:hlinkClick r:id="rId5"/>
              </a:rPr>
              <a:t>www.supplychainteched.org </a:t>
            </a:r>
            <a:endParaRPr lang="en-US" dirty="0">
              <a:latin typeface="Arial" panose="020B0604020202020204" pitchFamily="34" charset="0"/>
              <a:cs typeface="Arial" panose="020B0604020202020204" pitchFamily="34" charset="0"/>
            </a:endParaRPr>
          </a:p>
        </p:txBody>
      </p:sp>
      <p:sp>
        <p:nvSpPr>
          <p:cNvPr id="8" name="TextBox 7"/>
          <p:cNvSpPr txBox="1"/>
          <p:nvPr/>
        </p:nvSpPr>
        <p:spPr>
          <a:xfrm>
            <a:off x="1" y="76200"/>
            <a:ext cx="9144000" cy="707886"/>
          </a:xfrm>
          <a:prstGeom prst="rect">
            <a:avLst/>
          </a:prstGeom>
          <a:noFill/>
        </p:spPr>
        <p:txBody>
          <a:bodyPr wrap="square" rtlCol="0">
            <a:spAutoFit/>
          </a:bodyPr>
          <a:lstStyle/>
          <a:p>
            <a:pPr algn="ctr"/>
            <a:r>
              <a:rPr lang="en-US" sz="4000" b="1" dirty="0" smtClean="0"/>
              <a:t>Our Team</a:t>
            </a:r>
            <a:endParaRPr lang="en-US" sz="4000" b="1" dirty="0"/>
          </a:p>
        </p:txBody>
      </p:sp>
      <p:pic>
        <p:nvPicPr>
          <p:cNvPr id="9"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504204" y="5204091"/>
            <a:ext cx="4625975" cy="1102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white">
          <a:xfrm>
            <a:off x="0" y="6275091"/>
            <a:ext cx="9144000" cy="539750"/>
          </a:xfrm>
          <a:prstGeom prst="rect">
            <a:avLst/>
          </a:prstGeom>
          <a:solidFill>
            <a:srgbClr val="FFCC00"/>
          </a:solidFill>
          <a:ln w="9525">
            <a:noFill/>
            <a:miter lim="800000"/>
            <a:headEnd/>
            <a:tailEnd/>
          </a:ln>
        </p:spPr>
        <p:txBody>
          <a:bodyPr anchor="ctr"/>
          <a:lstStyle>
            <a:lvl1pPr algn="l" rtl="0" eaLnBrk="0" fontAlgn="base" hangingPunct="0">
              <a:spcBef>
                <a:spcPct val="0"/>
              </a:spcBef>
              <a:spcAft>
                <a:spcPct val="0"/>
              </a:spcAft>
              <a:defRPr sz="4000">
                <a:solidFill>
                  <a:schemeClr val="bg1"/>
                </a:solidFill>
                <a:latin typeface="+mn-lt"/>
                <a:ea typeface="+mj-ea"/>
                <a:cs typeface="+mj-cs"/>
              </a:defRPr>
            </a:lvl1pPr>
            <a:lvl2pPr algn="ctr" rtl="0" eaLnBrk="0" fontAlgn="base" hangingPunct="0">
              <a:spcBef>
                <a:spcPct val="0"/>
              </a:spcBef>
              <a:spcAft>
                <a:spcPct val="0"/>
              </a:spcAft>
              <a:defRPr sz="4400">
                <a:solidFill>
                  <a:schemeClr val="bg1"/>
                </a:solidFill>
                <a:latin typeface="Verdana" pitchFamily="34" charset="0"/>
              </a:defRPr>
            </a:lvl2pPr>
            <a:lvl3pPr algn="ctr" rtl="0" eaLnBrk="0" fontAlgn="base" hangingPunct="0">
              <a:spcBef>
                <a:spcPct val="0"/>
              </a:spcBef>
              <a:spcAft>
                <a:spcPct val="0"/>
              </a:spcAft>
              <a:defRPr sz="4400">
                <a:solidFill>
                  <a:schemeClr val="bg1"/>
                </a:solidFill>
                <a:latin typeface="Verdana" pitchFamily="34" charset="0"/>
              </a:defRPr>
            </a:lvl3pPr>
            <a:lvl4pPr algn="ctr" rtl="0" eaLnBrk="0" fontAlgn="base" hangingPunct="0">
              <a:spcBef>
                <a:spcPct val="0"/>
              </a:spcBef>
              <a:spcAft>
                <a:spcPct val="0"/>
              </a:spcAft>
              <a:defRPr sz="4400">
                <a:solidFill>
                  <a:schemeClr val="bg1"/>
                </a:solidFill>
                <a:latin typeface="Verdana" pitchFamily="34" charset="0"/>
              </a:defRPr>
            </a:lvl4pPr>
            <a:lvl5pPr algn="ctr" rtl="0" eaLnBrk="0" fontAlgn="base" hangingPunct="0">
              <a:spcBef>
                <a:spcPct val="0"/>
              </a:spcBef>
              <a:spcAft>
                <a:spcPct val="0"/>
              </a:spcAft>
              <a:defRPr sz="4400">
                <a:solidFill>
                  <a:schemeClr val="bg1"/>
                </a:solidFill>
                <a:latin typeface="Verdana" pitchFamily="34" charset="0"/>
              </a:defRPr>
            </a:lvl5pPr>
            <a:lvl6pPr marL="457200" algn="ctr" rtl="0" eaLnBrk="1" fontAlgn="base" hangingPunct="1">
              <a:spcBef>
                <a:spcPct val="0"/>
              </a:spcBef>
              <a:spcAft>
                <a:spcPct val="0"/>
              </a:spcAft>
              <a:defRPr sz="4400">
                <a:solidFill>
                  <a:schemeClr val="bg1"/>
                </a:solidFill>
                <a:latin typeface="Verdana" pitchFamily="34" charset="0"/>
              </a:defRPr>
            </a:lvl6pPr>
            <a:lvl7pPr marL="914400" algn="ctr" rtl="0" eaLnBrk="1" fontAlgn="base" hangingPunct="1">
              <a:spcBef>
                <a:spcPct val="0"/>
              </a:spcBef>
              <a:spcAft>
                <a:spcPct val="0"/>
              </a:spcAft>
              <a:defRPr sz="4400">
                <a:solidFill>
                  <a:schemeClr val="bg1"/>
                </a:solidFill>
                <a:latin typeface="Verdana" pitchFamily="34" charset="0"/>
              </a:defRPr>
            </a:lvl7pPr>
            <a:lvl8pPr marL="1371600" algn="ctr" rtl="0" eaLnBrk="1" fontAlgn="base" hangingPunct="1">
              <a:spcBef>
                <a:spcPct val="0"/>
              </a:spcBef>
              <a:spcAft>
                <a:spcPct val="0"/>
              </a:spcAft>
              <a:defRPr sz="4400">
                <a:solidFill>
                  <a:schemeClr val="bg1"/>
                </a:solidFill>
                <a:latin typeface="Verdana" pitchFamily="34" charset="0"/>
              </a:defRPr>
            </a:lvl8pPr>
            <a:lvl9pPr marL="1828800" algn="ctr" rtl="0" eaLnBrk="1" fontAlgn="base" hangingPunct="1">
              <a:spcBef>
                <a:spcPct val="0"/>
              </a:spcBef>
              <a:spcAft>
                <a:spcPct val="0"/>
              </a:spcAft>
              <a:defRPr sz="4400">
                <a:solidFill>
                  <a:schemeClr val="bg1"/>
                </a:solidFill>
                <a:latin typeface="Verdana" pitchFamily="34" charset="0"/>
              </a:defRPr>
            </a:lvl9pPr>
          </a:lstStyle>
          <a:p>
            <a:pPr algn="ctr">
              <a:defRPr/>
            </a:pPr>
            <a:r>
              <a:rPr lang="en-US" sz="2600" b="1" i="1" dirty="0" smtClean="0">
                <a:solidFill>
                  <a:schemeClr val="tx1"/>
                </a:solidFill>
                <a:latin typeface="+mj-lt"/>
              </a:rPr>
              <a:t>Partners with Industry for a New American Workforce</a:t>
            </a:r>
            <a:endParaRPr lang="en-US" sz="2600" b="1" i="1" dirty="0">
              <a:solidFill>
                <a:schemeClr val="tx1"/>
              </a:solidFill>
              <a:latin typeface="+mj-lt"/>
            </a:endParaRPr>
          </a:p>
        </p:txBody>
      </p:sp>
    </p:spTree>
    <p:extLst>
      <p:ext uri="{BB962C8B-B14F-4D97-AF65-F5344CB8AC3E}">
        <p14:creationId xmlns:p14="http://schemas.microsoft.com/office/powerpoint/2010/main" val="5871788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676400"/>
            <a:ext cx="9144000" cy="94297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defTabSz="642915" fontAlgn="auto">
              <a:spcBef>
                <a:spcPts val="0"/>
              </a:spcBef>
              <a:spcAft>
                <a:spcPts val="0"/>
              </a:spcAft>
              <a:defRPr/>
            </a:pPr>
            <a:endParaRPr lang="en-US" dirty="0">
              <a:solidFill>
                <a:prstClr val="white"/>
              </a:solidFill>
              <a:sym typeface="Gill Sans" charset="0"/>
            </a:endParaRPr>
          </a:p>
        </p:txBody>
      </p:sp>
      <p:sp>
        <p:nvSpPr>
          <p:cNvPr id="63490" name="Title 1"/>
          <p:cNvSpPr>
            <a:spLocks noGrp="1"/>
          </p:cNvSpPr>
          <p:nvPr>
            <p:ph type="title" idx="4294967295"/>
          </p:nvPr>
        </p:nvSpPr>
        <p:spPr>
          <a:xfrm>
            <a:off x="0" y="4800600"/>
            <a:ext cx="9144000" cy="609600"/>
          </a:xfrm>
        </p:spPr>
        <p:txBody>
          <a:bodyPr lIns="91421" tIns="45711" rIns="91421" bIns="45711">
            <a:normAutofit fontScale="90000"/>
          </a:bodyPr>
          <a:lstStyle/>
          <a:p>
            <a:pPr marL="0" indent="0" algn="ctr">
              <a:buNone/>
              <a:defRPr/>
            </a:pPr>
            <a:r>
              <a:rPr lang="en-US" sz="4000" b="1" dirty="0">
                <a:solidFill>
                  <a:schemeClr val="accent6">
                    <a:lumMod val="50000"/>
                  </a:schemeClr>
                </a:solidFill>
                <a:latin typeface="Arial" charset="0"/>
                <a:ea typeface="ＭＳ Ｐゴシック" charset="0"/>
                <a:cs typeface="ＭＳ Ｐゴシック" charset="0"/>
              </a:rPr>
              <a:t>www.highimpact-tec.org</a:t>
            </a:r>
          </a:p>
        </p:txBody>
      </p:sp>
      <p:sp>
        <p:nvSpPr>
          <p:cNvPr id="10" name="Title 1"/>
          <p:cNvSpPr txBox="1">
            <a:spLocks/>
          </p:cNvSpPr>
          <p:nvPr/>
        </p:nvSpPr>
        <p:spPr>
          <a:xfrm>
            <a:off x="0" y="423296"/>
            <a:ext cx="8077200" cy="643503"/>
          </a:xfrm>
          <a:prstGeom prst="rect">
            <a:avLst/>
          </a:prstGeom>
        </p:spPr>
        <p:txBody>
          <a:bodyPr lIns="91421" tIns="45711" rIns="91421" bIns="45711"/>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fontAlgn="auto">
              <a:spcAft>
                <a:spcPts val="0"/>
              </a:spcAft>
              <a:defRPr/>
            </a:pPr>
            <a:r>
              <a:rPr lang="en-US" i="1" cap="none" dirty="0">
                <a:ln w="1905"/>
                <a:solidFill>
                  <a:srgbClr val="000000"/>
                </a:solidFill>
                <a:effectLst>
                  <a:innerShdw blurRad="69850" dist="43180" dir="5400000">
                    <a:srgbClr val="000000">
                      <a:alpha val="65000"/>
                    </a:srgbClr>
                  </a:innerShdw>
                </a:effectLst>
                <a:latin typeface="Bookman Old Style"/>
                <a:cs typeface="Bookman Old Style"/>
                <a:sym typeface="Gill Sans" charset="0"/>
              </a:rPr>
              <a:t>Join Us in </a:t>
            </a:r>
            <a:r>
              <a:rPr lang="en-US" i="1" cap="none" dirty="0" smtClean="0">
                <a:ln w="1905"/>
                <a:solidFill>
                  <a:srgbClr val="000000"/>
                </a:solidFill>
                <a:effectLst>
                  <a:innerShdw blurRad="69850" dist="43180" dir="5400000">
                    <a:srgbClr val="000000">
                      <a:alpha val="65000"/>
                    </a:srgbClr>
                  </a:innerShdw>
                </a:effectLst>
                <a:latin typeface="Bookman Old Style"/>
                <a:cs typeface="Bookman Old Style"/>
                <a:sym typeface="Gill Sans" charset="0"/>
              </a:rPr>
              <a:t>Chicago, IL!</a:t>
            </a:r>
            <a:endParaRPr lang="en-US" sz="1800" i="1" cap="none" dirty="0">
              <a:ln w="1905"/>
              <a:solidFill>
                <a:srgbClr val="000000"/>
              </a:solidFill>
              <a:effectLst>
                <a:innerShdw blurRad="69850" dist="43180" dir="5400000">
                  <a:srgbClr val="000000">
                    <a:alpha val="65000"/>
                  </a:srgbClr>
                </a:innerShdw>
              </a:effectLst>
              <a:latin typeface="Bookman Old Style"/>
              <a:cs typeface="Bookman Old Style"/>
              <a:sym typeface="Gill Sans" charset="0"/>
            </a:endParaRPr>
          </a:p>
        </p:txBody>
      </p:sp>
      <p:sp>
        <p:nvSpPr>
          <p:cNvPr id="70660" name="Title 1"/>
          <p:cNvSpPr txBox="1">
            <a:spLocks/>
          </p:cNvSpPr>
          <p:nvPr/>
        </p:nvSpPr>
        <p:spPr bwMode="auto">
          <a:xfrm>
            <a:off x="0" y="1689100"/>
            <a:ext cx="9144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1" tIns="45711" rIns="91421" bIns="45711"/>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4400" b="1" dirty="0">
                <a:solidFill>
                  <a:srgbClr val="FFFFFF"/>
                </a:solidFill>
                <a:latin typeface="Helvetica" charset="0"/>
                <a:sym typeface="Gill Sans" charset="0"/>
              </a:rPr>
              <a:t>July 21-24, 2014</a:t>
            </a:r>
          </a:p>
        </p:txBody>
      </p:sp>
      <p:pic>
        <p:nvPicPr>
          <p:cNvPr id="70661" name="Picture 2" descr="Z:\B-NetWorks 2\Webinars 2013-2014 NW2\2013-2014 Templates\images\hi-tec_darkTex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819400"/>
            <a:ext cx="5338763"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2" name="Picture 1" descr="Logo NSF 01.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228600"/>
            <a:ext cx="12192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3" name="Picture 5"/>
          <p:cNvPicPr>
            <a:picLocks noChangeAspect="1"/>
          </p:cNvPicPr>
          <p:nvPr/>
        </p:nvPicPr>
        <p:blipFill>
          <a:blip r:embed="rId5">
            <a:extLst>
              <a:ext uri="{28A0092B-C50C-407E-A947-70E740481C1C}">
                <a14:useLocalDpi xmlns:a14="http://schemas.microsoft.com/office/drawing/2010/main" val="0"/>
              </a:ext>
            </a:extLst>
          </a:blip>
          <a:srcRect b="43700"/>
          <a:stretch>
            <a:fillRect/>
          </a:stretch>
        </p:blipFill>
        <p:spPr bwMode="auto">
          <a:xfrm>
            <a:off x="2590800" y="6346825"/>
            <a:ext cx="38100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1471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pPr algn="ctr"/>
            <a:r>
              <a:rPr lang="en-US" sz="4000" dirty="0" smtClean="0"/>
              <a:t>What is Mechatronics?</a:t>
            </a:r>
            <a:endParaRPr lang="en-US" sz="4000" dirty="0"/>
          </a:p>
        </p:txBody>
      </p:sp>
      <p:sp>
        <p:nvSpPr>
          <p:cNvPr id="4" name="Rectangle 3"/>
          <p:cNvSpPr/>
          <p:nvPr/>
        </p:nvSpPr>
        <p:spPr>
          <a:xfrm>
            <a:off x="228600" y="1371600"/>
            <a:ext cx="8722310" cy="4031873"/>
          </a:xfrm>
          <a:prstGeom prst="rect">
            <a:avLst/>
          </a:prstGeom>
        </p:spPr>
        <p:txBody>
          <a:bodyPr wrap="square">
            <a:spAutoFit/>
          </a:bodyPr>
          <a:lstStyle/>
          <a:p>
            <a:pPr algn="ctr"/>
            <a:r>
              <a:rPr lang="en-US" sz="3200" i="1" dirty="0" smtClean="0">
                <a:solidFill>
                  <a:srgbClr val="333333"/>
                </a:solidFill>
                <a:latin typeface="Arial" panose="020B0604020202020204" pitchFamily="34" charset="0"/>
              </a:rPr>
              <a:t>“Mechatronics</a:t>
            </a:r>
            <a:r>
              <a:rPr lang="en-US" sz="3200" dirty="0">
                <a:solidFill>
                  <a:srgbClr val="333333"/>
                </a:solidFill>
                <a:latin typeface="Arial" panose="020B0604020202020204" pitchFamily="34" charset="0"/>
              </a:rPr>
              <a:t> is the synergistic combination of precision </a:t>
            </a:r>
            <a:r>
              <a:rPr lang="en-US" sz="3200" b="1" dirty="0" smtClean="0">
                <a:solidFill>
                  <a:srgbClr val="333333"/>
                </a:solidFill>
                <a:latin typeface="Arial" panose="020B0604020202020204" pitchFamily="34" charset="0"/>
              </a:rPr>
              <a:t>mechanical engineering</a:t>
            </a:r>
            <a:r>
              <a:rPr lang="en-US" sz="3200" dirty="0">
                <a:solidFill>
                  <a:srgbClr val="333333"/>
                </a:solidFill>
                <a:latin typeface="Arial" panose="020B0604020202020204" pitchFamily="34" charset="0"/>
              </a:rPr>
              <a:t>, </a:t>
            </a:r>
            <a:r>
              <a:rPr lang="en-US" sz="3200" b="1" dirty="0">
                <a:solidFill>
                  <a:srgbClr val="333333"/>
                </a:solidFill>
                <a:latin typeface="Arial" panose="020B0604020202020204" pitchFamily="34" charset="0"/>
              </a:rPr>
              <a:t>electronic control</a:t>
            </a:r>
            <a:r>
              <a:rPr lang="en-US" sz="3200" dirty="0">
                <a:solidFill>
                  <a:srgbClr val="333333"/>
                </a:solidFill>
                <a:latin typeface="Arial" panose="020B0604020202020204" pitchFamily="34" charset="0"/>
              </a:rPr>
              <a:t> and </a:t>
            </a:r>
            <a:r>
              <a:rPr lang="en-US" sz="3200" b="1" dirty="0">
                <a:solidFill>
                  <a:srgbClr val="333333"/>
                </a:solidFill>
                <a:latin typeface="Arial" panose="020B0604020202020204" pitchFamily="34" charset="0"/>
              </a:rPr>
              <a:t>systems</a:t>
            </a:r>
            <a:r>
              <a:rPr lang="en-US" sz="3200" dirty="0">
                <a:solidFill>
                  <a:srgbClr val="333333"/>
                </a:solidFill>
                <a:latin typeface="Arial" panose="020B0604020202020204" pitchFamily="34" charset="0"/>
              </a:rPr>
              <a:t> thinking in the design of products and manufacturing processes. It relates to the design of systems, devices and products aimed at achieving an optimal balance between basic mechanical structure and its overall control</a:t>
            </a:r>
            <a:r>
              <a:rPr lang="en-US" sz="3200" dirty="0" smtClean="0">
                <a:solidFill>
                  <a:srgbClr val="333333"/>
                </a:solidFill>
                <a:latin typeface="Arial" panose="020B0604020202020204" pitchFamily="34" charset="0"/>
              </a:rPr>
              <a:t>.”</a:t>
            </a:r>
            <a:r>
              <a:rPr lang="en-US" sz="3200" dirty="0">
                <a:solidFill>
                  <a:srgbClr val="333333"/>
                </a:solidFill>
                <a:latin typeface="Arial" panose="020B0604020202020204" pitchFamily="34" charset="0"/>
              </a:rPr>
              <a:t> </a:t>
            </a:r>
            <a:r>
              <a:rPr lang="en-US" sz="3200" dirty="0" smtClean="0">
                <a:solidFill>
                  <a:srgbClr val="333333"/>
                </a:solidFill>
                <a:latin typeface="Arial" panose="020B0604020202020204" pitchFamily="34" charset="0"/>
              </a:rPr>
              <a:t> </a:t>
            </a:r>
            <a:endParaRPr lang="en-US" sz="3200" dirty="0"/>
          </a:p>
        </p:txBody>
      </p:sp>
      <p:sp>
        <p:nvSpPr>
          <p:cNvPr id="5" name="Rectangle 4"/>
          <p:cNvSpPr/>
          <p:nvPr/>
        </p:nvSpPr>
        <p:spPr>
          <a:xfrm>
            <a:off x="2920899" y="5345668"/>
            <a:ext cx="6019800" cy="369332"/>
          </a:xfrm>
          <a:prstGeom prst="rect">
            <a:avLst/>
          </a:prstGeom>
        </p:spPr>
        <p:txBody>
          <a:bodyPr wrap="square">
            <a:spAutoFit/>
          </a:bodyPr>
          <a:lstStyle/>
          <a:p>
            <a:r>
              <a:rPr lang="en-US" dirty="0">
                <a:hlinkClick r:id="rId2"/>
              </a:rPr>
              <a:t>http://www.journals.elsevier.com/mechatronics/</a:t>
            </a:r>
            <a:endParaRPr lang="en-US" dirty="0"/>
          </a:p>
        </p:txBody>
      </p:sp>
      <p:sp>
        <p:nvSpPr>
          <p:cNvPr id="6" name="TextBox 5"/>
          <p:cNvSpPr txBox="1"/>
          <p:nvPr/>
        </p:nvSpPr>
        <p:spPr>
          <a:xfrm>
            <a:off x="1981200" y="5867400"/>
            <a:ext cx="4845173" cy="584775"/>
          </a:xfrm>
          <a:prstGeom prst="rect">
            <a:avLst/>
          </a:prstGeom>
          <a:noFill/>
        </p:spPr>
        <p:txBody>
          <a:bodyPr wrap="none" rtlCol="0">
            <a:spAutoFit/>
          </a:bodyPr>
          <a:lstStyle/>
          <a:p>
            <a:r>
              <a:rPr lang="en-US" sz="3200" dirty="0" smtClean="0">
                <a:hlinkClick r:id="rId3"/>
              </a:rPr>
              <a:t>AACC Mechatronics Video</a:t>
            </a:r>
            <a:endParaRPr lang="en-US" sz="3200" dirty="0"/>
          </a:p>
        </p:txBody>
      </p:sp>
    </p:spTree>
    <p:extLst>
      <p:ext uri="{BB962C8B-B14F-4D97-AF65-F5344CB8AC3E}">
        <p14:creationId xmlns:p14="http://schemas.microsoft.com/office/powerpoint/2010/main" val="4003619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dirty="0" smtClean="0">
                <a:solidFill>
                  <a:schemeClr val="tx1"/>
                </a:solidFill>
              </a:rPr>
              <a:t>Mechatronics – </a:t>
            </a:r>
            <a:r>
              <a:rPr lang="en-US" sz="3700" b="0" dirty="0" smtClean="0">
                <a:solidFill>
                  <a:schemeClr val="tx1"/>
                </a:solidFill>
              </a:rPr>
              <a:t>An Integrative Discipline</a:t>
            </a:r>
            <a:endParaRPr lang="en-US" sz="3700" b="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1143000"/>
            <a:ext cx="5986918" cy="4700849"/>
          </a:xfrm>
          <a:prstGeom prst="rect">
            <a:avLst/>
          </a:prstGeom>
        </p:spPr>
      </p:pic>
    </p:spTree>
    <p:extLst>
      <p:ext uri="{BB962C8B-B14F-4D97-AF65-F5344CB8AC3E}">
        <p14:creationId xmlns:p14="http://schemas.microsoft.com/office/powerpoint/2010/main" val="47630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dirty="0" smtClean="0">
                <a:solidFill>
                  <a:srgbClr val="000000"/>
                </a:solidFill>
              </a:rPr>
              <a:t>Questions for the audience?</a:t>
            </a:r>
            <a:endParaRPr lang="en-US" sz="4000" dirty="0">
              <a:solidFill>
                <a:srgbClr val="000000"/>
              </a:solidFill>
            </a:endParaRPr>
          </a:p>
        </p:txBody>
      </p:sp>
      <p:sp>
        <p:nvSpPr>
          <p:cNvPr id="3" name="TextBox 2"/>
          <p:cNvSpPr txBox="1"/>
          <p:nvPr/>
        </p:nvSpPr>
        <p:spPr>
          <a:xfrm>
            <a:off x="80639" y="1371600"/>
            <a:ext cx="9063362" cy="4247317"/>
          </a:xfrm>
          <a:prstGeom prst="rect">
            <a:avLst/>
          </a:prstGeom>
          <a:noFill/>
        </p:spPr>
        <p:txBody>
          <a:bodyPr wrap="square" rtlCol="0">
            <a:spAutoFit/>
          </a:bodyPr>
          <a:lstStyle/>
          <a:p>
            <a:pPr marL="571500" indent="-571500">
              <a:spcBef>
                <a:spcPts val="1200"/>
              </a:spcBef>
              <a:buFont typeface="Arial"/>
              <a:buChar char="•"/>
            </a:pPr>
            <a:r>
              <a:rPr lang="en-US" sz="4000" dirty="0" smtClean="0"/>
              <a:t>Does your institution have a </a:t>
            </a:r>
            <a:br>
              <a:rPr lang="en-US" sz="4000" dirty="0" smtClean="0"/>
            </a:br>
            <a:r>
              <a:rPr lang="en-US" sz="4000" dirty="0" smtClean="0"/>
              <a:t>mechatronics type program?</a:t>
            </a:r>
            <a:endParaRPr lang="en-US" sz="4000" dirty="0"/>
          </a:p>
          <a:p>
            <a:pPr marL="571500" indent="-571500">
              <a:spcBef>
                <a:spcPts val="1200"/>
              </a:spcBef>
              <a:buFont typeface="Arial"/>
              <a:buChar char="•"/>
            </a:pPr>
            <a:r>
              <a:rPr lang="en-US" sz="4000" dirty="0" smtClean="0"/>
              <a:t>If so, what is it called?</a:t>
            </a:r>
            <a:endParaRPr lang="en-US" sz="4000" dirty="0"/>
          </a:p>
          <a:p>
            <a:pPr marL="571500" indent="-571500">
              <a:spcBef>
                <a:spcPts val="1200"/>
              </a:spcBef>
              <a:buFont typeface="Arial"/>
              <a:buChar char="•"/>
            </a:pPr>
            <a:r>
              <a:rPr lang="en-US" sz="4000" dirty="0" smtClean="0"/>
              <a:t>How many credits?</a:t>
            </a:r>
          </a:p>
          <a:p>
            <a:pPr marL="571500" indent="-571500">
              <a:spcBef>
                <a:spcPts val="1200"/>
              </a:spcBef>
              <a:buFont typeface="Arial"/>
              <a:buChar char="•"/>
            </a:pPr>
            <a:r>
              <a:rPr lang="en-US" sz="4000" dirty="0" smtClean="0"/>
              <a:t>Where is it housed in your academics?</a:t>
            </a:r>
          </a:p>
        </p:txBody>
      </p:sp>
    </p:spTree>
    <p:extLst>
      <p:ext uri="{BB962C8B-B14F-4D97-AF65-F5344CB8AC3E}">
        <p14:creationId xmlns:p14="http://schemas.microsoft.com/office/powerpoint/2010/main" val="2584801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dirty="0" smtClean="0">
                <a:solidFill>
                  <a:srgbClr val="000000"/>
                </a:solidFill>
              </a:rPr>
              <a:t>Sample program names from survey</a:t>
            </a:r>
            <a:endParaRPr lang="en-US" sz="4000" dirty="0">
              <a:solidFill>
                <a:srgbClr val="0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10296995"/>
              </p:ext>
            </p:extLst>
          </p:nvPr>
        </p:nvGraphicFramePr>
        <p:xfrm>
          <a:off x="1447800" y="1981200"/>
          <a:ext cx="6019800" cy="3421703"/>
        </p:xfrm>
        <a:graphic>
          <a:graphicData uri="http://schemas.openxmlformats.org/drawingml/2006/table">
            <a:tbl>
              <a:tblPr firstRow="1" firstCol="1" bandRow="1">
                <a:tableStyleId>{5C22544A-7EE6-4342-B048-85BDC9FD1C3A}</a:tableStyleId>
              </a:tblPr>
              <a:tblGrid>
                <a:gridCol w="4927773"/>
                <a:gridCol w="1092027"/>
              </a:tblGrid>
              <a:tr h="421830">
                <a:tc>
                  <a:txBody>
                    <a:bodyPr/>
                    <a:lstStyle/>
                    <a:p>
                      <a:pPr marL="0" marR="0" algn="ctr">
                        <a:lnSpc>
                          <a:spcPct val="115000"/>
                        </a:lnSpc>
                        <a:spcBef>
                          <a:spcPts val="0"/>
                        </a:spcBef>
                        <a:spcAft>
                          <a:spcPts val="0"/>
                        </a:spcAft>
                      </a:pPr>
                      <a:r>
                        <a:rPr lang="en-US" sz="2800" dirty="0" smtClean="0">
                          <a:effectLst/>
                          <a:latin typeface="+mn-lt"/>
                        </a:rPr>
                        <a:t>Program Title</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endParaRPr lang="en-US" sz="2800" dirty="0">
                        <a:effectLst/>
                        <a:latin typeface="+mn-lt"/>
                        <a:ea typeface="Calibri"/>
                        <a:cs typeface="Times New Roman"/>
                      </a:endParaRPr>
                    </a:p>
                  </a:txBody>
                  <a:tcPr marL="68580" marR="68580" marT="0" marB="0"/>
                </a:tc>
              </a:tr>
              <a:tr h="345630">
                <a:tc>
                  <a:txBody>
                    <a:bodyPr/>
                    <a:lstStyle/>
                    <a:p>
                      <a:pPr marL="0" marR="0" algn="l">
                        <a:lnSpc>
                          <a:spcPct val="115000"/>
                        </a:lnSpc>
                        <a:spcBef>
                          <a:spcPts val="0"/>
                        </a:spcBef>
                        <a:spcAft>
                          <a:spcPts val="0"/>
                        </a:spcAft>
                      </a:pPr>
                      <a:r>
                        <a:rPr kumimoji="0" lang="en-US" sz="1800" b="1" i="0" u="none" strike="noStrike" kern="1200" cap="none" spc="0" normalizeH="0" baseline="0" noProof="0" dirty="0" smtClean="0">
                          <a:ln>
                            <a:noFill/>
                          </a:ln>
                          <a:solidFill>
                            <a:prstClr val="white"/>
                          </a:solidFill>
                          <a:effectLst/>
                          <a:uLnTx/>
                          <a:uFillTx/>
                          <a:latin typeface="+mn-lt"/>
                        </a:rPr>
                        <a:t>Advanced Manufacturing</a:t>
                      </a:r>
                      <a:endParaRPr lang="en-US" sz="1800" dirty="0">
                        <a:effectLst/>
                        <a:latin typeface="Calibri"/>
                        <a:ea typeface="Calibri"/>
                        <a:cs typeface="Times New Roman"/>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rPr>
                        <a:t>1</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dirty="0">
                          <a:effectLst/>
                        </a:rPr>
                        <a:t>Applied Integrated Technology</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1</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dirty="0">
                          <a:effectLst/>
                        </a:rPr>
                        <a:t>Automation Electronic Technology</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1</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dirty="0">
                          <a:effectLst/>
                        </a:rPr>
                        <a:t>Computer Integrated manufacturing</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1</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a:effectLst/>
                        </a:rPr>
                        <a:t>Electrical Engineering</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2</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a:effectLst/>
                        </a:rPr>
                        <a:t>Engineering Technology</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2</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a:effectLst/>
                        </a:rPr>
                        <a:t>Mechatronics Technology</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17</a:t>
                      </a:r>
                      <a:endParaRPr lang="en-US" sz="1800" dirty="0">
                        <a:effectLst/>
                        <a:latin typeface="Calibri"/>
                        <a:ea typeface="Calibri"/>
                        <a:cs typeface="Times New Roman"/>
                      </a:endParaRPr>
                    </a:p>
                  </a:txBody>
                  <a:tcPr marL="68580" marR="68580" marT="0" marB="0"/>
                </a:tc>
              </a:tr>
              <a:tr h="369335">
                <a:tc>
                  <a:txBody>
                    <a:bodyPr/>
                    <a:lstStyle/>
                    <a:p>
                      <a:pPr marL="0" marR="0" algn="l">
                        <a:lnSpc>
                          <a:spcPct val="115000"/>
                        </a:lnSpc>
                        <a:spcBef>
                          <a:spcPts val="0"/>
                        </a:spcBef>
                        <a:spcAft>
                          <a:spcPts val="0"/>
                        </a:spcAft>
                      </a:pPr>
                      <a:r>
                        <a:rPr lang="en-US" sz="1800">
                          <a:effectLst/>
                        </a:rPr>
                        <a:t>Robotics</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effectLst/>
                        </a:rPr>
                        <a:t>1</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992668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r>
              <a:rPr lang="en-US" sz="4000" dirty="0" smtClean="0">
                <a:solidFill>
                  <a:srgbClr val="000000"/>
                </a:solidFill>
              </a:rPr>
              <a:t>Mechatronics Industry Sectors</a:t>
            </a:r>
            <a:endParaRPr lang="en-US" sz="4000" dirty="0">
              <a:solidFill>
                <a:srgbClr val="000000"/>
              </a:solidFill>
            </a:endParaRPr>
          </a:p>
        </p:txBody>
      </p:sp>
      <p:sp>
        <p:nvSpPr>
          <p:cNvPr id="3" name="TextBox 2"/>
          <p:cNvSpPr txBox="1"/>
          <p:nvPr/>
        </p:nvSpPr>
        <p:spPr>
          <a:xfrm>
            <a:off x="19050" y="1371600"/>
            <a:ext cx="9124950" cy="646331"/>
          </a:xfrm>
          <a:prstGeom prst="rect">
            <a:avLst/>
          </a:prstGeom>
          <a:noFill/>
        </p:spPr>
        <p:txBody>
          <a:bodyPr wrap="square" rtlCol="0">
            <a:spAutoFit/>
          </a:bodyPr>
          <a:lstStyle/>
          <a:p>
            <a:r>
              <a:rPr lang="en-US" sz="3600" dirty="0" smtClean="0"/>
              <a:t>Material Handling/:   </a:t>
            </a:r>
            <a:r>
              <a:rPr lang="en-US" sz="3600" dirty="0" smtClean="0">
                <a:hlinkClick r:id="rId2"/>
              </a:rPr>
              <a:t>MHI/SCTE Video</a:t>
            </a:r>
            <a:endParaRPr lang="en-US" sz="3600" dirty="0" smtClean="0"/>
          </a:p>
        </p:txBody>
      </p:sp>
      <p:sp>
        <p:nvSpPr>
          <p:cNvPr id="7" name="TextBox 6"/>
          <p:cNvSpPr txBox="1"/>
          <p:nvPr/>
        </p:nvSpPr>
        <p:spPr>
          <a:xfrm>
            <a:off x="57383" y="3237131"/>
            <a:ext cx="9108424" cy="1200329"/>
          </a:xfrm>
          <a:prstGeom prst="rect">
            <a:avLst/>
          </a:prstGeom>
          <a:noFill/>
        </p:spPr>
        <p:txBody>
          <a:bodyPr wrap="square" rtlCol="0">
            <a:spAutoFit/>
          </a:bodyPr>
          <a:lstStyle/>
          <a:p>
            <a:r>
              <a:rPr lang="en-US" sz="3600" dirty="0" smtClean="0"/>
              <a:t>Production/</a:t>
            </a:r>
            <a:br>
              <a:rPr lang="en-US" sz="3600" dirty="0" smtClean="0"/>
            </a:br>
            <a:r>
              <a:rPr lang="en-US" sz="3600" dirty="0" smtClean="0"/>
              <a:t>Manufacturing:         </a:t>
            </a:r>
            <a:r>
              <a:rPr lang="en-US" sz="3600" dirty="0" smtClean="0">
                <a:hlinkClick r:id="rId3"/>
              </a:rPr>
              <a:t>TrankTek Video</a:t>
            </a:r>
            <a:endParaRPr lang="en-US" sz="3600" dirty="0"/>
          </a:p>
        </p:txBody>
      </p:sp>
      <p:sp>
        <p:nvSpPr>
          <p:cNvPr id="8" name="TextBox 7"/>
          <p:cNvSpPr txBox="1"/>
          <p:nvPr/>
        </p:nvSpPr>
        <p:spPr>
          <a:xfrm>
            <a:off x="3018" y="4781729"/>
            <a:ext cx="7179017" cy="646331"/>
          </a:xfrm>
          <a:prstGeom prst="rect">
            <a:avLst/>
          </a:prstGeom>
          <a:noFill/>
        </p:spPr>
        <p:txBody>
          <a:bodyPr wrap="none" rtlCol="0">
            <a:spAutoFit/>
          </a:bodyPr>
          <a:lstStyle/>
          <a:p>
            <a:r>
              <a:rPr lang="en-US" sz="3600" dirty="0" smtClean="0"/>
              <a:t>Packaging:                </a:t>
            </a:r>
            <a:r>
              <a:rPr lang="en-US" sz="3600" dirty="0" smtClean="0">
                <a:hlinkClick r:id="rId4"/>
              </a:rPr>
              <a:t>Invata Video</a:t>
            </a:r>
            <a:endParaRPr lang="en-US" sz="3600" dirty="0"/>
          </a:p>
        </p:txBody>
      </p:sp>
      <p:sp>
        <p:nvSpPr>
          <p:cNvPr id="9" name="TextBox 8"/>
          <p:cNvSpPr txBox="1"/>
          <p:nvPr/>
        </p:nvSpPr>
        <p:spPr>
          <a:xfrm>
            <a:off x="19050" y="5656660"/>
            <a:ext cx="8498160" cy="646331"/>
          </a:xfrm>
          <a:prstGeom prst="rect">
            <a:avLst/>
          </a:prstGeom>
          <a:noFill/>
        </p:spPr>
        <p:txBody>
          <a:bodyPr wrap="none" rtlCol="0">
            <a:spAutoFit/>
          </a:bodyPr>
          <a:lstStyle/>
          <a:p>
            <a:r>
              <a:rPr lang="en-US" sz="3600" dirty="0" smtClean="0"/>
              <a:t>Renewable Energy:   </a:t>
            </a:r>
            <a:r>
              <a:rPr lang="en-US" sz="3600" dirty="0" smtClean="0">
                <a:hlinkClick r:id="rId5"/>
              </a:rPr>
              <a:t>Wind turbine Video</a:t>
            </a:r>
            <a:endParaRPr lang="en-US" sz="3600" dirty="0"/>
          </a:p>
        </p:txBody>
      </p:sp>
      <p:sp>
        <p:nvSpPr>
          <p:cNvPr id="11" name="TextBox 10"/>
          <p:cNvSpPr txBox="1"/>
          <p:nvPr/>
        </p:nvSpPr>
        <p:spPr>
          <a:xfrm>
            <a:off x="27915" y="2110465"/>
            <a:ext cx="9124950" cy="646331"/>
          </a:xfrm>
          <a:prstGeom prst="rect">
            <a:avLst/>
          </a:prstGeom>
          <a:noFill/>
        </p:spPr>
        <p:txBody>
          <a:bodyPr wrap="square" rtlCol="0">
            <a:spAutoFit/>
          </a:bodyPr>
          <a:lstStyle/>
          <a:p>
            <a:r>
              <a:rPr lang="en-US" sz="3600" dirty="0" smtClean="0"/>
              <a:t>Supply Chain Tech:    </a:t>
            </a:r>
            <a:r>
              <a:rPr lang="en-US" sz="3600" dirty="0" smtClean="0">
                <a:hlinkClick r:id="rId6"/>
              </a:rPr>
              <a:t>Skechers Video</a:t>
            </a:r>
            <a:endParaRPr lang="en-US" sz="3600" dirty="0" smtClean="0"/>
          </a:p>
        </p:txBody>
      </p:sp>
    </p:spTree>
    <p:extLst>
      <p:ext uri="{BB962C8B-B14F-4D97-AF65-F5344CB8AC3E}">
        <p14:creationId xmlns:p14="http://schemas.microsoft.com/office/powerpoint/2010/main" val="390747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627"/>
            <a:ext cx="9144000" cy="870773"/>
          </a:xfrm>
        </p:spPr>
        <p:txBody>
          <a:bodyPr/>
          <a:lstStyle/>
          <a:p>
            <a:pPr algn="ctr"/>
            <a:r>
              <a:rPr lang="en-US" sz="3400" dirty="0" smtClean="0">
                <a:solidFill>
                  <a:srgbClr val="000000"/>
                </a:solidFill>
              </a:rPr>
              <a:t>Are there relevant industry certifications?</a:t>
            </a:r>
            <a:endParaRPr lang="en-US" sz="3400" dirty="0">
              <a:solidFill>
                <a:srgbClr val="000000"/>
              </a:solidFill>
            </a:endParaRPr>
          </a:p>
        </p:txBody>
      </p:sp>
      <p:sp>
        <p:nvSpPr>
          <p:cNvPr id="3" name="TextBox 2"/>
          <p:cNvSpPr txBox="1"/>
          <p:nvPr/>
        </p:nvSpPr>
        <p:spPr>
          <a:xfrm>
            <a:off x="952316" y="1243280"/>
            <a:ext cx="6668813" cy="1200329"/>
          </a:xfrm>
          <a:prstGeom prst="rect">
            <a:avLst/>
          </a:prstGeom>
          <a:noFill/>
        </p:spPr>
        <p:txBody>
          <a:bodyPr wrap="none" rtlCol="0">
            <a:spAutoFit/>
          </a:bodyPr>
          <a:lstStyle/>
          <a:p>
            <a:r>
              <a:rPr lang="en-US" sz="3600" dirty="0" smtClean="0"/>
              <a:t>Siemens: </a:t>
            </a:r>
            <a:r>
              <a:rPr lang="en-US" sz="3600" dirty="0" smtClean="0">
                <a:hlinkClick r:id="rId2"/>
              </a:rPr>
              <a:t>Mechatronics Systems</a:t>
            </a:r>
            <a:br>
              <a:rPr lang="en-US" sz="3600" dirty="0" smtClean="0">
                <a:hlinkClick r:id="rId2"/>
              </a:rPr>
            </a:br>
            <a:r>
              <a:rPr lang="en-US" sz="3600" dirty="0" smtClean="0">
                <a:hlinkClick r:id="rId2"/>
              </a:rPr>
              <a:t>Certification </a:t>
            </a:r>
            <a:endParaRPr lang="en-US" sz="3600" dirty="0"/>
          </a:p>
        </p:txBody>
      </p:sp>
      <p:sp>
        <p:nvSpPr>
          <p:cNvPr id="7" name="TextBox 6"/>
          <p:cNvSpPr txBox="1"/>
          <p:nvPr/>
        </p:nvSpPr>
        <p:spPr>
          <a:xfrm>
            <a:off x="952316" y="2819400"/>
            <a:ext cx="7772400" cy="1754326"/>
          </a:xfrm>
          <a:prstGeom prst="rect">
            <a:avLst/>
          </a:prstGeom>
          <a:noFill/>
        </p:spPr>
        <p:txBody>
          <a:bodyPr wrap="square" rtlCol="0">
            <a:spAutoFit/>
          </a:bodyPr>
          <a:lstStyle/>
          <a:p>
            <a:r>
              <a:rPr lang="en-US" sz="3600" dirty="0" smtClean="0"/>
              <a:t>The Association for Packaging</a:t>
            </a:r>
            <a:br>
              <a:rPr lang="en-US" sz="3600" dirty="0" smtClean="0"/>
            </a:br>
            <a:r>
              <a:rPr lang="en-US" sz="3600" dirty="0" smtClean="0"/>
              <a:t>and Process Technologies (PMMI)</a:t>
            </a:r>
            <a:br>
              <a:rPr lang="en-US" sz="3600" dirty="0" smtClean="0"/>
            </a:br>
            <a:r>
              <a:rPr lang="en-US" sz="3600" dirty="0" smtClean="0">
                <a:hlinkClick r:id="rId3"/>
              </a:rPr>
              <a:t>Mechatronics Certificates</a:t>
            </a:r>
            <a:endParaRPr lang="en-US" sz="3600" dirty="0"/>
          </a:p>
        </p:txBody>
      </p:sp>
      <p:sp>
        <p:nvSpPr>
          <p:cNvPr id="5" name="TextBox 4"/>
          <p:cNvSpPr txBox="1"/>
          <p:nvPr/>
        </p:nvSpPr>
        <p:spPr>
          <a:xfrm>
            <a:off x="973770" y="5105400"/>
            <a:ext cx="7980005" cy="1200329"/>
          </a:xfrm>
          <a:prstGeom prst="rect">
            <a:avLst/>
          </a:prstGeom>
          <a:noFill/>
        </p:spPr>
        <p:txBody>
          <a:bodyPr wrap="none" rtlCol="0">
            <a:spAutoFit/>
          </a:bodyPr>
          <a:lstStyle/>
          <a:p>
            <a:r>
              <a:rPr lang="en-US" sz="3600" dirty="0" smtClean="0">
                <a:hlinkClick r:id="rId4"/>
              </a:rPr>
              <a:t>MHI</a:t>
            </a:r>
            <a:r>
              <a:rPr lang="en-US" sz="3600" dirty="0" smtClean="0"/>
              <a:t>/</a:t>
            </a:r>
            <a:r>
              <a:rPr lang="en-US" sz="3600" dirty="0" smtClean="0">
                <a:hlinkClick r:id="rId5"/>
              </a:rPr>
              <a:t>MSSC</a:t>
            </a:r>
            <a:r>
              <a:rPr lang="en-US" sz="3600" dirty="0" smtClean="0"/>
              <a:t>/</a:t>
            </a:r>
            <a:r>
              <a:rPr lang="en-US" sz="3600" dirty="0" smtClean="0">
                <a:hlinkClick r:id="rId6"/>
              </a:rPr>
              <a:t>SCTE</a:t>
            </a:r>
            <a:r>
              <a:rPr lang="en-US" sz="3600" dirty="0" smtClean="0"/>
              <a:t> working on a </a:t>
            </a:r>
          </a:p>
          <a:p>
            <a:r>
              <a:rPr lang="en-US" sz="3600" dirty="0" smtClean="0"/>
              <a:t>Supply Chain Technician certification </a:t>
            </a:r>
            <a:endParaRPr lang="en-US" sz="3600" dirty="0"/>
          </a:p>
        </p:txBody>
      </p:sp>
    </p:spTree>
    <p:extLst>
      <p:ext uri="{BB962C8B-B14F-4D97-AF65-F5344CB8AC3E}">
        <p14:creationId xmlns:p14="http://schemas.microsoft.com/office/powerpoint/2010/main" val="1044013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rgbClr val="000000"/>
                </a:solidFill>
              </a:rPr>
              <a:t>Questions for the audience?</a:t>
            </a:r>
            <a:endParaRPr lang="en-US" dirty="0">
              <a:solidFill>
                <a:srgbClr val="000000"/>
              </a:solidFill>
            </a:endParaRPr>
          </a:p>
        </p:txBody>
      </p:sp>
      <p:sp>
        <p:nvSpPr>
          <p:cNvPr id="3" name="TextBox 2"/>
          <p:cNvSpPr txBox="1"/>
          <p:nvPr/>
        </p:nvSpPr>
        <p:spPr>
          <a:xfrm>
            <a:off x="0" y="1524000"/>
            <a:ext cx="9261842" cy="5632311"/>
          </a:xfrm>
          <a:prstGeom prst="rect">
            <a:avLst/>
          </a:prstGeom>
          <a:noFill/>
        </p:spPr>
        <p:txBody>
          <a:bodyPr wrap="square" rtlCol="0">
            <a:spAutoFit/>
          </a:bodyPr>
          <a:lstStyle/>
          <a:p>
            <a:pPr marL="571500" indent="-571500">
              <a:spcBef>
                <a:spcPts val="1200"/>
              </a:spcBef>
              <a:buFont typeface="Arial"/>
              <a:buChar char="•"/>
            </a:pPr>
            <a:r>
              <a:rPr lang="en-US" sz="4000" dirty="0" smtClean="0">
                <a:solidFill>
                  <a:srgbClr val="000000"/>
                </a:solidFill>
              </a:rPr>
              <a:t>Do your industry partners require</a:t>
            </a:r>
            <a:br>
              <a:rPr lang="en-US" sz="4000" dirty="0" smtClean="0">
                <a:solidFill>
                  <a:srgbClr val="000000"/>
                </a:solidFill>
              </a:rPr>
            </a:br>
            <a:r>
              <a:rPr lang="en-US" sz="4000" dirty="0" smtClean="0">
                <a:solidFill>
                  <a:srgbClr val="000000"/>
                </a:solidFill>
              </a:rPr>
              <a:t>certifications (in any disciplines)?</a:t>
            </a:r>
            <a:endParaRPr lang="en-US" sz="4000" dirty="0">
              <a:solidFill>
                <a:srgbClr val="000000"/>
              </a:solidFill>
            </a:endParaRPr>
          </a:p>
          <a:p>
            <a:pPr marL="571500" indent="-571500">
              <a:spcBef>
                <a:spcPts val="1200"/>
              </a:spcBef>
              <a:buFont typeface="Arial"/>
              <a:buChar char="•"/>
            </a:pPr>
            <a:r>
              <a:rPr lang="en-US" sz="4000" dirty="0" smtClean="0">
                <a:solidFill>
                  <a:srgbClr val="000000"/>
                </a:solidFill>
              </a:rPr>
              <a:t>How important are the certifications?</a:t>
            </a:r>
            <a:endParaRPr lang="en-US" sz="4000" dirty="0">
              <a:solidFill>
                <a:srgbClr val="000000"/>
              </a:solidFill>
            </a:endParaRPr>
          </a:p>
          <a:p>
            <a:pPr marL="571500" indent="-571500">
              <a:spcBef>
                <a:spcPts val="1200"/>
              </a:spcBef>
              <a:buFont typeface="Arial"/>
              <a:buChar char="•"/>
            </a:pPr>
            <a:r>
              <a:rPr lang="en-US" sz="4000" dirty="0">
                <a:solidFill>
                  <a:srgbClr val="000000"/>
                </a:solidFill>
              </a:rPr>
              <a:t>Is an Associate </a:t>
            </a:r>
            <a:r>
              <a:rPr lang="en-US" sz="4000" dirty="0" smtClean="0">
                <a:solidFill>
                  <a:srgbClr val="000000"/>
                </a:solidFill>
              </a:rPr>
              <a:t>degree (A.S./A.A.S.) </a:t>
            </a:r>
            <a:r>
              <a:rPr lang="en-US" sz="4000" dirty="0">
                <a:solidFill>
                  <a:srgbClr val="000000"/>
                </a:solidFill>
              </a:rPr>
              <a:t>of </a:t>
            </a:r>
            <a:r>
              <a:rPr lang="en-US" sz="4000" dirty="0" smtClean="0">
                <a:solidFill>
                  <a:srgbClr val="000000"/>
                </a:solidFill>
              </a:rPr>
              <a:t>similar or </a:t>
            </a:r>
            <a:r>
              <a:rPr lang="en-US" sz="4000" dirty="0">
                <a:solidFill>
                  <a:srgbClr val="000000"/>
                </a:solidFill>
              </a:rPr>
              <a:t>equal value? </a:t>
            </a:r>
          </a:p>
          <a:p>
            <a:pPr marL="571500" indent="-571500">
              <a:spcBef>
                <a:spcPts val="1200"/>
              </a:spcBef>
              <a:buFont typeface="Arial"/>
              <a:buChar char="•"/>
            </a:pPr>
            <a:endParaRPr lang="en-US" sz="4000" dirty="0" smtClean="0">
              <a:solidFill>
                <a:srgbClr val="000000"/>
              </a:solidFill>
            </a:endParaRPr>
          </a:p>
          <a:p>
            <a:pPr marL="571500" indent="-571500">
              <a:spcBef>
                <a:spcPts val="1200"/>
              </a:spcBef>
              <a:buFont typeface="Arial"/>
              <a:buChar char="•"/>
            </a:pPr>
            <a:r>
              <a:rPr lang="en-US" sz="4000" dirty="0" smtClean="0">
                <a:solidFill>
                  <a:srgbClr val="000000"/>
                </a:solidFill>
              </a:rPr>
              <a:t>    </a:t>
            </a:r>
            <a:endParaRPr lang="en-US" sz="4000" dirty="0">
              <a:solidFill>
                <a:srgbClr val="000000"/>
              </a:solidFill>
            </a:endParaRPr>
          </a:p>
        </p:txBody>
      </p:sp>
    </p:spTree>
    <p:extLst>
      <p:ext uri="{BB962C8B-B14F-4D97-AF65-F5344CB8AC3E}">
        <p14:creationId xmlns:p14="http://schemas.microsoft.com/office/powerpoint/2010/main" val="32072308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ECHATRONICS&amp;quot;&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06&quot;&gt;&lt;property id=&quot;20148&quot; value=&quot;5&quot;/&gt;&lt;property id=&quot;20300&quot; value=&quot;Slide 3 - &amp;quot;What is Mechatronics?&amp;quot;&quot;/&gt;&lt;property id=&quot;20307&quot; value=&quot;258&quot;/&gt;&lt;/object&gt;&lt;object type=&quot;3&quot; unique_id=&quot;10007&quot;&gt;&lt;property id=&quot;20148&quot; value=&quot;5&quot;/&gt;&lt;property id=&quot;20300&quot; value=&quot;Slide 4&quot;/&gt;&lt;property id=&quot;20307&quot; value=&quot;27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71&quot;/&gt;&lt;/object&gt;&lt;object type=&quot;3&quot; unique_id=&quot;10010&quot;&gt;&lt;property id=&quot;20148&quot; value=&quot;5&quot;/&gt;&lt;property id=&quot;20300&quot; value=&quot;Slide 7 - &amp;quot;Mechatronics Industry Sectors&amp;quot;&quot;/&gt;&lt;property id=&quot;20307&quot; value=&quot;259&quot;/&gt;&lt;/object&gt;&lt;object type=&quot;3&quot; unique_id=&quot;10011&quot;&gt;&lt;property id=&quot;20148&quot; value=&quot;5&quot;/&gt;&lt;property id=&quot;20300&quot; value=&quot;Slide 15 - &amp;quot;Mechatronics Curriculum &amp;amp; Skills&amp;#x0D;&amp;#x0A;(courses between disciplines are not intended to demonstrate equivalency)&amp;quot;&quot;/&gt;&lt;property id=&quot;20307&quot; value=&quot;260&quot;/&gt;&lt;/object&gt;&lt;object type=&quot;3&quot; unique_id=&quot;10013&quot;&gt;&lt;property id=&quot;20148&quot; value=&quot;5&quot;/&gt;&lt;property id=&quot;20300&quot; value=&quot;Slide 8 - &amp;quot;Are there relevant industry certifications?&amp;quot;&quot;/&gt;&lt;property id=&quot;20307&quot; value=&quot;262&quot;/&gt;&lt;/object&gt;&lt;object type=&quot;3&quot; unique_id=&quot;10014&quot;&gt;&lt;property id=&quot;20148&quot; value=&quot;5&quot;/&gt;&lt;property id=&quot;20300&quot; value=&quot;Slide 9&quot;/&gt;&lt;property id=&quot;20307&quot; value=&quot;264&quot;/&gt;&lt;/object&gt;&lt;object type=&quot;3&quot; unique_id=&quot;10016&quot;&gt;&lt;property id=&quot;20148&quot; value=&quot;5&quot;/&gt;&lt;property id=&quot;20300&quot; value=&quot;Slide 10 - &amp;quot;Industry defined skills gaps&amp;quot;&quot;/&gt;&lt;property id=&quot;20307&quot; value=&quot;275&quot;/&gt;&lt;/object&gt;&lt;object type=&quot;3&quot; unique_id=&quot;10017&quot;&gt;&lt;property id=&quot;20148&quot; value=&quot;5&quot;/&gt;&lt;property id=&quot;20300&quot; value=&quot;Slide 11 - &amp;quot;College Self-assessments summary, Skills 1 – 11&amp;#x0D;&amp;#x0A;GLOBALFOUNDRIES, Malta, NY &amp;#x0D;&amp;#x0A;&amp;quot;&quot;/&gt;&lt;property id=&quot;20307&quot; value=&quot;276&quot;/&gt;&lt;/object&gt;&lt;object type=&quot;3&quot; unique_id=&quot;10018&quot;&gt;&lt;property id=&quot;20148&quot; value=&quot;5&quot;/&gt;&lt;property id=&quot;20300&quot; value=&quot;Slide 12 - &amp;quot;Results of College Self-assessments, Skills 12 - 22&amp;quot;&quot;/&gt;&lt;property id=&quot;20307&quot; value=&quot;277&quot;/&gt;&lt;/object&gt;&lt;object type=&quot;3&quot; unique_id=&quot;10019&quot;&gt;&lt;property id=&quot;20148&quot; value=&quot;5&quot;/&gt;&lt;property id=&quot;20300&quot; value=&quot;Slide 16 - &amp;quot;What we’ve learned …&amp;quot;&quot;/&gt;&lt;property id=&quot;20307&quot; value=&quot;273&quot;/&gt;&lt;/object&gt;&lt;object type=&quot;3&quot; unique_id=&quot;10020&quot;&gt;&lt;property id=&quot;20148&quot; value=&quot;5&quot;/&gt;&lt;property id=&quot;20300&quot; value=&quot;Slide 17 - &amp;quot;Concluding thoughts…&amp;quot;&quot;/&gt;&lt;property id=&quot;20307&quot; value=&quot;274&quot;/&gt;&lt;/object&gt;&lt;object type=&quot;3&quot; unique_id=&quot;10021&quot;&gt;&lt;property id=&quot;20148&quot; value=&quot;5&quot;/&gt;&lt;property id=&quot;20300&quot; value=&quot;Slide 18&quot;/&gt;&lt;property id=&quot;20307&quot; value=&quot;268&quot;/&gt;&lt;/object&gt;&lt;object type=&quot;3&quot; unique_id=&quot;10022&quot;&gt;&lt;property id=&quot;20148&quot; value=&quot;5&quot;/&gt;&lt;property id=&quot;20300&quot; value=&quot;Slide 19&quot;/&gt;&lt;property id=&quot;20307&quot; value=&quot;269&quot;/&gt;&lt;/object&gt;&lt;object type=&quot;3&quot; unique_id=&quot;10023&quot;&gt;&lt;property id=&quot;20148&quot; value=&quot;5&quot;/&gt;&lt;property id=&quot;20300&quot; value=&quot;Slide 20 - &amp;quot;www.highimpact-tec.org&amp;quot;&quot;/&gt;&lt;property id=&quot;20307&quot; value=&quot;278&quot;/&gt;&lt;/object&gt;&lt;object type=&quot;3&quot; unique_id=&quot;10326&quot;&gt;&lt;property id=&quot;20148&quot; value=&quot;5&quot;/&gt;&lt;property id=&quot;20300&quot; value=&quot;Slide 13&quot;/&gt;&lt;property id=&quot;20307&quot; value=&quot;279&quot;/&gt;&lt;/object&gt;&lt;object type=&quot;3&quot; unique_id=&quot;10327&quot;&gt;&lt;property id=&quot;20148&quot; value=&quot;5&quot;/&gt;&lt;property id=&quot;20300&quot; value=&quot;Slide 14&quot;/&gt;&lt;property id=&quot;20307&quot; value=&quot;280&quot;/&gt;&lt;/object&gt;&lt;/object&gt;&lt;/object&gt;&lt;/database&gt;"/>
  <p:tag name="SECTOMILLISECCONVERTED" val="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651</TotalTime>
  <Words>717</Words>
  <Application>Microsoft Office PowerPoint</Application>
  <PresentationFormat>On-screen Show (4:3)</PresentationFormat>
  <Paragraphs>234</Paragraphs>
  <Slides>20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ＭＳ Ｐゴシック</vt:lpstr>
      <vt:lpstr>ＭＳ Ｐゴシック</vt:lpstr>
      <vt:lpstr>Arial</vt:lpstr>
      <vt:lpstr>Bookman Old Style</vt:lpstr>
      <vt:lpstr>Calibri</vt:lpstr>
      <vt:lpstr>Georgia</vt:lpstr>
      <vt:lpstr>Gill Sans</vt:lpstr>
      <vt:lpstr>Helvetica</vt:lpstr>
      <vt:lpstr>Times New Roman</vt:lpstr>
      <vt:lpstr>Trebuchet MS</vt:lpstr>
      <vt:lpstr>Slipstream</vt:lpstr>
      <vt:lpstr>MECHATRONICS</vt:lpstr>
      <vt:lpstr>PowerPoint Presentation</vt:lpstr>
      <vt:lpstr>What is Mechatronics?</vt:lpstr>
      <vt:lpstr>PowerPoint Presentation</vt:lpstr>
      <vt:lpstr>PowerPoint Presentation</vt:lpstr>
      <vt:lpstr>PowerPoint Presentation</vt:lpstr>
      <vt:lpstr>Mechatronics Industry Sectors</vt:lpstr>
      <vt:lpstr>Are there relevant industry certifications?</vt:lpstr>
      <vt:lpstr>PowerPoint Presentation</vt:lpstr>
      <vt:lpstr>Industry defined skills gaps</vt:lpstr>
      <vt:lpstr>College Self-assessments summary, Skills 1 – 11 GLOBALFOUNDRIES, Malta, NY  </vt:lpstr>
      <vt:lpstr>Results of College Self-assessments, Skills 12 - 22</vt:lpstr>
      <vt:lpstr>PowerPoint Presentation</vt:lpstr>
      <vt:lpstr>PowerPoint Presentation</vt:lpstr>
      <vt:lpstr>Mechatronics Curriculum &amp; Skills (courses between disciplines are not intended to demonstrate equivalency)</vt:lpstr>
      <vt:lpstr>What we’ve learned …</vt:lpstr>
      <vt:lpstr>Concluding thoughts…</vt:lpstr>
      <vt:lpstr>PowerPoint Presentation</vt:lpstr>
      <vt:lpstr>PowerPoint Presentation</vt:lpstr>
      <vt:lpstr>www.highimpact-tec.org</vt:lpstr>
    </vt:vector>
  </TitlesOfParts>
  <Company>Sinclair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Mechantronics</dc:title>
  <dc:creator>ned.young</dc:creator>
  <cp:lastModifiedBy>Ned</cp:lastModifiedBy>
  <cp:revision>65</cp:revision>
  <cp:lastPrinted>2014-03-31T19:39:28Z</cp:lastPrinted>
  <dcterms:created xsi:type="dcterms:W3CDTF">2013-10-14T18:23:53Z</dcterms:created>
  <dcterms:modified xsi:type="dcterms:W3CDTF">2014-08-11T21:28:25Z</dcterms:modified>
</cp:coreProperties>
</file>