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58"/>
  </p:notesMasterIdLst>
  <p:handoutMasterIdLst>
    <p:handoutMasterId r:id="rId59"/>
  </p:handoutMasterIdLst>
  <p:sldIdLst>
    <p:sldId id="256" r:id="rId2"/>
    <p:sldId id="347" r:id="rId3"/>
    <p:sldId id="348" r:id="rId4"/>
    <p:sldId id="349" r:id="rId5"/>
    <p:sldId id="352" r:id="rId6"/>
    <p:sldId id="350" r:id="rId7"/>
    <p:sldId id="353" r:id="rId8"/>
    <p:sldId id="265" r:id="rId9"/>
    <p:sldId id="267" r:id="rId10"/>
    <p:sldId id="339" r:id="rId11"/>
    <p:sldId id="354" r:id="rId12"/>
    <p:sldId id="360" r:id="rId13"/>
    <p:sldId id="355" r:id="rId14"/>
    <p:sldId id="356" r:id="rId15"/>
    <p:sldId id="385" r:id="rId16"/>
    <p:sldId id="342" r:id="rId17"/>
    <p:sldId id="343" r:id="rId18"/>
    <p:sldId id="344" r:id="rId19"/>
    <p:sldId id="363" r:id="rId20"/>
    <p:sldId id="357" r:id="rId21"/>
    <p:sldId id="358" r:id="rId22"/>
    <p:sldId id="346" r:id="rId23"/>
    <p:sldId id="361" r:id="rId24"/>
    <p:sldId id="362" r:id="rId25"/>
    <p:sldId id="275" r:id="rId26"/>
    <p:sldId id="276" r:id="rId27"/>
    <p:sldId id="365" r:id="rId28"/>
    <p:sldId id="279" r:id="rId29"/>
    <p:sldId id="280" r:id="rId30"/>
    <p:sldId id="282" r:id="rId31"/>
    <p:sldId id="283" r:id="rId32"/>
    <p:sldId id="281" r:id="rId33"/>
    <p:sldId id="290" r:id="rId34"/>
    <p:sldId id="291" r:id="rId35"/>
    <p:sldId id="366" r:id="rId36"/>
    <p:sldId id="368" r:id="rId37"/>
    <p:sldId id="369" r:id="rId38"/>
    <p:sldId id="292" r:id="rId39"/>
    <p:sldId id="293" r:id="rId40"/>
    <p:sldId id="294" r:id="rId41"/>
    <p:sldId id="370" r:id="rId42"/>
    <p:sldId id="371" r:id="rId43"/>
    <p:sldId id="372" r:id="rId44"/>
    <p:sldId id="373" r:id="rId45"/>
    <p:sldId id="374" r:id="rId46"/>
    <p:sldId id="375" r:id="rId47"/>
    <p:sldId id="376" r:id="rId48"/>
    <p:sldId id="382" r:id="rId49"/>
    <p:sldId id="383" r:id="rId50"/>
    <p:sldId id="377" r:id="rId51"/>
    <p:sldId id="378" r:id="rId52"/>
    <p:sldId id="379" r:id="rId53"/>
    <p:sldId id="380" r:id="rId54"/>
    <p:sldId id="381" r:id="rId55"/>
    <p:sldId id="384" r:id="rId56"/>
    <p:sldId id="306" r:id="rId5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5" d="100"/>
          <a:sy n="65" d="100"/>
        </p:scale>
        <p:origin x="-123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Lucida Sans Unicode" pitchFamily="34" charset="0"/>
              </a:defRPr>
            </a:lvl1pPr>
          </a:lstStyle>
          <a:p>
            <a:pPr>
              <a:defRPr/>
            </a:pPr>
            <a:endParaRPr lang="en-US"/>
          </a:p>
        </p:txBody>
      </p:sp>
      <p:sp>
        <p:nvSpPr>
          <p:cNvPr id="19865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Lucida Sans Unicode" pitchFamily="34" charset="0"/>
              </a:defRPr>
            </a:lvl1pPr>
          </a:lstStyle>
          <a:p>
            <a:pPr>
              <a:defRPr/>
            </a:pPr>
            <a:fld id="{E7F27180-8EFE-46C9-B0CA-9EACCA50FE71}" type="datetimeFigureOut">
              <a:rPr lang="en-US"/>
              <a:pPr>
                <a:defRPr/>
              </a:pPr>
              <a:t>3/11/2009</a:t>
            </a:fld>
            <a:endParaRPr lang="en-US"/>
          </a:p>
        </p:txBody>
      </p:sp>
      <p:sp>
        <p:nvSpPr>
          <p:cNvPr id="19866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Lucida Sans Unicode" pitchFamily="34" charset="0"/>
              </a:defRPr>
            </a:lvl1pPr>
          </a:lstStyle>
          <a:p>
            <a:pPr>
              <a:defRPr/>
            </a:pPr>
            <a:endParaRPr lang="en-US"/>
          </a:p>
        </p:txBody>
      </p:sp>
      <p:sp>
        <p:nvSpPr>
          <p:cNvPr id="19866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Lucida Sans Unicode" pitchFamily="34" charset="0"/>
              </a:defRPr>
            </a:lvl1pPr>
          </a:lstStyle>
          <a:p>
            <a:pPr>
              <a:defRPr/>
            </a:pPr>
            <a:fld id="{CCBE1C87-0F7D-4241-BDEA-DE76D06E90D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7C2A0912-2917-438A-8E7C-EC2054F30D0F}" type="datetimeFigureOut">
              <a:rPr lang="en-US"/>
              <a:pPr>
                <a:defRPr/>
              </a:pPr>
              <a:t>3/11/2009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EA3DE197-C4D3-4C7F-8CBD-7BB5AB57AFA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TextEdit="1"/>
          </p:cNvSpPr>
          <p:nvPr>
            <p:ph type="sldImg"/>
          </p:nvPr>
        </p:nvSpPr>
        <p:spPr bwMode="auto">
          <a:noFill/>
          <a:ln>
            <a:solidFill>
              <a:srgbClr val="000000"/>
            </a:solidFill>
            <a:miter lim="800000"/>
            <a:headEnd/>
            <a:tailEnd/>
          </a:ln>
        </p:spPr>
      </p:sp>
      <p:sp>
        <p:nvSpPr>
          <p:cNvPr id="1259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TextEdit="1"/>
          </p:cNvSpPr>
          <p:nvPr>
            <p:ph type="sldImg"/>
          </p:nvPr>
        </p:nvSpPr>
        <p:spPr bwMode="auto">
          <a:noFill/>
          <a:ln>
            <a:solidFill>
              <a:srgbClr val="000000"/>
            </a:solidFill>
            <a:miter lim="800000"/>
            <a:headEnd/>
            <a:tailEnd/>
          </a:ln>
        </p:spPr>
      </p:sp>
      <p:sp>
        <p:nvSpPr>
          <p:cNvPr id="1351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Rot="1" noChangeAspect="1" noTextEdit="1"/>
          </p:cNvSpPr>
          <p:nvPr>
            <p:ph type="sldImg"/>
          </p:nvPr>
        </p:nvSpPr>
        <p:spPr bwMode="auto">
          <a:noFill/>
          <a:ln>
            <a:solidFill>
              <a:srgbClr val="000000"/>
            </a:solidFill>
            <a:miter lim="800000"/>
            <a:headEnd/>
            <a:tailEnd/>
          </a:ln>
        </p:spPr>
      </p:sp>
      <p:sp>
        <p:nvSpPr>
          <p:cNvPr id="1556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TextEdit="1"/>
          </p:cNvSpPr>
          <p:nvPr>
            <p:ph type="sldImg"/>
          </p:nvPr>
        </p:nvSpPr>
        <p:spPr bwMode="auto">
          <a:noFill/>
          <a:ln>
            <a:solidFill>
              <a:srgbClr val="000000"/>
            </a:solidFill>
            <a:miter lim="800000"/>
            <a:headEnd/>
            <a:tailEnd/>
          </a:ln>
        </p:spPr>
      </p:sp>
      <p:sp>
        <p:nvSpPr>
          <p:cNvPr id="1372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TextEdit="1"/>
          </p:cNvSpPr>
          <p:nvPr>
            <p:ph type="sldImg"/>
          </p:nvPr>
        </p:nvSpPr>
        <p:spPr bwMode="auto">
          <a:noFill/>
          <a:ln>
            <a:solidFill>
              <a:srgbClr val="000000"/>
            </a:solidFill>
            <a:miter lim="800000"/>
            <a:headEnd/>
            <a:tailEnd/>
          </a:ln>
        </p:spPr>
      </p:sp>
      <p:sp>
        <p:nvSpPr>
          <p:cNvPr id="1392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TextEdit="1"/>
          </p:cNvSpPr>
          <p:nvPr>
            <p:ph type="sldImg"/>
          </p:nvPr>
        </p:nvSpPr>
        <p:spPr bwMode="auto">
          <a:noFill/>
          <a:ln>
            <a:solidFill>
              <a:srgbClr val="000000"/>
            </a:solidFill>
            <a:miter lim="800000"/>
            <a:headEnd/>
            <a:tailEnd/>
          </a:ln>
        </p:spPr>
      </p:sp>
      <p:sp>
        <p:nvSpPr>
          <p:cNvPr id="2416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Rot="1" noChangeAspect="1" noTextEdit="1"/>
          </p:cNvSpPr>
          <p:nvPr>
            <p:ph type="sldImg"/>
          </p:nvPr>
        </p:nvSpPr>
        <p:spPr bwMode="auto">
          <a:noFill/>
          <a:ln>
            <a:solidFill>
              <a:srgbClr val="000000"/>
            </a:solidFill>
            <a:miter lim="800000"/>
            <a:headEnd/>
            <a:tailEnd/>
          </a:ln>
        </p:spPr>
      </p:sp>
      <p:sp>
        <p:nvSpPr>
          <p:cNvPr id="1413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TextEdit="1"/>
          </p:cNvSpPr>
          <p:nvPr>
            <p:ph type="sldImg"/>
          </p:nvPr>
        </p:nvSpPr>
        <p:spPr bwMode="auto">
          <a:noFill/>
          <a:ln>
            <a:solidFill>
              <a:srgbClr val="000000"/>
            </a:solidFill>
            <a:miter lim="800000"/>
            <a:headEnd/>
            <a:tailEnd/>
          </a:ln>
        </p:spPr>
      </p:sp>
      <p:sp>
        <p:nvSpPr>
          <p:cNvPr id="143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Rot="1" noChangeAspect="1" noTextEdit="1"/>
          </p:cNvSpPr>
          <p:nvPr>
            <p:ph type="sldImg"/>
          </p:nvPr>
        </p:nvSpPr>
        <p:spPr bwMode="auto">
          <a:noFill/>
          <a:ln>
            <a:solidFill>
              <a:srgbClr val="000000"/>
            </a:solidFill>
            <a:miter lim="800000"/>
            <a:headEnd/>
            <a:tailEnd/>
          </a:ln>
        </p:spPr>
      </p:sp>
      <p:sp>
        <p:nvSpPr>
          <p:cNvPr id="145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TextEdit="1"/>
          </p:cNvSpPr>
          <p:nvPr>
            <p:ph type="sldImg"/>
          </p:nvPr>
        </p:nvSpPr>
        <p:spPr bwMode="auto">
          <a:noFill/>
          <a:ln>
            <a:solidFill>
              <a:srgbClr val="000000"/>
            </a:solidFill>
            <a:miter lim="800000"/>
            <a:headEnd/>
            <a:tailEnd/>
          </a:ln>
        </p:spPr>
      </p:sp>
      <p:sp>
        <p:nvSpPr>
          <p:cNvPr id="1617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7F1825-F695-44F3-A854-0D4362E308BC}"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TextEdit="1"/>
          </p:cNvSpPr>
          <p:nvPr>
            <p:ph type="sldImg"/>
          </p:nvPr>
        </p:nvSpPr>
        <p:spPr bwMode="auto">
          <a:noFill/>
          <a:ln>
            <a:solidFill>
              <a:srgbClr val="000000"/>
            </a:solidFill>
            <a:miter lim="800000"/>
            <a:headEnd/>
            <a:tailEnd/>
          </a:ln>
        </p:spPr>
      </p:sp>
      <p:sp>
        <p:nvSpPr>
          <p:cNvPr id="147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TextEdit="1"/>
          </p:cNvSpPr>
          <p:nvPr>
            <p:ph type="sldImg"/>
          </p:nvPr>
        </p:nvSpPr>
        <p:spPr bwMode="auto">
          <a:noFill/>
          <a:ln>
            <a:solidFill>
              <a:srgbClr val="000000"/>
            </a:solidFill>
            <a:miter lim="800000"/>
            <a:headEnd/>
            <a:tailEnd/>
          </a:ln>
        </p:spPr>
      </p:sp>
      <p:sp>
        <p:nvSpPr>
          <p:cNvPr id="149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noFill/>
          <a:ln>
            <a:solidFill>
              <a:srgbClr val="000000"/>
            </a:solidFill>
            <a:miter lim="800000"/>
            <a:headEnd/>
            <a:tailEnd/>
          </a:ln>
        </p:spPr>
      </p:sp>
      <p:sp>
        <p:nvSpPr>
          <p:cNvPr id="151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TextEdit="1"/>
          </p:cNvSpPr>
          <p:nvPr>
            <p:ph type="sldImg"/>
          </p:nvPr>
        </p:nvSpPr>
        <p:spPr bwMode="auto">
          <a:noFill/>
          <a:ln>
            <a:solidFill>
              <a:srgbClr val="000000"/>
            </a:solidFill>
            <a:miter lim="800000"/>
            <a:headEnd/>
            <a:tailEnd/>
          </a:ln>
        </p:spPr>
      </p:sp>
      <p:sp>
        <p:nvSpPr>
          <p:cNvPr id="1576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Rot="1" noChangeAspect="1" noChangeArrowheads="1" noTextEdit="1"/>
          </p:cNvSpPr>
          <p:nvPr>
            <p:ph type="sldImg"/>
          </p:nvPr>
        </p:nvSpPr>
        <p:spPr bwMode="auto">
          <a:xfrm>
            <a:off x="1163638" y="674688"/>
            <a:ext cx="4697412" cy="3522662"/>
          </a:xfrm>
          <a:noFill/>
          <a:ln>
            <a:solidFill>
              <a:srgbClr val="000000"/>
            </a:solidFill>
            <a:miter lim="800000"/>
            <a:headEnd/>
            <a:tailEnd/>
          </a:ln>
        </p:spPr>
      </p:sp>
      <p:sp>
        <p:nvSpPr>
          <p:cNvPr id="159746" name="Rectangle 3"/>
          <p:cNvSpPr>
            <a:spLocks noGrp="1" noChangeArrowheads="1"/>
          </p:cNvSpPr>
          <p:nvPr>
            <p:ph type="body" idx="1"/>
          </p:nvPr>
        </p:nvSpPr>
        <p:spPr bwMode="auto">
          <a:xfrm>
            <a:off x="973138" y="4422775"/>
            <a:ext cx="5076825" cy="4198938"/>
          </a:xfrm>
          <a:noFill/>
        </p:spPr>
        <p:txBody>
          <a:bodyPr wrap="square" numCol="1" anchor="t" anchorCtr="0" compatLnSpc="1">
            <a:prstTxWarp prst="textNoShape">
              <a:avLst/>
            </a:prstTxWarp>
          </a:bodyPr>
          <a:lstStyle/>
          <a:p>
            <a:pPr eaLnBrk="1" hangingPunct="1">
              <a:spcBef>
                <a:spcPct val="0"/>
              </a:spcBef>
            </a:pPr>
            <a:r>
              <a:rPr lang="en-US" smtClean="0">
                <a:latin typeface="Arial" charset="0"/>
              </a:rPr>
              <a:t>DAU is the corporate university for the DoD Acquisition, Technology and Logistics (AT&amp;L) Workforce.  In FY 03, according to the Defense Manpower Data Center (DMDC), our “corporation” consisted of 134,431 employees from 13 career fields.  A change in FY 03 was the splitting of the Systems Planning, Research, Development and Engineering (SPRDE) career field into two career paths: SPRDE - Systems Engineers and S&amp;T Manager.</a:t>
            </a:r>
          </a:p>
          <a:p>
            <a:pPr eaLnBrk="1" hangingPunct="1">
              <a:spcBef>
                <a:spcPct val="0"/>
              </a:spcBef>
            </a:pPr>
            <a:endParaRPr lang="en-US" smtClean="0">
              <a:latin typeface="Arial" charset="0"/>
            </a:endParaRPr>
          </a:p>
          <a:p>
            <a:pPr eaLnBrk="1" hangingPunct="1">
              <a:spcBef>
                <a:spcPct val="0"/>
              </a:spcBef>
            </a:pPr>
            <a:r>
              <a:rPr lang="en-US" smtClean="0">
                <a:latin typeface="Arial" charset="0"/>
              </a:rPr>
              <a:t>(NOTE:  “Other Career Fields” includes Industrial/Contract Property Management, Purchasing, Information Technology, SPRDE-S&amp;T Manager, Auditing, and Unknown/Other)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Rot="1" noChangeAspect="1" noTextEdit="1"/>
          </p:cNvSpPr>
          <p:nvPr>
            <p:ph type="sldImg"/>
          </p:nvPr>
        </p:nvSpPr>
        <p:spPr bwMode="auto">
          <a:noFill/>
          <a:ln>
            <a:solidFill>
              <a:srgbClr val="000000"/>
            </a:solidFill>
            <a:miter lim="800000"/>
            <a:headEnd/>
            <a:tailEnd/>
          </a:ln>
        </p:spPr>
      </p:sp>
      <p:sp>
        <p:nvSpPr>
          <p:cNvPr id="1658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Rot="1" noChangeAspect="1" noTextEdit="1"/>
          </p:cNvSpPr>
          <p:nvPr>
            <p:ph type="sldImg"/>
          </p:nvPr>
        </p:nvSpPr>
        <p:spPr bwMode="auto">
          <a:noFill/>
          <a:ln>
            <a:solidFill>
              <a:srgbClr val="000000"/>
            </a:solidFill>
            <a:miter lim="800000"/>
            <a:headEnd/>
            <a:tailEnd/>
          </a:ln>
        </p:spPr>
      </p:sp>
      <p:sp>
        <p:nvSpPr>
          <p:cNvPr id="1679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20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0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Rot="1" noChangeAspect="1" noChangeArrowheads="1" noTextEdit="1"/>
          </p:cNvSpPr>
          <p:nvPr>
            <p:ph type="sldImg"/>
          </p:nvPr>
        </p:nvSpPr>
        <p:spPr bwMode="auto">
          <a:xfrm>
            <a:off x="1173163" y="684213"/>
            <a:ext cx="4675187" cy="3506787"/>
          </a:xfrm>
          <a:noFill/>
          <a:ln>
            <a:solidFill>
              <a:srgbClr val="000000"/>
            </a:solidFill>
            <a:miter lim="800000"/>
            <a:headEnd/>
            <a:tailEnd/>
          </a:ln>
        </p:spPr>
      </p:sp>
      <p:sp>
        <p:nvSpPr>
          <p:cNvPr id="178178" name="Rectangle 3"/>
          <p:cNvSpPr>
            <a:spLocks noGrp="1" noChangeArrowheads="1"/>
          </p:cNvSpPr>
          <p:nvPr>
            <p:ph type="body" idx="1"/>
          </p:nvPr>
        </p:nvSpPr>
        <p:spPr bwMode="auto">
          <a:xfrm>
            <a:off x="965200" y="4279900"/>
            <a:ext cx="5080000" cy="4910138"/>
          </a:xfrm>
          <a:noFill/>
        </p:spPr>
        <p:txBody>
          <a:bodyPr wrap="square" lIns="91640" tIns="45820" rIns="91640" bIns="45820" numCol="1" anchor="t" anchorCtr="0" compatLnSpc="1">
            <a:prstTxWarp prst="textNoShape">
              <a:avLst/>
            </a:prstTxWarp>
          </a:bodyPr>
          <a:lstStyle/>
          <a:p>
            <a:pPr eaLnBrk="1" hangingPunct="1">
              <a:lnSpc>
                <a:spcPct val="90000"/>
              </a:lnSpc>
              <a:spcBef>
                <a:spcPct val="0"/>
              </a:spcBef>
            </a:pPr>
            <a:r>
              <a:rPr lang="en-US" sz="1000" smtClean="0">
                <a:latin typeface="Arial" charset="0"/>
              </a:rPr>
              <a:t>Partnership was established with Warner Robins Air Logistics Center, Macon State College, Warner Robins Aerospace Industry and the Defense Acquisition University.</a:t>
            </a:r>
          </a:p>
          <a:p>
            <a:pPr marL="628650" lvl="1" indent="-171450" eaLnBrk="1" hangingPunct="1">
              <a:lnSpc>
                <a:spcPct val="90000"/>
              </a:lnSpc>
              <a:spcBef>
                <a:spcPct val="0"/>
              </a:spcBef>
            </a:pPr>
            <a:endParaRPr lang="en-US" altLang="en-US" sz="900"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Rot="1" noChangeAspect="1" noChangeArrowheads="1" noTextEdit="1"/>
          </p:cNvSpPr>
          <p:nvPr>
            <p:ph type="sldImg"/>
          </p:nvPr>
        </p:nvSpPr>
        <p:spPr bwMode="auto">
          <a:xfrm>
            <a:off x="1185863" y="700088"/>
            <a:ext cx="4643437" cy="3482975"/>
          </a:xfrm>
          <a:noFill/>
          <a:ln>
            <a:solidFill>
              <a:srgbClr val="000000"/>
            </a:solidFill>
            <a:miter lim="800000"/>
            <a:headEnd/>
            <a:tailEnd/>
          </a:ln>
        </p:spPr>
      </p:sp>
      <p:sp>
        <p:nvSpPr>
          <p:cNvPr id="180226" name="Rectangle 3"/>
          <p:cNvSpPr>
            <a:spLocks noGrp="1" noChangeArrowheads="1"/>
          </p:cNvSpPr>
          <p:nvPr>
            <p:ph type="body" idx="1"/>
          </p:nvPr>
        </p:nvSpPr>
        <p:spPr bwMode="auto">
          <a:xfrm>
            <a:off x="931863" y="4416425"/>
            <a:ext cx="5146675" cy="4179888"/>
          </a:xfrm>
          <a:noFill/>
        </p:spPr>
        <p:txBody>
          <a:bodyPr wrap="square" numCol="1" anchor="t" anchorCtr="0" compatLnSpc="1">
            <a:prstTxWarp prst="textNoShape">
              <a:avLst/>
            </a:prstTxWarp>
          </a:bodyPr>
          <a:lstStyle/>
          <a:p>
            <a:pPr eaLnBrk="1" hangingPunct="1">
              <a:lnSpc>
                <a:spcPct val="90000"/>
              </a:lnSpc>
              <a:spcBef>
                <a:spcPct val="0"/>
              </a:spcBef>
            </a:pPr>
            <a:r>
              <a:rPr lang="en-US" smtClean="0">
                <a:latin typeface="Arial" charset="0"/>
              </a:rPr>
              <a:t>All parties benefit from this initiative:</a:t>
            </a:r>
          </a:p>
          <a:p>
            <a:pPr eaLnBrk="1" hangingPunct="1">
              <a:lnSpc>
                <a:spcPct val="90000"/>
              </a:lnSpc>
              <a:spcBef>
                <a:spcPct val="0"/>
              </a:spcBef>
              <a:buFontTx/>
              <a:buChar char="•"/>
            </a:pPr>
            <a:r>
              <a:rPr lang="en-US" smtClean="0">
                <a:latin typeface="Arial" charset="0"/>
              </a:rPr>
              <a:t>Traditional college students looking for a great career – Robins AFB is the largest employer in the state of Georgia.  Students who complete this concentration in contracting with a 3.0 GPA or higher may be hired by Robins AFB with a salary incentive which gives them a clear pathway to a highly professional job on the base.</a:t>
            </a:r>
          </a:p>
          <a:p>
            <a:pPr eaLnBrk="1" hangingPunct="1">
              <a:lnSpc>
                <a:spcPct val="90000"/>
              </a:lnSpc>
              <a:spcBef>
                <a:spcPct val="0"/>
              </a:spcBef>
              <a:buFontTx/>
              <a:buChar char="•"/>
            </a:pPr>
            <a:r>
              <a:rPr lang="en-US" smtClean="0">
                <a:latin typeface="Arial" charset="0"/>
              </a:rPr>
              <a:t>Industry partners also benefit from a heightened understanding of government contacting which in turn will help in shaping smart business arrangements.</a:t>
            </a:r>
          </a:p>
          <a:p>
            <a:pPr eaLnBrk="1" hangingPunct="1">
              <a:lnSpc>
                <a:spcPct val="90000"/>
              </a:lnSpc>
              <a:spcBef>
                <a:spcPct val="0"/>
              </a:spcBef>
              <a:buFontTx/>
              <a:buChar char="•"/>
            </a:pPr>
            <a:r>
              <a:rPr lang="en-US" smtClean="0">
                <a:latin typeface="Arial" charset="0"/>
              </a:rPr>
              <a:t>Macon State College gains an enhanced academic portfolio leading to more effective recruitment and job placement.  RAFB largest employer in the state.</a:t>
            </a:r>
          </a:p>
          <a:p>
            <a:pPr eaLnBrk="1" hangingPunct="1">
              <a:lnSpc>
                <a:spcPct val="90000"/>
              </a:lnSpc>
              <a:spcBef>
                <a:spcPct val="0"/>
              </a:spcBef>
              <a:buFontTx/>
              <a:buChar char="•"/>
            </a:pPr>
            <a:r>
              <a:rPr lang="en-US" smtClean="0">
                <a:latin typeface="Arial" charset="0"/>
              </a:rPr>
              <a:t>DAU gains increased flexibility within a limited budget.</a:t>
            </a:r>
          </a:p>
          <a:p>
            <a:pPr eaLnBrk="1" hangingPunct="1">
              <a:lnSpc>
                <a:spcPct val="90000"/>
              </a:lnSpc>
              <a:spcBef>
                <a:spcPct val="0"/>
              </a:spcBef>
              <a:buFontTx/>
              <a:buChar char="•"/>
            </a:pPr>
            <a:r>
              <a:rPr lang="en-US" smtClean="0">
                <a:latin typeface="Arial" charset="0"/>
              </a:rPr>
              <a:t>AF gains students who walk through the base gate with a solid foundation of contracting knowledge for a successful career and avoids $13,500 of training costs per student.</a:t>
            </a:r>
          </a:p>
          <a:p>
            <a:pPr eaLnBrk="1" hangingPunct="1">
              <a:lnSpc>
                <a:spcPct val="90000"/>
              </a:lnSpc>
              <a:spcBef>
                <a:spcPct val="0"/>
              </a:spcBef>
              <a:buFontTx/>
              <a:buChar char="•"/>
            </a:pPr>
            <a:endParaRPr lang="en-US" smtClean="0">
              <a:latin typeface="Arial" charset="0"/>
            </a:endParaRPr>
          </a:p>
          <a:p>
            <a:pPr eaLnBrk="1" hangingPunct="1">
              <a:lnSpc>
                <a:spcPct val="90000"/>
              </a:lnSpc>
              <a:spcBef>
                <a:spcPct val="0"/>
              </a:spcBef>
            </a:pPr>
            <a:r>
              <a:rPr lang="en-US" smtClean="0">
                <a:latin typeface="Arial" charset="0"/>
              </a:rPr>
              <a:t>This partnership provides WRALC a pipeline for highly training candidates who can tackle the acquisition challenges of the future.</a:t>
            </a:r>
          </a:p>
          <a:p>
            <a:pPr eaLnBrk="1" hangingPunct="1">
              <a:lnSpc>
                <a:spcPct val="90000"/>
              </a:lnSpc>
              <a:spcBef>
                <a:spcPct val="0"/>
              </a:spcBef>
            </a:pPr>
            <a:endParaRPr lang="en-US" smtClean="0">
              <a:latin typeface="Arial" charset="0"/>
            </a:endParaRPr>
          </a:p>
          <a:p>
            <a:pPr eaLnBrk="1" hangingPunct="1">
              <a:lnSpc>
                <a:spcPct val="90000"/>
              </a:lnSpc>
              <a:spcBef>
                <a:spcPct val="0"/>
              </a:spcBef>
            </a:pPr>
            <a:r>
              <a:rPr lang="en-US" smtClean="0">
                <a:latin typeface="Arial" charset="0"/>
              </a:rPr>
              <a:t>The educational partnership represents an opportunity to improve and transform the way we do business.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bwMode="auto">
          <a:xfrm>
            <a:off x="1173163" y="684213"/>
            <a:ext cx="4675187" cy="3506787"/>
          </a:xfrm>
          <a:noFill/>
          <a:ln>
            <a:solidFill>
              <a:srgbClr val="000000"/>
            </a:solidFill>
            <a:miter lim="800000"/>
            <a:headEnd/>
            <a:tailEnd/>
          </a:ln>
        </p:spPr>
      </p:sp>
      <p:sp>
        <p:nvSpPr>
          <p:cNvPr id="176130" name="Rectangle 3"/>
          <p:cNvSpPr>
            <a:spLocks noGrp="1" noChangeArrowheads="1"/>
          </p:cNvSpPr>
          <p:nvPr>
            <p:ph type="body" idx="1"/>
          </p:nvPr>
        </p:nvSpPr>
        <p:spPr bwMode="auto">
          <a:xfrm>
            <a:off x="965200" y="4279900"/>
            <a:ext cx="5080000" cy="4910138"/>
          </a:xfrm>
          <a:noFill/>
        </p:spPr>
        <p:txBody>
          <a:bodyPr wrap="square" lIns="91640" tIns="45820" rIns="91640" bIns="45820" numCol="1" anchor="t" anchorCtr="0" compatLnSpc="1">
            <a:prstTxWarp prst="textNoShape">
              <a:avLst/>
            </a:prstTxWarp>
          </a:bodyPr>
          <a:lstStyle/>
          <a:p>
            <a:pPr eaLnBrk="1" hangingPunct="1">
              <a:lnSpc>
                <a:spcPct val="90000"/>
              </a:lnSpc>
              <a:spcBef>
                <a:spcPct val="0"/>
              </a:spcBef>
            </a:pPr>
            <a:r>
              <a:rPr lang="en-US" sz="1000" smtClean="0">
                <a:latin typeface="Arial" charset="0"/>
              </a:rPr>
              <a:t>Partnership was established with Warner Robins Air Logistics Center, Macon State College, Warner Robins Aerospace Industry and the Defense Acquisition University.</a:t>
            </a:r>
          </a:p>
          <a:p>
            <a:pPr marL="628650" lvl="1" indent="-171450" eaLnBrk="1" hangingPunct="1">
              <a:lnSpc>
                <a:spcPct val="90000"/>
              </a:lnSpc>
              <a:spcBef>
                <a:spcPct val="0"/>
              </a:spcBef>
            </a:pPr>
            <a:endParaRPr lang="en-US" altLang="en-US" sz="900"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Rot="1" noChangeAspect="1" noTextEdit="1"/>
          </p:cNvSpPr>
          <p:nvPr>
            <p:ph type="sldImg"/>
          </p:nvPr>
        </p:nvSpPr>
        <p:spPr bwMode="auto">
          <a:noFill/>
          <a:ln>
            <a:solidFill>
              <a:srgbClr val="000000"/>
            </a:solidFill>
            <a:miter lim="800000"/>
            <a:headEnd/>
            <a:tailEnd/>
          </a:ln>
        </p:spPr>
      </p:sp>
      <p:sp>
        <p:nvSpPr>
          <p:cNvPr id="1822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Rot="1" noChangeAspect="1" noTextEdit="1"/>
          </p:cNvSpPr>
          <p:nvPr>
            <p:ph type="sldImg"/>
          </p:nvPr>
        </p:nvSpPr>
        <p:spPr bwMode="auto">
          <a:noFill/>
          <a:ln>
            <a:solidFill>
              <a:srgbClr val="000000"/>
            </a:solidFill>
            <a:miter lim="800000"/>
            <a:headEnd/>
            <a:tailEnd/>
          </a:ln>
        </p:spPr>
      </p:sp>
      <p:sp>
        <p:nvSpPr>
          <p:cNvPr id="1843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Rot="1" noChangeAspect="1" noTextEdit="1"/>
          </p:cNvSpPr>
          <p:nvPr>
            <p:ph type="sldImg"/>
          </p:nvPr>
        </p:nvSpPr>
        <p:spPr bwMode="auto">
          <a:noFill/>
          <a:ln>
            <a:solidFill>
              <a:srgbClr val="000000"/>
            </a:solidFill>
            <a:miter lim="800000"/>
            <a:headEnd/>
            <a:tailEnd/>
          </a:ln>
        </p:spPr>
      </p:sp>
      <p:sp>
        <p:nvSpPr>
          <p:cNvPr id="1863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Rot="1" noChangeAspect="1" noTextEdit="1"/>
          </p:cNvSpPr>
          <p:nvPr>
            <p:ph type="sldImg"/>
          </p:nvPr>
        </p:nvSpPr>
        <p:spPr bwMode="auto">
          <a:noFill/>
          <a:ln>
            <a:solidFill>
              <a:srgbClr val="000000"/>
            </a:solidFill>
            <a:miter lim="800000"/>
            <a:headEnd/>
            <a:tailEnd/>
          </a:ln>
        </p:spPr>
      </p:sp>
      <p:sp>
        <p:nvSpPr>
          <p:cNvPr id="1884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Rot="1" noChangeAspect="1" noTextEdit="1"/>
          </p:cNvSpPr>
          <p:nvPr>
            <p:ph type="sldImg"/>
          </p:nvPr>
        </p:nvSpPr>
        <p:spPr bwMode="auto">
          <a:noFill/>
          <a:ln>
            <a:solidFill>
              <a:srgbClr val="000000"/>
            </a:solidFill>
            <a:miter lim="800000"/>
            <a:headEnd/>
            <a:tailEnd/>
          </a:ln>
        </p:spPr>
      </p:sp>
      <p:sp>
        <p:nvSpPr>
          <p:cNvPr id="1904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Rot="1" noChangeAspect="1" noTextEdit="1"/>
          </p:cNvSpPr>
          <p:nvPr>
            <p:ph type="sldImg"/>
          </p:nvPr>
        </p:nvSpPr>
        <p:spPr bwMode="auto">
          <a:noFill/>
          <a:ln>
            <a:solidFill>
              <a:srgbClr val="000000"/>
            </a:solidFill>
            <a:miter lim="800000"/>
            <a:headEnd/>
            <a:tailEnd/>
          </a:ln>
        </p:spPr>
      </p:sp>
      <p:sp>
        <p:nvSpPr>
          <p:cNvPr id="1925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Rot="1" noChangeAspect="1" noTextEdit="1"/>
          </p:cNvSpPr>
          <p:nvPr>
            <p:ph type="sldImg"/>
          </p:nvPr>
        </p:nvSpPr>
        <p:spPr bwMode="auto">
          <a:noFill/>
          <a:ln>
            <a:solidFill>
              <a:srgbClr val="000000"/>
            </a:solidFill>
            <a:miter lim="800000"/>
            <a:headEnd/>
            <a:tailEnd/>
          </a:ln>
        </p:spPr>
      </p:sp>
      <p:sp>
        <p:nvSpPr>
          <p:cNvPr id="1945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TextEdit="1"/>
          </p:cNvSpPr>
          <p:nvPr>
            <p:ph type="sldImg"/>
          </p:nvPr>
        </p:nvSpPr>
        <p:spPr bwMode="auto">
          <a:noFill/>
          <a:ln>
            <a:solidFill>
              <a:srgbClr val="000000"/>
            </a:solidFill>
            <a:miter lim="800000"/>
            <a:headEnd/>
            <a:tailEnd/>
          </a:ln>
        </p:spPr>
      </p:sp>
      <p:sp>
        <p:nvSpPr>
          <p:cNvPr id="1177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Rot="1" noChangeAspect="1" noTextEdit="1"/>
          </p:cNvSpPr>
          <p:nvPr>
            <p:ph type="sldImg"/>
          </p:nvPr>
        </p:nvSpPr>
        <p:spPr bwMode="auto">
          <a:noFill/>
          <a:ln>
            <a:solidFill>
              <a:srgbClr val="000000"/>
            </a:solidFill>
            <a:miter lim="800000"/>
            <a:headEnd/>
            <a:tailEnd/>
          </a:ln>
        </p:spPr>
      </p:sp>
      <p:sp>
        <p:nvSpPr>
          <p:cNvPr id="1966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Rot="1" noChangeAspect="1" noTextEdit="1"/>
          </p:cNvSpPr>
          <p:nvPr>
            <p:ph type="sldImg"/>
          </p:nvPr>
        </p:nvSpPr>
        <p:spPr bwMode="auto">
          <a:noFill/>
          <a:ln>
            <a:solidFill>
              <a:srgbClr val="000000"/>
            </a:solidFill>
            <a:miter lim="800000"/>
            <a:headEnd/>
            <a:tailEnd/>
          </a:ln>
        </p:spPr>
      </p:sp>
      <p:sp>
        <p:nvSpPr>
          <p:cNvPr id="1986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7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4430D1-45E9-4E59-83F7-877C1189DBDC}" type="slidenum">
              <a:rPr lang="en-US"/>
              <a:pPr fontAlgn="base">
                <a:spcBef>
                  <a:spcPct val="0"/>
                </a:spcBef>
                <a:spcAft>
                  <a:spcPct val="0"/>
                </a:spcAft>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9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E36167-A0CB-45E3-A445-378AB891699F}" type="slidenum">
              <a:rPr lang="en-US"/>
              <a:pPr fontAlgn="base">
                <a:spcBef>
                  <a:spcPct val="0"/>
                </a:spcBef>
                <a:spcAft>
                  <a:spcPct val="0"/>
                </a:spcAft>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2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1DDC44-CCF3-46BC-8469-F81BA433E1AD}" type="slidenum">
              <a:rPr lang="en-US"/>
              <a:pPr fontAlgn="base">
                <a:spcBef>
                  <a:spcPct val="0"/>
                </a:spcBef>
                <a:spcAft>
                  <a:spcPct val="0"/>
                </a:spcAft>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Rot="1" noChangeAspect="1" noTextEdit="1"/>
          </p:cNvSpPr>
          <p:nvPr>
            <p:ph type="sldImg"/>
          </p:nvPr>
        </p:nvSpPr>
        <p:spPr bwMode="auto">
          <a:noFill/>
          <a:ln>
            <a:solidFill>
              <a:srgbClr val="000000"/>
            </a:solidFill>
            <a:miter lim="800000"/>
            <a:headEnd/>
            <a:tailEnd/>
          </a:ln>
        </p:spPr>
      </p:sp>
      <p:sp>
        <p:nvSpPr>
          <p:cNvPr id="2068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Rot="1" noChangeAspect="1" noTextEdit="1"/>
          </p:cNvSpPr>
          <p:nvPr>
            <p:ph type="sldImg"/>
          </p:nvPr>
        </p:nvSpPr>
        <p:spPr bwMode="auto">
          <a:noFill/>
          <a:ln>
            <a:solidFill>
              <a:srgbClr val="000000"/>
            </a:solidFill>
            <a:miter lim="800000"/>
            <a:headEnd/>
            <a:tailEnd/>
          </a:ln>
        </p:spPr>
      </p:sp>
      <p:sp>
        <p:nvSpPr>
          <p:cNvPr id="2088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p:cNvSpPr>
            <a:spLocks noGrp="1" noRot="1" noChangeAspect="1" noTextEdit="1"/>
          </p:cNvSpPr>
          <p:nvPr>
            <p:ph type="sldImg"/>
          </p:nvPr>
        </p:nvSpPr>
        <p:spPr bwMode="auto">
          <a:noFill/>
          <a:ln>
            <a:solidFill>
              <a:srgbClr val="000000"/>
            </a:solidFill>
            <a:miter lim="800000"/>
            <a:headEnd/>
            <a:tailEnd/>
          </a:ln>
        </p:spPr>
      </p:sp>
      <p:sp>
        <p:nvSpPr>
          <p:cNvPr id="2109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p:cNvSpPr>
            <a:spLocks noGrp="1" noRot="1" noChangeAspect="1" noTextEdit="1"/>
          </p:cNvSpPr>
          <p:nvPr>
            <p:ph type="sldImg"/>
          </p:nvPr>
        </p:nvSpPr>
        <p:spPr bwMode="auto">
          <a:noFill/>
          <a:ln>
            <a:solidFill>
              <a:srgbClr val="000000"/>
            </a:solidFill>
            <a:miter lim="800000"/>
            <a:headEnd/>
            <a:tailEnd/>
          </a:ln>
        </p:spPr>
      </p:sp>
      <p:sp>
        <p:nvSpPr>
          <p:cNvPr id="2232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p:cNvSpPr>
            <a:spLocks noGrp="1" noRot="1" noChangeAspect="1" noTextEdit="1"/>
          </p:cNvSpPr>
          <p:nvPr>
            <p:ph type="sldImg"/>
          </p:nvPr>
        </p:nvSpPr>
        <p:spPr bwMode="auto">
          <a:noFill/>
          <a:ln>
            <a:solidFill>
              <a:srgbClr val="000000"/>
            </a:solidFill>
            <a:miter lim="800000"/>
            <a:headEnd/>
            <a:tailEnd/>
          </a:ln>
        </p:spPr>
      </p:sp>
      <p:sp>
        <p:nvSpPr>
          <p:cNvPr id="2252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TextEdit="1"/>
          </p:cNvSpPr>
          <p:nvPr>
            <p:ph type="sldImg"/>
          </p:nvPr>
        </p:nvSpPr>
        <p:spPr bwMode="auto">
          <a:noFill/>
          <a:ln>
            <a:solidFill>
              <a:srgbClr val="000000"/>
            </a:solidFill>
            <a:miter lim="800000"/>
            <a:headEnd/>
            <a:tailEnd/>
          </a:ln>
        </p:spPr>
      </p:sp>
      <p:sp>
        <p:nvSpPr>
          <p:cNvPr id="1239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7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09E3D8-AD0A-427E-8BC3-4956DF0FF1A9}" type="slidenum">
              <a:rPr lang="en-US"/>
              <a:pPr fontAlgn="base">
                <a:spcBef>
                  <a:spcPct val="0"/>
                </a:spcBef>
                <a:spcAft>
                  <a:spcPct val="0"/>
                </a:spcAft>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Image Placeholder 1"/>
          <p:cNvSpPr>
            <a:spLocks noGrp="1" noRot="1" noChangeAspect="1" noTextEdit="1"/>
          </p:cNvSpPr>
          <p:nvPr>
            <p:ph type="sldImg"/>
          </p:nvPr>
        </p:nvSpPr>
        <p:spPr bwMode="auto">
          <a:noFill/>
          <a:ln>
            <a:solidFill>
              <a:srgbClr val="000000"/>
            </a:solidFill>
            <a:miter lim="800000"/>
            <a:headEnd/>
            <a:tailEnd/>
          </a:ln>
        </p:spPr>
      </p:sp>
      <p:sp>
        <p:nvSpPr>
          <p:cNvPr id="215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9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B094B5-0F24-4325-A67D-A084BAAB0BF4}" type="slidenum">
              <a:rPr lang="en-US"/>
              <a:pPr fontAlgn="base">
                <a:spcBef>
                  <a:spcPct val="0"/>
                </a:spcBef>
                <a:spcAft>
                  <a:spcPct val="0"/>
                </a:spcAft>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Slide Image Placeholder 1"/>
          <p:cNvSpPr>
            <a:spLocks noGrp="1" noRot="1" noChangeAspect="1" noTextEdit="1"/>
          </p:cNvSpPr>
          <p:nvPr>
            <p:ph type="sldImg"/>
          </p:nvPr>
        </p:nvSpPr>
        <p:spPr bwMode="auto">
          <a:noFill/>
          <a:ln>
            <a:solidFill>
              <a:srgbClr val="000000"/>
            </a:solidFill>
            <a:miter lim="800000"/>
            <a:headEnd/>
            <a:tailEnd/>
          </a:ln>
        </p:spPr>
      </p:sp>
      <p:sp>
        <p:nvSpPr>
          <p:cNvPr id="217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1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2221D5-9319-40D3-BC58-45CF6318FE5B}" type="slidenum">
              <a:rPr lang="en-US"/>
              <a:pPr fontAlgn="base">
                <a:spcBef>
                  <a:spcPct val="0"/>
                </a:spcBef>
                <a:spcAft>
                  <a:spcPct val="0"/>
                </a:spcAft>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Rot="1" noChangeAspect="1" noTextEdit="1"/>
          </p:cNvSpPr>
          <p:nvPr>
            <p:ph type="sldImg"/>
          </p:nvPr>
        </p:nvSpPr>
        <p:spPr bwMode="auto">
          <a:noFill/>
          <a:ln>
            <a:solidFill>
              <a:srgbClr val="000000"/>
            </a:solidFill>
            <a:miter lim="800000"/>
            <a:headEnd/>
            <a:tailEnd/>
          </a:ln>
        </p:spPr>
      </p:sp>
      <p:sp>
        <p:nvSpPr>
          <p:cNvPr id="2191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2"/>
          <p:cNvSpPr>
            <a:spLocks noGrp="1" noRot="1" noChangeAspect="1" noTextEdit="1"/>
          </p:cNvSpPr>
          <p:nvPr>
            <p:ph type="sldImg"/>
          </p:nvPr>
        </p:nvSpPr>
        <p:spPr bwMode="auto">
          <a:noFill/>
          <a:ln>
            <a:solidFill>
              <a:srgbClr val="000000"/>
            </a:solidFill>
            <a:miter lim="800000"/>
            <a:headEnd/>
            <a:tailEnd/>
          </a:ln>
        </p:spPr>
      </p:sp>
      <p:sp>
        <p:nvSpPr>
          <p:cNvPr id="2211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2"/>
          <p:cNvSpPr>
            <a:spLocks noGrp="1" noRot="1" noChangeAspect="1" noTextEdit="1"/>
          </p:cNvSpPr>
          <p:nvPr>
            <p:ph type="sldImg"/>
          </p:nvPr>
        </p:nvSpPr>
        <p:spPr bwMode="auto">
          <a:noFill/>
          <a:ln>
            <a:solidFill>
              <a:srgbClr val="000000"/>
            </a:solidFill>
            <a:miter lim="800000"/>
            <a:headEnd/>
            <a:tailEnd/>
          </a:ln>
        </p:spPr>
      </p:sp>
      <p:sp>
        <p:nvSpPr>
          <p:cNvPr id="2273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p:cNvSpPr>
            <a:spLocks noGrp="1" noRot="1" noChangeAspect="1" noTextEdit="1"/>
          </p:cNvSpPr>
          <p:nvPr>
            <p:ph type="sldImg"/>
          </p:nvPr>
        </p:nvSpPr>
        <p:spPr bwMode="auto">
          <a:noFill/>
          <a:ln>
            <a:solidFill>
              <a:srgbClr val="000000"/>
            </a:solidFill>
            <a:miter lim="800000"/>
            <a:headEnd/>
            <a:tailEnd/>
          </a:ln>
        </p:spPr>
      </p:sp>
      <p:sp>
        <p:nvSpPr>
          <p:cNvPr id="2293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87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3DEA79-DC3C-44C6-B7A0-7BEABA529267}"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TextEdit="1"/>
          </p:cNvSpPr>
          <p:nvPr>
            <p:ph type="sldImg"/>
          </p:nvPr>
        </p:nvSpPr>
        <p:spPr bwMode="auto">
          <a:noFill/>
          <a:ln>
            <a:solidFill>
              <a:srgbClr val="000000"/>
            </a:solidFill>
            <a:miter lim="800000"/>
            <a:headEnd/>
            <a:tailEnd/>
          </a:ln>
        </p:spPr>
      </p:sp>
      <p:sp>
        <p:nvSpPr>
          <p:cNvPr id="1280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TextEdit="1"/>
          </p:cNvSpPr>
          <p:nvPr>
            <p:ph type="sldImg"/>
          </p:nvPr>
        </p:nvSpPr>
        <p:spPr bwMode="auto">
          <a:noFill/>
          <a:ln>
            <a:solidFill>
              <a:srgbClr val="000000"/>
            </a:solidFill>
            <a:miter lim="800000"/>
            <a:headEnd/>
            <a:tailEnd/>
          </a:ln>
        </p:spPr>
      </p:sp>
      <p:sp>
        <p:nvSpPr>
          <p:cNvPr id="1300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TextEdit="1"/>
          </p:cNvSpPr>
          <p:nvPr>
            <p:ph type="sldImg"/>
          </p:nvPr>
        </p:nvSpPr>
        <p:spPr bwMode="auto">
          <a:noFill/>
          <a:ln>
            <a:solidFill>
              <a:srgbClr val="000000"/>
            </a:solidFill>
            <a:miter lim="800000"/>
            <a:headEnd/>
            <a:tailEnd/>
          </a:ln>
        </p:spPr>
      </p:sp>
      <p:sp>
        <p:nvSpPr>
          <p:cNvPr id="1331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D09DE74A-4519-4A54-92F4-A83786F07FFD}" type="datetimeFigureOut">
              <a:rPr lang="en-US"/>
              <a:pPr>
                <a:defRPr/>
              </a:pPr>
              <a:t>3/11/2009</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AE432FC7-C637-469A-9815-0372AD96610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EEA11A1-3805-4E93-9156-891B89342690}" type="datetimeFigureOut">
              <a:rPr lang="en-US"/>
              <a:pPr>
                <a:defRPr/>
              </a:pPr>
              <a:t>3/11/2009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1A9D545-493B-4492-9720-8ED1E202255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134DA2A-97A3-4B96-B88C-44262DBB1618}" type="datetimeFigureOut">
              <a:rPr lang="en-US"/>
              <a:pPr>
                <a:defRPr/>
              </a:pPr>
              <a:t>3/11/2009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ADE73C5-3115-4C2C-A511-08E5DBE97DD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normAutofit/>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2BB47A-B332-45BF-8C87-34D488B1B0BC}" type="slidenum">
              <a:rPr lang="en-US"/>
              <a:pPr>
                <a:defRPr/>
              </a:pPr>
              <a:t>‹#›</a:t>
            </a:fld>
            <a:endParaRPr lang="en-US"/>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1D6CDEDF-620D-4CB2-8D6E-B4DE1FD41F17}" type="slidenum">
              <a:rPr lang="en-US"/>
              <a:pPr>
                <a:defRPr/>
              </a:pPr>
              <a:t>‹#›</a:t>
            </a:fld>
            <a:endParaRPr lang="en-US"/>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68580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19200"/>
            <a:ext cx="8229600" cy="4906963"/>
          </a:xfrm>
        </p:spPr>
        <p:txBody>
          <a:bodyPr>
            <a:normAutofit/>
          </a:bodyPr>
          <a:lstStyle/>
          <a:p>
            <a:pPr lvl="0"/>
            <a:endParaRPr lang="en-US" noProof="0" smtClean="0"/>
          </a:p>
        </p:txBody>
      </p:sp>
      <p:sp>
        <p:nvSpPr>
          <p:cNvPr id="4" name="Rectangle 6"/>
          <p:cNvSpPr>
            <a:spLocks noGrp="1" noChangeArrowheads="1"/>
          </p:cNvSpPr>
          <p:nvPr>
            <p:ph type="sldNum" sz="quarter" idx="10"/>
          </p:nvPr>
        </p:nvSpPr>
        <p:spPr/>
        <p:txBody>
          <a:bodyPr/>
          <a:lstStyle>
            <a:lvl1pPr>
              <a:defRPr/>
            </a:lvl1pPr>
          </a:lstStyle>
          <a:p>
            <a:pPr>
              <a:defRPr/>
            </a:pPr>
            <a:fld id="{F925EAA5-A7DC-4C72-8381-FF710C902B2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4C753995-5962-4174-9532-97536FBEC3A6}" type="datetimeFigureOut">
              <a:rPr lang="en-US"/>
              <a:pPr>
                <a:defRPr/>
              </a:pPr>
              <a:t>3/11/2009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313DD93-1E01-413D-84F7-872EB8BCF57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CB3EE3F9-265A-44B1-BE79-1CCA36D97AB9}" type="datetimeFigureOut">
              <a:rPr lang="en-US"/>
              <a:pPr>
                <a:defRPr/>
              </a:pPr>
              <a:t>3/11/2009</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26E57973-2CC0-4BD6-BEC0-FA0D968F876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9AB9AB6C-9092-462F-BFE5-CFF23230B46B}" type="datetimeFigureOut">
              <a:rPr lang="en-US"/>
              <a:pPr>
                <a:defRPr/>
              </a:pPr>
              <a:t>3/11/2009</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8CAEE39B-3250-4863-AAB9-379F3248B8F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C1C99473-375E-47D1-BB61-E36FC4B42D9A}" type="datetimeFigureOut">
              <a:rPr lang="en-US"/>
              <a:pPr>
                <a:defRPr/>
              </a:pPr>
              <a:t>3/11/2009</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F9904560-528E-41E2-B06B-3080F2F75F6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49250C0C-C3B4-42AD-B231-11D383E61999}" type="datetimeFigureOut">
              <a:rPr lang="en-US"/>
              <a:pPr>
                <a:defRPr/>
              </a:pPr>
              <a:t>3/11/2009</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B75E565E-0019-45E4-A652-D3188D47E0D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565D354-1C2F-49BB-A17B-99AC427A8BEB}" type="datetimeFigureOut">
              <a:rPr lang="en-US"/>
              <a:pPr>
                <a:defRPr/>
              </a:pPr>
              <a:t>3/11/2009</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2E904B4-13F9-4008-BE89-9BA42BAAE92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016B4C26-8D05-4CD5-BFD1-6AB57D53E6E5}" type="datetimeFigureOut">
              <a:rPr lang="en-US"/>
              <a:pPr>
                <a:defRPr/>
              </a:pPr>
              <a:t>3/11/2009</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E5AC5AB-70CB-4CC3-89FC-806E7035CA5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Right Triangle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64A7E4DC-BD8A-441F-A4DA-F7811DE6BE9E}" type="datetimeFigureOut">
              <a:rPr lang="en-US"/>
              <a:pPr>
                <a:defRPr/>
              </a:pPr>
              <a:t>3/11/2009</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AB035CD5-D671-466C-B3C6-3F600388986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8B264EC1-D451-4D25-9531-3D7DA54B86E8}" type="datetimeFigureOut">
              <a:rPr lang="en-US"/>
              <a:pPr>
                <a:defRPr/>
              </a:pPr>
              <a:t>3/11/2009</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266D8D25-3727-4591-A8BA-88227C695C9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6" r:id="rId2"/>
    <p:sldLayoutId id="2147483818" r:id="rId3"/>
    <p:sldLayoutId id="2147483819" r:id="rId4"/>
    <p:sldLayoutId id="2147483820" r:id="rId5"/>
    <p:sldLayoutId id="2147483821" r:id="rId6"/>
    <p:sldLayoutId id="2147483815" r:id="rId7"/>
    <p:sldLayoutId id="2147483822" r:id="rId8"/>
    <p:sldLayoutId id="2147483823" r:id="rId9"/>
    <p:sldLayoutId id="2147483814" r:id="rId10"/>
    <p:sldLayoutId id="2147483813" r:id="rId11"/>
    <p:sldLayoutId id="2147483824" r:id="rId12"/>
    <p:sldLayoutId id="2147483825" r:id="rId13"/>
    <p:sldLayoutId id="2147483826" r:id="rId14"/>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bert.sheehan@sinclair.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stacia.edwards@sinclair.edu" TargetMode="External"/><Relationship Id="rId4" Type="http://schemas.openxmlformats.org/officeDocument/2006/relationships/hyperlink" Target="mailto:ned.young@sinclair.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png"/></Relationships>
</file>

<file path=ppt/slides/_rels/slide3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12"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14.jpeg"/><Relationship Id="rId5" Type="http://schemas.openxmlformats.org/officeDocument/2006/relationships/image" Target="../media/image23.jpeg"/><Relationship Id="rId10" Type="http://schemas.openxmlformats.org/officeDocument/2006/relationships/image" Target="../media/image13.png"/><Relationship Id="rId4" Type="http://schemas.openxmlformats.org/officeDocument/2006/relationships/image" Target="../media/image22.jpeg"/><Relationship Id="rId9"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975" y="230915"/>
            <a:ext cx="7772400" cy="1667138"/>
          </a:xfrm>
        </p:spPr>
        <p:txBody>
          <a:bodyPr/>
          <a:lstStyle/>
          <a:p>
            <a:pPr eaLnBrk="1" fontAlgn="auto" hangingPunct="1">
              <a:spcAft>
                <a:spcPts val="0"/>
              </a:spcAft>
              <a:defRPr/>
            </a:pPr>
            <a:r>
              <a:rPr lang="en-US" dirty="0" smtClean="0"/>
              <a:t>Partnering: Along the Supply Chain</a:t>
            </a:r>
            <a:endParaRPr lang="en-US" dirty="0"/>
          </a:p>
        </p:txBody>
      </p:sp>
      <p:sp>
        <p:nvSpPr>
          <p:cNvPr id="132098" name="Subtitle 2"/>
          <p:cNvSpPr>
            <a:spLocks noGrp="1"/>
          </p:cNvSpPr>
          <p:nvPr>
            <p:ph type="subTitle" idx="1"/>
          </p:nvPr>
        </p:nvSpPr>
        <p:spPr>
          <a:xfrm>
            <a:off x="1371600" y="2057400"/>
            <a:ext cx="6400800" cy="3581400"/>
          </a:xfrm>
        </p:spPr>
        <p:txBody>
          <a:bodyPr/>
          <a:lstStyle/>
          <a:p>
            <a:pPr marR="0" algn="l" eaLnBrk="1" hangingPunct="1">
              <a:lnSpc>
                <a:spcPct val="80000"/>
              </a:lnSpc>
            </a:pPr>
            <a:r>
              <a:rPr lang="en-US" sz="2200" b="1" smtClean="0"/>
              <a:t>Robert Sheehan</a:t>
            </a:r>
            <a:r>
              <a:rPr lang="en-US" sz="2200" smtClean="0"/>
              <a:t>, Pathway Manager, Miami Valley Tech Prep Consortium </a:t>
            </a:r>
            <a:r>
              <a:rPr lang="en-US" sz="2200" smtClean="0">
                <a:hlinkClick r:id="rId3"/>
              </a:rPr>
              <a:t>robert.sheehan@sinclair.edu</a:t>
            </a:r>
            <a:r>
              <a:rPr lang="en-US" sz="2200" smtClean="0"/>
              <a:t> </a:t>
            </a:r>
          </a:p>
          <a:p>
            <a:pPr marR="0" algn="l" eaLnBrk="1" hangingPunct="1">
              <a:lnSpc>
                <a:spcPct val="80000"/>
              </a:lnSpc>
            </a:pPr>
            <a:endParaRPr lang="en-US" sz="2200" smtClean="0"/>
          </a:p>
          <a:p>
            <a:pPr marR="0" algn="l" eaLnBrk="1" hangingPunct="1">
              <a:lnSpc>
                <a:spcPct val="80000"/>
              </a:lnSpc>
            </a:pPr>
            <a:r>
              <a:rPr lang="en-US" sz="2200" b="1" smtClean="0"/>
              <a:t>Dr. Ned Young</a:t>
            </a:r>
            <a:r>
              <a:rPr lang="en-US" sz="2200" smtClean="0"/>
              <a:t>, Professor, Management, Sinclair Community College  </a:t>
            </a:r>
            <a:r>
              <a:rPr lang="en-US" sz="2200" smtClean="0">
                <a:hlinkClick r:id="rId4"/>
              </a:rPr>
              <a:t>ned.young@sinclair.edu</a:t>
            </a:r>
            <a:r>
              <a:rPr lang="en-US" sz="2200" smtClean="0"/>
              <a:t> </a:t>
            </a:r>
          </a:p>
          <a:p>
            <a:pPr marR="0" algn="l" eaLnBrk="1" hangingPunct="1">
              <a:lnSpc>
                <a:spcPct val="80000"/>
              </a:lnSpc>
            </a:pPr>
            <a:endParaRPr lang="en-US" sz="2200" smtClean="0"/>
          </a:p>
          <a:p>
            <a:pPr marR="0" algn="l" eaLnBrk="1" hangingPunct="1">
              <a:lnSpc>
                <a:spcPct val="80000"/>
              </a:lnSpc>
            </a:pPr>
            <a:r>
              <a:rPr lang="en-US" sz="2200" b="1" smtClean="0"/>
              <a:t>Stacia Edwards</a:t>
            </a:r>
            <a:r>
              <a:rPr lang="en-US" sz="2200" smtClean="0"/>
              <a:t>, Director, Regional Workforce Transformation Consortium </a:t>
            </a:r>
            <a:r>
              <a:rPr lang="en-US" sz="2200" smtClean="0">
                <a:hlinkClick r:id="rId5"/>
              </a:rPr>
              <a:t>stacia.edwards@sinclair.edu</a:t>
            </a:r>
            <a:r>
              <a:rPr lang="en-US" sz="220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Content Placeholder 2"/>
          <p:cNvSpPr>
            <a:spLocks noGrp="1"/>
          </p:cNvSpPr>
          <p:nvPr>
            <p:ph idx="1"/>
          </p:nvPr>
        </p:nvSpPr>
        <p:spPr/>
        <p:txBody>
          <a:bodyPr/>
          <a:lstStyle/>
          <a:p>
            <a:pPr eaLnBrk="1" hangingPunct="1"/>
            <a:r>
              <a:rPr lang="en-US" smtClean="0"/>
              <a:t>Procurement, Acquisition, Logistics, &amp; Supply Chain Management   (PALS)</a:t>
            </a:r>
          </a:p>
          <a:p>
            <a:pPr eaLnBrk="1" hangingPunct="1"/>
            <a:r>
              <a:rPr lang="en-US" smtClean="0"/>
              <a:t>ODE/CTE &amp; OBR Tech Prep Pathway approved</a:t>
            </a:r>
          </a:p>
          <a:p>
            <a:pPr eaLnBrk="1" hangingPunct="1">
              <a:buFont typeface="Wingdings 3" pitchFamily="18" charset="2"/>
              <a:buNone/>
            </a:pPr>
            <a:r>
              <a:rPr lang="en-US" smtClean="0"/>
              <a:t>    Dec. 2004</a:t>
            </a:r>
          </a:p>
          <a:p>
            <a:pPr eaLnBrk="1" hangingPunct="1">
              <a:buFont typeface="Wingdings 3" pitchFamily="18" charset="2"/>
              <a:buNone/>
            </a:pPr>
            <a:r>
              <a:rPr lang="en-US" smtClean="0"/>
              <a:t>    (Stebbins HS, Greenville HS, &amp; Graham HS)</a:t>
            </a:r>
          </a:p>
          <a:p>
            <a:pPr eaLnBrk="1" hangingPunct="1">
              <a:buFont typeface="Wingdings 3" pitchFamily="18" charset="2"/>
              <a:buNone/>
            </a:pPr>
            <a:endParaRPr lang="en-US" smtClean="0"/>
          </a:p>
          <a:p>
            <a:pPr eaLnBrk="1" hangingPunct="1">
              <a:buFont typeface="Wingdings 3" pitchFamily="18" charset="2"/>
              <a:buNone/>
            </a:pPr>
            <a:r>
              <a:rPr lang="en-US" smtClean="0"/>
              <a:t>See </a:t>
            </a:r>
            <a:r>
              <a:rPr lang="en-US" b="1" smtClean="0"/>
              <a:t>“A Team Approach for Workforce Development”</a:t>
            </a:r>
            <a:r>
              <a:rPr lang="en-US" smtClean="0"/>
              <a:t> Article, pages 21-25 in the </a:t>
            </a:r>
            <a:r>
              <a:rPr lang="en-US" u="sng" smtClean="0"/>
              <a:t>AT&amp;L (Acquisition, Logistics, &amp; SCM) Publication, Nov. – Dec. 2008</a:t>
            </a:r>
          </a:p>
        </p:txBody>
      </p:sp>
      <p:sp>
        <p:nvSpPr>
          <p:cNvPr id="2" name="Title 1"/>
          <p:cNvSpPr>
            <a:spLocks noGrp="1"/>
          </p:cNvSpPr>
          <p:nvPr>
            <p:ph type="title"/>
          </p:nvPr>
        </p:nvSpPr>
        <p:spPr>
          <a:xfrm>
            <a:off x="457200" y="152400"/>
            <a:ext cx="8229600" cy="1066800"/>
          </a:xfrm>
        </p:spPr>
        <p:txBody>
          <a:bodyPr>
            <a:noAutofit/>
          </a:bodyPr>
          <a:lstStyle/>
          <a:p>
            <a:pPr eaLnBrk="1" fontAlgn="auto" hangingPunct="1">
              <a:spcAft>
                <a:spcPts val="0"/>
              </a:spcAft>
              <a:defRPr/>
            </a:pPr>
            <a:r>
              <a:rPr lang="en-US" sz="4000" dirty="0" smtClean="0"/>
              <a:t>PALS Pathway</a:t>
            </a:r>
            <a:endParaRPr lang="en-US" sz="4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ChangeArrowheads="1"/>
          </p:cNvSpPr>
          <p:nvPr/>
        </p:nvSpPr>
        <p:spPr bwMode="auto">
          <a:xfrm>
            <a:off x="1447800" y="609600"/>
            <a:ext cx="6165850" cy="457200"/>
          </a:xfrm>
          <a:prstGeom prst="rect">
            <a:avLst/>
          </a:prstGeom>
          <a:solidFill>
            <a:srgbClr val="FFFFFF"/>
          </a:solidFill>
          <a:ln w="9525">
            <a:noFill/>
            <a:miter lim="800000"/>
            <a:headEnd/>
            <a:tailEnd/>
          </a:ln>
        </p:spPr>
        <p:txBody>
          <a:bodyPr>
            <a:spAutoFit/>
          </a:bodyPr>
          <a:lstStyle/>
          <a:p>
            <a:pPr algn="ctr"/>
            <a:r>
              <a:rPr lang="en-US" sz="2400" b="1">
                <a:solidFill>
                  <a:schemeClr val="tx2"/>
                </a:solidFill>
                <a:latin typeface="Lucida Sans Unicode" pitchFamily="34" charset="0"/>
              </a:rPr>
              <a:t>What is SCM/Acquisition?</a:t>
            </a:r>
          </a:p>
        </p:txBody>
      </p:sp>
      <p:sp>
        <p:nvSpPr>
          <p:cNvPr id="134146" name="Rectangle 3"/>
          <p:cNvSpPr>
            <a:spLocks noChangeArrowheads="1"/>
          </p:cNvSpPr>
          <p:nvPr/>
        </p:nvSpPr>
        <p:spPr bwMode="auto">
          <a:xfrm>
            <a:off x="762000" y="1371600"/>
            <a:ext cx="7620000" cy="4525963"/>
          </a:xfrm>
          <a:prstGeom prst="rect">
            <a:avLst/>
          </a:prstGeom>
          <a:noFill/>
          <a:ln w="9525">
            <a:noFill/>
            <a:miter lim="800000"/>
            <a:headEnd/>
            <a:tailEnd/>
          </a:ln>
        </p:spPr>
        <p:txBody>
          <a:bodyPr/>
          <a:lstStyle/>
          <a:p>
            <a:pPr>
              <a:lnSpc>
                <a:spcPct val="120000"/>
              </a:lnSpc>
              <a:spcBef>
                <a:spcPct val="20000"/>
              </a:spcBef>
            </a:pPr>
            <a:r>
              <a:rPr lang="en-US">
                <a:latin typeface="Lucida Sans Unicode" pitchFamily="34" charset="0"/>
              </a:rPr>
              <a:t>SCM relates to </a:t>
            </a:r>
            <a:r>
              <a:rPr lang="en-US" i="1" u="sng">
                <a:latin typeface="Lucida Sans Unicode" pitchFamily="34" charset="0"/>
              </a:rPr>
              <a:t>movement of goods</a:t>
            </a:r>
            <a:r>
              <a:rPr lang="en-US">
                <a:latin typeface="Lucida Sans Unicode" pitchFamily="34" charset="0"/>
              </a:rPr>
              <a:t> between suppliers, manufacturers, consumers in order to </a:t>
            </a:r>
            <a:r>
              <a:rPr lang="en-US" i="1" u="sng">
                <a:latin typeface="Lucida Sans Unicode" pitchFamily="34" charset="0"/>
              </a:rPr>
              <a:t>positively impact</a:t>
            </a:r>
            <a:r>
              <a:rPr lang="en-US">
                <a:latin typeface="Lucida Sans Unicode" pitchFamily="34" charset="0"/>
              </a:rPr>
              <a:t> the organization’s bottom-line while delivering the best goods &amp; service to customers at the lowest possible cost</a:t>
            </a:r>
          </a:p>
          <a:p>
            <a:pPr algn="ctr">
              <a:lnSpc>
                <a:spcPct val="120000"/>
              </a:lnSpc>
              <a:spcBef>
                <a:spcPct val="20000"/>
              </a:spcBef>
            </a:pPr>
            <a:endParaRPr lang="en-US">
              <a:latin typeface="Lucida Sans Unicode" pitchFamily="34" charset="0"/>
            </a:endParaRPr>
          </a:p>
          <a:p>
            <a:pPr>
              <a:lnSpc>
                <a:spcPct val="120000"/>
              </a:lnSpc>
              <a:spcBef>
                <a:spcPct val="20000"/>
              </a:spcBef>
            </a:pPr>
            <a:r>
              <a:rPr lang="en-US">
                <a:latin typeface="Lucida Sans Unicode" pitchFamily="34" charset="0"/>
              </a:rPr>
              <a:t>Narrowly defined, Acquisition relates to </a:t>
            </a:r>
            <a:r>
              <a:rPr lang="en-US" i="1" u="sng">
                <a:latin typeface="Lucida Sans Unicode" pitchFamily="34" charset="0"/>
              </a:rPr>
              <a:t>research, development, and procurement of military systems</a:t>
            </a:r>
          </a:p>
          <a:p>
            <a:pPr algn="ctr">
              <a:lnSpc>
                <a:spcPct val="120000"/>
              </a:lnSpc>
              <a:spcBef>
                <a:spcPct val="20000"/>
              </a:spcBef>
            </a:pPr>
            <a:endParaRPr lang="en-US">
              <a:latin typeface="Lucida Sans Unicode" pitchFamily="34" charset="0"/>
            </a:endParaRPr>
          </a:p>
          <a:p>
            <a:pPr>
              <a:lnSpc>
                <a:spcPct val="120000"/>
              </a:lnSpc>
              <a:spcBef>
                <a:spcPct val="20000"/>
              </a:spcBef>
            </a:pPr>
            <a:r>
              <a:rPr lang="en-US">
                <a:latin typeface="Lucida Sans Unicode" pitchFamily="34" charset="0"/>
              </a:rPr>
              <a:t>Broadly defined, Acquisition includes </a:t>
            </a:r>
            <a:r>
              <a:rPr lang="en-US" i="1" u="sng">
                <a:latin typeface="Lucida Sans Unicode" pitchFamily="34" charset="0"/>
              </a:rPr>
              <a:t>getting the right product, to the right place, at the right time, at a reasonable cost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3"/>
          <p:cNvSpPr>
            <a:spLocks noGrp="1" noRot="1" noChangeArrowheads="1"/>
          </p:cNvSpPr>
          <p:nvPr>
            <p:ph idx="1"/>
          </p:nvPr>
        </p:nvSpPr>
        <p:spPr>
          <a:xfrm>
            <a:off x="381000" y="1600200"/>
            <a:ext cx="8540750" cy="4498975"/>
          </a:xfrm>
        </p:spPr>
        <p:txBody>
          <a:bodyPr/>
          <a:lstStyle/>
          <a:p>
            <a:pPr eaLnBrk="1" hangingPunct="1">
              <a:buFontTx/>
              <a:buNone/>
            </a:pPr>
            <a:r>
              <a:rPr lang="en-US" smtClean="0"/>
              <a:t>SUPPLY CHAIN INTEGRATION</a:t>
            </a:r>
          </a:p>
          <a:p>
            <a:pPr eaLnBrk="1" hangingPunct="1">
              <a:buFontTx/>
              <a:buNone/>
            </a:pPr>
            <a:endParaRPr lang="en-US" smtClean="0"/>
          </a:p>
          <a:p>
            <a:pPr lvl="1" eaLnBrk="1" hangingPunct="1">
              <a:buFont typeface="Wingdings" pitchFamily="2" charset="2"/>
              <a:buNone/>
            </a:pPr>
            <a:r>
              <a:rPr lang="en-US" smtClean="0"/>
              <a:t>“Our job is less about moving paperwork and more about moving knowledge.  It is less about bending metal and more about integrating systems.  It is about joint and integrated endeavors.”</a:t>
            </a:r>
          </a:p>
          <a:p>
            <a:pPr lvl="1" eaLnBrk="1" hangingPunct="1">
              <a:buFont typeface="Wingdings" pitchFamily="2" charset="2"/>
              <a:buNone/>
            </a:pPr>
            <a:endParaRPr lang="en-US" smtClean="0"/>
          </a:p>
          <a:p>
            <a:pPr lvl="1" eaLnBrk="1" hangingPunct="1">
              <a:buFont typeface="Wingdings" pitchFamily="2" charset="2"/>
              <a:buNone/>
            </a:pPr>
            <a:r>
              <a:rPr lang="en-US" sz="2000" smtClean="0"/>
              <a:t>Department of Defense Under Secretary of Defense for Acquisition, Technology and Logistics Kenneth J. Krieg, speaking at the September National Defense Industrial Association luncheon about his plans to adopt new business practices to improve supply chain management.</a:t>
            </a:r>
          </a:p>
        </p:txBody>
      </p:sp>
      <p:sp>
        <p:nvSpPr>
          <p:cNvPr id="24578" name="Rectangle 2"/>
          <p:cNvSpPr>
            <a:spLocks noGrp="1" noRot="1" noChangeArrowheads="1"/>
          </p:cNvSpPr>
          <p:nvPr>
            <p:ph type="title"/>
          </p:nvPr>
        </p:nvSpPr>
        <p:spPr>
          <a:xfrm>
            <a:off x="838200" y="0"/>
            <a:ext cx="7620000" cy="1066800"/>
          </a:xfrm>
        </p:spPr>
        <p:txBody>
          <a:bodyPr/>
          <a:lstStyle/>
          <a:p>
            <a:pPr eaLnBrk="1" fontAlgn="auto" hangingPunct="1">
              <a:spcAft>
                <a:spcPts val="0"/>
              </a:spcAft>
              <a:defRPr/>
            </a:pPr>
            <a:r>
              <a:rPr lang="en-US" dirty="0" smtClean="0"/>
              <a:t>&lt;&lt;&lt; QUOTE, UNQUOTE&gt;&gt;&gt;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ChangeArrowheads="1"/>
          </p:cNvSpPr>
          <p:nvPr/>
        </p:nvSpPr>
        <p:spPr bwMode="auto">
          <a:xfrm>
            <a:off x="1828800" y="457200"/>
            <a:ext cx="5075238" cy="457200"/>
          </a:xfrm>
          <a:prstGeom prst="rect">
            <a:avLst/>
          </a:prstGeom>
          <a:solidFill>
            <a:srgbClr val="FFFFFF"/>
          </a:solidFill>
          <a:ln w="9525">
            <a:noFill/>
            <a:miter lim="800000"/>
            <a:headEnd/>
            <a:tailEnd/>
          </a:ln>
        </p:spPr>
        <p:txBody>
          <a:bodyPr wrap="none">
            <a:spAutoFit/>
          </a:bodyPr>
          <a:lstStyle/>
          <a:p>
            <a:pPr algn="ctr"/>
            <a:r>
              <a:rPr lang="en-US" sz="2400" b="1">
                <a:solidFill>
                  <a:schemeClr val="tx2"/>
                </a:solidFill>
                <a:latin typeface="Lucida Sans Unicode" pitchFamily="34" charset="0"/>
              </a:rPr>
              <a:t>Acquisition/SCM: Regional Needs</a:t>
            </a:r>
          </a:p>
        </p:txBody>
      </p:sp>
      <p:sp>
        <p:nvSpPr>
          <p:cNvPr id="136194" name="Rectangle 3"/>
          <p:cNvSpPr>
            <a:spLocks noChangeArrowheads="1"/>
          </p:cNvSpPr>
          <p:nvPr/>
        </p:nvSpPr>
        <p:spPr bwMode="auto">
          <a:xfrm>
            <a:off x="381000" y="1219200"/>
            <a:ext cx="8112125" cy="4994275"/>
          </a:xfrm>
          <a:prstGeom prst="rect">
            <a:avLst/>
          </a:prstGeom>
          <a:noFill/>
          <a:ln w="9525">
            <a:noFill/>
            <a:miter lim="800000"/>
            <a:headEnd/>
            <a:tailEnd/>
          </a:ln>
        </p:spPr>
        <p:txBody>
          <a:bodyPr wrap="none">
            <a:spAutoFit/>
          </a:bodyPr>
          <a:lstStyle/>
          <a:p>
            <a:pPr marL="342900" indent="-342900">
              <a:lnSpc>
                <a:spcPct val="120000"/>
              </a:lnSpc>
              <a:spcBef>
                <a:spcPct val="20000"/>
              </a:spcBef>
              <a:buFontTx/>
              <a:buChar char="•"/>
            </a:pPr>
            <a:r>
              <a:rPr lang="en-US" i="1" u="sng">
                <a:latin typeface="Lucida Sans Unicode" pitchFamily="34" charset="0"/>
              </a:rPr>
              <a:t>Regional economic development</a:t>
            </a:r>
            <a:r>
              <a:rPr lang="en-US">
                <a:latin typeface="Lucida Sans Unicode" pitchFamily="34" charset="0"/>
              </a:rPr>
              <a:t> associated with I 70/75 commerce </a:t>
            </a:r>
          </a:p>
          <a:p>
            <a:pPr marL="742950" lvl="1" indent="-285750">
              <a:lnSpc>
                <a:spcPct val="110000"/>
              </a:lnSpc>
              <a:spcBef>
                <a:spcPct val="20000"/>
              </a:spcBef>
            </a:pPr>
            <a:r>
              <a:rPr lang="en-US">
                <a:latin typeface="Lucida Sans Unicode" pitchFamily="34" charset="0"/>
              </a:rPr>
              <a:t> - Drives </a:t>
            </a:r>
            <a:r>
              <a:rPr lang="en-US" i="1" u="sng">
                <a:latin typeface="Lucida Sans Unicode" pitchFamily="34" charset="0"/>
              </a:rPr>
              <a:t>growth in need</a:t>
            </a:r>
            <a:r>
              <a:rPr lang="en-US">
                <a:latin typeface="Lucida Sans Unicode" pitchFamily="34" charset="0"/>
              </a:rPr>
              <a:t> for industry </a:t>
            </a:r>
            <a:r>
              <a:rPr lang="en-US" i="1" u="sng">
                <a:latin typeface="Lucida Sans Unicode" pitchFamily="34" charset="0"/>
              </a:rPr>
              <a:t>SCM specialists </a:t>
            </a:r>
            <a:r>
              <a:rPr lang="en-US" i="1">
                <a:latin typeface="Lucida Sans Unicode" pitchFamily="34" charset="0"/>
              </a:rPr>
              <a:t>– both </a:t>
            </a:r>
          </a:p>
          <a:p>
            <a:pPr marL="742950" lvl="1" indent="-285750">
              <a:lnSpc>
                <a:spcPct val="110000"/>
              </a:lnSpc>
              <a:spcBef>
                <a:spcPct val="20000"/>
              </a:spcBef>
            </a:pPr>
            <a:r>
              <a:rPr lang="en-US" i="1">
                <a:latin typeface="Lucida Sans Unicode" pitchFamily="34" charset="0"/>
              </a:rPr>
              <a:t>   private and public</a:t>
            </a:r>
          </a:p>
          <a:p>
            <a:pPr marL="342900" indent="-342900">
              <a:lnSpc>
                <a:spcPct val="120000"/>
              </a:lnSpc>
              <a:spcBef>
                <a:spcPct val="20000"/>
              </a:spcBef>
              <a:buFontTx/>
              <a:buChar char="•"/>
            </a:pPr>
            <a:endParaRPr lang="en-US">
              <a:latin typeface="Lucida Sans Unicode" pitchFamily="34" charset="0"/>
            </a:endParaRPr>
          </a:p>
          <a:p>
            <a:pPr marL="342900" indent="-342900">
              <a:lnSpc>
                <a:spcPct val="120000"/>
              </a:lnSpc>
              <a:spcBef>
                <a:spcPct val="20000"/>
              </a:spcBef>
              <a:buFontTx/>
              <a:buChar char="•"/>
            </a:pPr>
            <a:r>
              <a:rPr lang="en-US">
                <a:latin typeface="Lucida Sans Unicode" pitchFamily="34" charset="0"/>
              </a:rPr>
              <a:t> </a:t>
            </a:r>
            <a:r>
              <a:rPr lang="en-US" i="1" u="sng">
                <a:latin typeface="Lucida Sans Unicode" pitchFamily="34" charset="0"/>
              </a:rPr>
              <a:t>"90 Minute Market"</a:t>
            </a:r>
            <a:r>
              <a:rPr lang="en-US">
                <a:latin typeface="Lucida Sans Unicode" pitchFamily="34" charset="0"/>
              </a:rPr>
              <a:t> reach of </a:t>
            </a:r>
            <a:r>
              <a:rPr lang="en-US" i="1" u="sng">
                <a:latin typeface="Lucida Sans Unicode" pitchFamily="34" charset="0"/>
              </a:rPr>
              <a:t>Interstate 70/75 commerce corridor</a:t>
            </a:r>
            <a:r>
              <a:rPr lang="en-US">
                <a:latin typeface="Lucida Sans Unicode" pitchFamily="34" charset="0"/>
              </a:rPr>
              <a:t> </a:t>
            </a:r>
          </a:p>
          <a:p>
            <a:pPr marL="742950" lvl="1" indent="-285750">
              <a:lnSpc>
                <a:spcPct val="120000"/>
              </a:lnSpc>
              <a:spcBef>
                <a:spcPct val="20000"/>
              </a:spcBef>
            </a:pPr>
            <a:r>
              <a:rPr lang="en-US">
                <a:latin typeface="Lucida Sans Unicode" pitchFamily="34" charset="0"/>
              </a:rPr>
              <a:t> - Requires industry specialists </a:t>
            </a:r>
          </a:p>
          <a:p>
            <a:pPr marL="742950" lvl="1" indent="-285750">
              <a:lnSpc>
                <a:spcPct val="120000"/>
              </a:lnSpc>
              <a:spcBef>
                <a:spcPct val="20000"/>
              </a:spcBef>
            </a:pPr>
            <a:r>
              <a:rPr lang="en-US">
                <a:latin typeface="Lucida Sans Unicode" pitchFamily="34" charset="0"/>
              </a:rPr>
              <a:t> - Expertise in all aspects of supply chain management</a:t>
            </a:r>
          </a:p>
          <a:p>
            <a:pPr marL="742950" lvl="1" indent="-285750">
              <a:lnSpc>
                <a:spcPct val="120000"/>
              </a:lnSpc>
              <a:spcBef>
                <a:spcPct val="20000"/>
              </a:spcBef>
            </a:pPr>
            <a:endParaRPr lang="en-US">
              <a:latin typeface="Lucida Sans Unicode" pitchFamily="34" charset="0"/>
            </a:endParaRPr>
          </a:p>
          <a:p>
            <a:pPr marL="342900" indent="-342900">
              <a:lnSpc>
                <a:spcPct val="120000"/>
              </a:lnSpc>
              <a:spcBef>
                <a:spcPct val="20000"/>
              </a:spcBef>
              <a:buFontTx/>
              <a:buChar char="•"/>
            </a:pPr>
            <a:r>
              <a:rPr lang="en-US" i="1" u="sng">
                <a:latin typeface="Lucida Sans Unicode" pitchFamily="34" charset="0"/>
              </a:rPr>
              <a:t>DoD presence at WPAFB</a:t>
            </a:r>
            <a:r>
              <a:rPr lang="en-US">
                <a:latin typeface="Lucida Sans Unicode" pitchFamily="34" charset="0"/>
              </a:rPr>
              <a:t> </a:t>
            </a:r>
          </a:p>
          <a:p>
            <a:pPr marL="742950" lvl="1" indent="-285750">
              <a:lnSpc>
                <a:spcPct val="120000"/>
              </a:lnSpc>
              <a:spcBef>
                <a:spcPct val="20000"/>
              </a:spcBef>
            </a:pPr>
            <a:r>
              <a:rPr lang="en-US">
                <a:latin typeface="Lucida Sans Unicode" pitchFamily="34" charset="0"/>
              </a:rPr>
              <a:t> - Requires government employees and support contractors </a:t>
            </a:r>
          </a:p>
          <a:p>
            <a:pPr marL="742950" lvl="1" indent="-285750">
              <a:lnSpc>
                <a:spcPct val="120000"/>
              </a:lnSpc>
              <a:spcBef>
                <a:spcPct val="20000"/>
              </a:spcBef>
            </a:pPr>
            <a:r>
              <a:rPr lang="en-US">
                <a:latin typeface="Lucida Sans Unicode" pitchFamily="34" charset="0"/>
              </a:rPr>
              <a:t> - Specialized knowledge of all facets of acquisition and logistics</a:t>
            </a:r>
          </a:p>
          <a:p>
            <a:pPr marL="742950" lvl="1" indent="-285750">
              <a:lnSpc>
                <a:spcPct val="120000"/>
              </a:lnSpc>
              <a:spcBef>
                <a:spcPct val="20000"/>
              </a:spcBef>
            </a:pPr>
            <a:r>
              <a:rPr lang="en-US">
                <a:latin typeface="Lucida Sans Unicode" pitchFamily="34" charset="0"/>
              </a:rPr>
              <a:t> - Over 6,000 professionals in various areas of SCM</a:t>
            </a:r>
          </a:p>
          <a:p>
            <a:pPr marL="742950" lvl="1" indent="-285750">
              <a:lnSpc>
                <a:spcPct val="120000"/>
              </a:lnSpc>
              <a:spcBef>
                <a:spcPct val="20000"/>
              </a:spcBef>
            </a:pPr>
            <a:endParaRPr lang="en-US" b="1">
              <a:latin typeface="Lucida Sans Unicode"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ChangeArrowheads="1"/>
          </p:cNvSpPr>
          <p:nvPr/>
        </p:nvSpPr>
        <p:spPr bwMode="auto">
          <a:xfrm>
            <a:off x="1371600" y="388938"/>
            <a:ext cx="6548438" cy="830262"/>
          </a:xfrm>
          <a:prstGeom prst="rect">
            <a:avLst/>
          </a:prstGeom>
          <a:solidFill>
            <a:srgbClr val="FFFFFF"/>
          </a:solidFill>
          <a:ln w="9525">
            <a:noFill/>
            <a:miter lim="800000"/>
            <a:headEnd/>
            <a:tailEnd/>
          </a:ln>
        </p:spPr>
        <p:txBody>
          <a:bodyPr>
            <a:spAutoFit/>
          </a:bodyPr>
          <a:lstStyle/>
          <a:p>
            <a:pPr algn="ctr"/>
            <a:r>
              <a:rPr lang="en-US" sz="2400" b="1">
                <a:solidFill>
                  <a:schemeClr val="tx2"/>
                </a:solidFill>
                <a:latin typeface="Lucida Sans Unicode" pitchFamily="34" charset="0"/>
              </a:rPr>
              <a:t>Acquisition/SCM: Regional Needs</a:t>
            </a:r>
            <a:br>
              <a:rPr lang="en-US" sz="2400" b="1">
                <a:solidFill>
                  <a:schemeClr val="tx2"/>
                </a:solidFill>
                <a:latin typeface="Lucida Sans Unicode" pitchFamily="34" charset="0"/>
              </a:rPr>
            </a:br>
            <a:r>
              <a:rPr lang="en-US" sz="2400" b="1">
                <a:solidFill>
                  <a:schemeClr val="tx2"/>
                </a:solidFill>
                <a:latin typeface="Lucida Sans Unicode" pitchFamily="34" charset="0"/>
              </a:rPr>
              <a:t> </a:t>
            </a:r>
            <a:r>
              <a:rPr lang="en-US" b="1">
                <a:solidFill>
                  <a:schemeClr val="tx2"/>
                </a:solidFill>
                <a:latin typeface="Lucida Sans Unicode" pitchFamily="34" charset="0"/>
              </a:rPr>
              <a:t>(continued)</a:t>
            </a:r>
          </a:p>
        </p:txBody>
      </p:sp>
      <p:sp>
        <p:nvSpPr>
          <p:cNvPr id="138242" name="Rectangle 3"/>
          <p:cNvSpPr>
            <a:spLocks noChangeArrowheads="1"/>
          </p:cNvSpPr>
          <p:nvPr/>
        </p:nvSpPr>
        <p:spPr bwMode="auto">
          <a:xfrm>
            <a:off x="473075" y="2133600"/>
            <a:ext cx="8331200" cy="2736850"/>
          </a:xfrm>
          <a:prstGeom prst="rect">
            <a:avLst/>
          </a:prstGeom>
          <a:solidFill>
            <a:srgbClr val="FFFFFF"/>
          </a:solidFill>
          <a:ln w="9525">
            <a:noFill/>
            <a:miter lim="800000"/>
            <a:headEnd/>
            <a:tailEnd/>
          </a:ln>
        </p:spPr>
        <p:txBody>
          <a:bodyPr wrap="none">
            <a:spAutoFit/>
          </a:bodyPr>
          <a:lstStyle/>
          <a:p>
            <a:pPr marL="742950" lvl="1" indent="-285750">
              <a:lnSpc>
                <a:spcPct val="120000"/>
              </a:lnSpc>
              <a:spcBef>
                <a:spcPct val="20000"/>
              </a:spcBef>
            </a:pPr>
            <a:r>
              <a:rPr lang="en-US" b="1">
                <a:solidFill>
                  <a:srgbClr val="000066"/>
                </a:solidFill>
                <a:latin typeface="Lucida Sans Unicode" pitchFamily="34" charset="0"/>
              </a:rPr>
              <a:t> </a:t>
            </a:r>
          </a:p>
          <a:p>
            <a:pPr marL="342900" indent="-342900">
              <a:lnSpc>
                <a:spcPct val="120000"/>
              </a:lnSpc>
              <a:spcBef>
                <a:spcPct val="20000"/>
              </a:spcBef>
              <a:buFontTx/>
              <a:buChar char="•"/>
            </a:pPr>
            <a:r>
              <a:rPr lang="en-US">
                <a:latin typeface="Lucida Sans Unicode" pitchFamily="34" charset="0"/>
              </a:rPr>
              <a:t>Other public agencies, private businesses </a:t>
            </a:r>
            <a:r>
              <a:rPr lang="en-US" i="1" u="sng">
                <a:latin typeface="Lucida Sans Unicode" pitchFamily="34" charset="0"/>
              </a:rPr>
              <a:t>require SCM expertise</a:t>
            </a:r>
          </a:p>
          <a:p>
            <a:pPr marL="742950" lvl="1" indent="-285750">
              <a:lnSpc>
                <a:spcPct val="120000"/>
              </a:lnSpc>
              <a:spcBef>
                <a:spcPct val="20000"/>
              </a:spcBef>
            </a:pPr>
            <a:r>
              <a:rPr lang="en-US">
                <a:latin typeface="Lucida Sans Unicode" pitchFamily="34" charset="0"/>
              </a:rPr>
              <a:t> - Procurement, shipping, trucking, order fulfillment, warehousing</a:t>
            </a:r>
          </a:p>
          <a:p>
            <a:pPr marL="742950" lvl="1" indent="-285750">
              <a:lnSpc>
                <a:spcPct val="120000"/>
              </a:lnSpc>
              <a:spcBef>
                <a:spcPct val="20000"/>
              </a:spcBef>
            </a:pPr>
            <a:endParaRPr lang="en-US">
              <a:latin typeface="Lucida Sans Unicode" pitchFamily="34" charset="0"/>
            </a:endParaRPr>
          </a:p>
          <a:p>
            <a:pPr marL="342900" indent="-342900">
              <a:lnSpc>
                <a:spcPct val="120000"/>
              </a:lnSpc>
              <a:spcBef>
                <a:spcPct val="20000"/>
              </a:spcBef>
              <a:buFontTx/>
              <a:buChar char="•"/>
            </a:pPr>
            <a:r>
              <a:rPr lang="en-US">
                <a:latin typeface="Lucida Sans Unicode" pitchFamily="34" charset="0"/>
              </a:rPr>
              <a:t>Ohio has nation’s </a:t>
            </a:r>
            <a:r>
              <a:rPr lang="en-US" i="1" u="sng">
                <a:latin typeface="Lucida Sans Unicode" pitchFamily="34" charset="0"/>
              </a:rPr>
              <a:t>sixth largest civilian workforce</a:t>
            </a:r>
            <a:r>
              <a:rPr lang="en-US">
                <a:latin typeface="Lucida Sans Unicode" pitchFamily="34" charset="0"/>
              </a:rPr>
              <a:t> in these professions </a:t>
            </a:r>
          </a:p>
          <a:p>
            <a:pPr marL="742950" lvl="1" indent="-285750">
              <a:lnSpc>
                <a:spcPct val="120000"/>
              </a:lnSpc>
              <a:spcBef>
                <a:spcPct val="20000"/>
              </a:spcBef>
            </a:pPr>
            <a:r>
              <a:rPr lang="en-US">
                <a:latin typeface="Lucida Sans Unicode" pitchFamily="34" charset="0"/>
              </a:rPr>
              <a:t> - Responsible for procuring goods and services </a:t>
            </a:r>
          </a:p>
          <a:p>
            <a:pPr marL="742950" lvl="1" indent="-285750">
              <a:lnSpc>
                <a:spcPct val="120000"/>
              </a:lnSpc>
              <a:spcBef>
                <a:spcPct val="20000"/>
              </a:spcBef>
            </a:pPr>
            <a:r>
              <a:rPr lang="en-US">
                <a:latin typeface="Lucida Sans Unicode" pitchFamily="34" charset="0"/>
              </a:rPr>
              <a:t> - Assuring global delivery to the U.S. military whenever needed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136650"/>
            <a:ext cx="8229600" cy="5105400"/>
          </a:xfrm>
        </p:spPr>
        <p:txBody>
          <a:bodyPr>
            <a:normAutofit fontScale="77500" lnSpcReduction="20000"/>
          </a:bodyPr>
          <a:lstStyle/>
          <a:p>
            <a:pPr marL="365760" indent="-256032" eaLnBrk="1" fontAlgn="auto" hangingPunct="1">
              <a:spcAft>
                <a:spcPts val="0"/>
              </a:spcAft>
              <a:buFont typeface="Wingdings 3"/>
              <a:buChar char=""/>
              <a:defRPr/>
            </a:pPr>
            <a:r>
              <a:rPr lang="en-US" dirty="0" smtClean="0"/>
              <a:t>Agricultural &amp; Environmental Systems</a:t>
            </a:r>
          </a:p>
          <a:p>
            <a:pPr marL="365760" indent="-256032" eaLnBrk="1" fontAlgn="auto" hangingPunct="1">
              <a:spcAft>
                <a:spcPts val="0"/>
              </a:spcAft>
              <a:buFont typeface="Wingdings 3"/>
              <a:buChar char=""/>
              <a:defRPr/>
            </a:pPr>
            <a:r>
              <a:rPr lang="en-US" dirty="0" smtClean="0"/>
              <a:t>Arts &amp; Communications</a:t>
            </a:r>
          </a:p>
          <a:p>
            <a:pPr marL="365760" indent="-256032" eaLnBrk="1" fontAlgn="auto" hangingPunct="1">
              <a:spcAft>
                <a:spcPts val="0"/>
              </a:spcAft>
              <a:buFont typeface="Wingdings 3"/>
              <a:buChar char=""/>
              <a:defRPr/>
            </a:pPr>
            <a:r>
              <a:rPr lang="en-US" dirty="0" smtClean="0">
                <a:solidFill>
                  <a:srgbClr val="C00000"/>
                </a:solidFill>
              </a:rPr>
              <a:t>Business &amp; Administrative Services</a:t>
            </a:r>
          </a:p>
          <a:p>
            <a:pPr marL="365760" indent="-256032" eaLnBrk="1" fontAlgn="auto" hangingPunct="1">
              <a:spcAft>
                <a:spcPts val="0"/>
              </a:spcAft>
              <a:buFont typeface="Wingdings 3"/>
              <a:buChar char=""/>
              <a:defRPr/>
            </a:pPr>
            <a:r>
              <a:rPr lang="en-US" dirty="0" smtClean="0"/>
              <a:t>Construction Technologies</a:t>
            </a:r>
          </a:p>
          <a:p>
            <a:pPr marL="365760" indent="-256032" eaLnBrk="1" fontAlgn="auto" hangingPunct="1">
              <a:spcAft>
                <a:spcPts val="0"/>
              </a:spcAft>
              <a:buFont typeface="Wingdings 3"/>
              <a:buChar char=""/>
              <a:defRPr/>
            </a:pPr>
            <a:r>
              <a:rPr lang="en-US" dirty="0" smtClean="0"/>
              <a:t>Education &amp; Training</a:t>
            </a:r>
          </a:p>
          <a:p>
            <a:pPr marL="365760" indent="-256032" eaLnBrk="1" fontAlgn="auto" hangingPunct="1">
              <a:spcAft>
                <a:spcPts val="0"/>
              </a:spcAft>
              <a:buFont typeface="Wingdings 3"/>
              <a:buChar char=""/>
              <a:defRPr/>
            </a:pPr>
            <a:r>
              <a:rPr lang="en-US" dirty="0" smtClean="0">
                <a:solidFill>
                  <a:srgbClr val="C00000"/>
                </a:solidFill>
              </a:rPr>
              <a:t>Engineering &amp; Science</a:t>
            </a:r>
          </a:p>
          <a:p>
            <a:pPr marL="365760" indent="-256032" eaLnBrk="1" fontAlgn="auto" hangingPunct="1">
              <a:spcAft>
                <a:spcPts val="0"/>
              </a:spcAft>
              <a:buFont typeface="Wingdings 3"/>
              <a:buChar char=""/>
              <a:defRPr/>
            </a:pPr>
            <a:r>
              <a:rPr lang="en-US" dirty="0" smtClean="0">
                <a:solidFill>
                  <a:srgbClr val="C00000"/>
                </a:solidFill>
              </a:rPr>
              <a:t>Finance</a:t>
            </a:r>
          </a:p>
          <a:p>
            <a:pPr marL="365760" indent="-256032" eaLnBrk="1" fontAlgn="auto" hangingPunct="1">
              <a:spcAft>
                <a:spcPts val="0"/>
              </a:spcAft>
              <a:buFont typeface="Wingdings 3"/>
              <a:buChar char=""/>
              <a:defRPr/>
            </a:pPr>
            <a:r>
              <a:rPr lang="en-US" dirty="0" smtClean="0"/>
              <a:t>Government &amp; Public Administration</a:t>
            </a:r>
          </a:p>
          <a:p>
            <a:pPr marL="365760" indent="-256032" eaLnBrk="1" fontAlgn="auto" hangingPunct="1">
              <a:spcAft>
                <a:spcPts val="0"/>
              </a:spcAft>
              <a:buFont typeface="Wingdings 3"/>
              <a:buChar char=""/>
              <a:defRPr/>
            </a:pPr>
            <a:r>
              <a:rPr lang="en-US" dirty="0" smtClean="0"/>
              <a:t>Health Science</a:t>
            </a:r>
          </a:p>
          <a:p>
            <a:pPr marL="365760" indent="-256032" eaLnBrk="1" fontAlgn="auto" hangingPunct="1">
              <a:spcAft>
                <a:spcPts val="0"/>
              </a:spcAft>
              <a:buFont typeface="Wingdings 3"/>
              <a:buChar char=""/>
              <a:defRPr/>
            </a:pPr>
            <a:r>
              <a:rPr lang="en-US" dirty="0" smtClean="0"/>
              <a:t>Hospitality &amp; Tourism</a:t>
            </a:r>
          </a:p>
          <a:p>
            <a:pPr marL="365760" indent="-256032" eaLnBrk="1" fontAlgn="auto" hangingPunct="1">
              <a:spcAft>
                <a:spcPts val="0"/>
              </a:spcAft>
              <a:buFont typeface="Wingdings 3"/>
              <a:buChar char=""/>
              <a:defRPr/>
            </a:pPr>
            <a:r>
              <a:rPr lang="en-US" dirty="0" smtClean="0"/>
              <a:t>Human Services</a:t>
            </a:r>
          </a:p>
          <a:p>
            <a:pPr marL="365760" indent="-256032" eaLnBrk="1" fontAlgn="auto" hangingPunct="1">
              <a:spcAft>
                <a:spcPts val="0"/>
              </a:spcAft>
              <a:buFont typeface="Wingdings 3"/>
              <a:buChar char=""/>
              <a:defRPr/>
            </a:pPr>
            <a:r>
              <a:rPr lang="en-US" dirty="0" smtClean="0">
                <a:solidFill>
                  <a:srgbClr val="C00000"/>
                </a:solidFill>
              </a:rPr>
              <a:t>Information Technologies</a:t>
            </a:r>
          </a:p>
          <a:p>
            <a:pPr marL="365760" indent="-256032" eaLnBrk="1" fontAlgn="auto" hangingPunct="1">
              <a:spcAft>
                <a:spcPts val="0"/>
              </a:spcAft>
              <a:buFont typeface="Wingdings 3"/>
              <a:buChar char=""/>
              <a:defRPr/>
            </a:pPr>
            <a:r>
              <a:rPr lang="en-US" dirty="0" smtClean="0"/>
              <a:t>Law &amp; Public Safety</a:t>
            </a:r>
          </a:p>
          <a:p>
            <a:pPr marL="365760" indent="-256032" eaLnBrk="1" fontAlgn="auto" hangingPunct="1">
              <a:spcAft>
                <a:spcPts val="0"/>
              </a:spcAft>
              <a:buFont typeface="Wingdings 3"/>
              <a:buChar char=""/>
              <a:defRPr/>
            </a:pPr>
            <a:r>
              <a:rPr lang="en-US" dirty="0" smtClean="0"/>
              <a:t>Manufacturing Technologies</a:t>
            </a:r>
          </a:p>
          <a:p>
            <a:pPr marL="365760" indent="-256032" eaLnBrk="1" fontAlgn="auto" hangingPunct="1">
              <a:spcAft>
                <a:spcPts val="0"/>
              </a:spcAft>
              <a:buFont typeface="Wingdings 3"/>
              <a:buChar char=""/>
              <a:defRPr/>
            </a:pPr>
            <a:r>
              <a:rPr lang="en-US" dirty="0" smtClean="0">
                <a:solidFill>
                  <a:srgbClr val="C00000"/>
                </a:solidFill>
              </a:rPr>
              <a:t>Marketing</a:t>
            </a:r>
          </a:p>
          <a:p>
            <a:pPr marL="365760" indent="-256032" eaLnBrk="1" fontAlgn="auto" hangingPunct="1">
              <a:spcAft>
                <a:spcPts val="0"/>
              </a:spcAft>
              <a:buFont typeface="Wingdings 3"/>
              <a:buChar char=""/>
              <a:defRPr/>
            </a:pPr>
            <a:r>
              <a:rPr lang="en-US" dirty="0" smtClean="0">
                <a:solidFill>
                  <a:srgbClr val="C00000"/>
                </a:solidFill>
              </a:rPr>
              <a:t>Transportation Systems</a:t>
            </a:r>
            <a:endParaRPr lang="en-US" dirty="0">
              <a:solidFill>
                <a:srgbClr val="C00000"/>
              </a:solidFill>
            </a:endParaRPr>
          </a:p>
        </p:txBody>
      </p:sp>
      <p:sp>
        <p:nvSpPr>
          <p:cNvPr id="2" name="Title 1"/>
          <p:cNvSpPr>
            <a:spLocks noGrp="1"/>
          </p:cNvSpPr>
          <p:nvPr>
            <p:ph type="title" idx="4294967295"/>
          </p:nvPr>
        </p:nvSpPr>
        <p:spPr/>
        <p:txBody>
          <a:bodyPr rtlCol="0"/>
          <a:lstStyle/>
          <a:p>
            <a:pPr eaLnBrk="1" fontAlgn="auto" hangingPunct="1">
              <a:spcAft>
                <a:spcPts val="0"/>
              </a:spcAft>
              <a:defRPr/>
            </a:pPr>
            <a:r>
              <a:rPr lang="en-US" dirty="0" smtClean="0"/>
              <a:t>Ohio’s 16 Career Fields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Inverse Staffing Pattern</a:t>
            </a:r>
            <a:endParaRPr lang="en-US" dirty="0"/>
          </a:p>
        </p:txBody>
      </p:sp>
      <p:sp>
        <p:nvSpPr>
          <p:cNvPr id="140290" name="Subtitle 2"/>
          <p:cNvSpPr>
            <a:spLocks noGrp="1"/>
          </p:cNvSpPr>
          <p:nvPr>
            <p:ph type="subTitle" idx="1"/>
          </p:nvPr>
        </p:nvSpPr>
        <p:spPr>
          <a:xfrm>
            <a:off x="685800" y="3611563"/>
            <a:ext cx="7772400" cy="1200150"/>
          </a:xfrm>
        </p:spPr>
        <p:txBody>
          <a:bodyPr/>
          <a:lstStyle/>
          <a:p>
            <a:pPr marR="0" eaLnBrk="1" hangingPunct="1"/>
            <a:r>
              <a:rPr lang="en-US" smtClean="0"/>
              <a:t>Procurement, Logistics, Acquisitions and Supply Chain Management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838200"/>
          <a:ext cx="8229600" cy="5751513"/>
        </p:xfrm>
        <a:graphic>
          <a:graphicData uri="http://schemas.openxmlformats.org/drawingml/2006/table">
            <a:tbl>
              <a:tblPr firstRow="1" bandRow="1">
                <a:tableStyleId>{69CF1AB2-1976-4502-BF36-3FF5EA218861}</a:tableStyleId>
              </a:tblPr>
              <a:tblGrid>
                <a:gridCol w="685800"/>
                <a:gridCol w="3429000"/>
                <a:gridCol w="762000"/>
                <a:gridCol w="3352800"/>
              </a:tblGrid>
              <a:tr h="150830">
                <a:tc>
                  <a:txBody>
                    <a:bodyPr/>
                    <a:lstStyle/>
                    <a:p>
                      <a:pPr rtl="0">
                        <a:spcAft>
                          <a:spcPts val="576"/>
                        </a:spcAft>
                      </a:pPr>
                      <a:r>
                        <a:rPr lang="en-US" sz="1000" dirty="0"/>
                        <a:t>53-1011</a:t>
                      </a:r>
                    </a:p>
                  </a:txBody>
                  <a:tcPr marL="0" marR="0" marT="0" marB="0" anchor="ctr"/>
                </a:tc>
                <a:tc>
                  <a:txBody>
                    <a:bodyPr/>
                    <a:lstStyle/>
                    <a:p>
                      <a:pPr rtl="0">
                        <a:spcAft>
                          <a:spcPts val="576"/>
                        </a:spcAft>
                      </a:pPr>
                      <a:r>
                        <a:rPr lang="en-US" sz="1000"/>
                        <a:t>Aircraft cargo handling supervisors</a:t>
                      </a:r>
                    </a:p>
                  </a:txBody>
                  <a:tcPr marL="0" marR="0" marT="0" marB="0" anchor="ctr"/>
                </a:tc>
                <a:tc>
                  <a:txBody>
                    <a:bodyPr/>
                    <a:lstStyle/>
                    <a:p>
                      <a:pPr rtl="0">
                        <a:spcAft>
                          <a:spcPts val="576"/>
                        </a:spcAft>
                      </a:pPr>
                      <a:r>
                        <a:rPr lang="en-US" sz="1000" dirty="0"/>
                        <a:t>53-6031</a:t>
                      </a:r>
                    </a:p>
                  </a:txBody>
                  <a:tcPr marL="0" marR="0" marT="0" marB="0" anchor="ctr"/>
                </a:tc>
                <a:tc>
                  <a:txBody>
                    <a:bodyPr/>
                    <a:lstStyle/>
                    <a:p>
                      <a:pPr rtl="0">
                        <a:spcAft>
                          <a:spcPts val="576"/>
                        </a:spcAft>
                      </a:pPr>
                      <a:r>
                        <a:rPr lang="en-US" sz="1000" dirty="0"/>
                        <a:t>Service station attendants</a:t>
                      </a:r>
                    </a:p>
                  </a:txBody>
                  <a:tcPr marL="0" marR="0" marT="0" marB="0" anchor="ctr"/>
                </a:tc>
              </a:tr>
              <a:tr h="150830">
                <a:tc>
                  <a:txBody>
                    <a:bodyPr/>
                    <a:lstStyle/>
                    <a:p>
                      <a:pPr rtl="0">
                        <a:spcAft>
                          <a:spcPts val="576"/>
                        </a:spcAft>
                      </a:pPr>
                      <a:endParaRPr lang="en-US" sz="1000" dirty="0"/>
                    </a:p>
                  </a:txBody>
                  <a:tcPr marL="0" marR="0" marT="0" marB="0" anchor="ctr"/>
                </a:tc>
                <a:tc>
                  <a:txBody>
                    <a:bodyPr/>
                    <a:lstStyle/>
                    <a:p>
                      <a:pPr rtl="0">
                        <a:spcAft>
                          <a:spcPts val="576"/>
                        </a:spcAft>
                      </a:pPr>
                      <a:endParaRPr lang="en-US" sz="1000"/>
                    </a:p>
                  </a:txBody>
                  <a:tcPr marL="0" marR="0" marT="0" marB="0" anchor="ctr"/>
                </a:tc>
                <a:tc>
                  <a:txBody>
                    <a:bodyPr/>
                    <a:lstStyle/>
                    <a:p>
                      <a:pPr rtl="0">
                        <a:spcAft>
                          <a:spcPts val="576"/>
                        </a:spcAft>
                      </a:pPr>
                      <a:r>
                        <a:rPr lang="en-US" sz="1000"/>
                        <a:t>53-6041</a:t>
                      </a:r>
                    </a:p>
                  </a:txBody>
                  <a:tcPr marL="0" marR="0" marT="0" marB="0" anchor="ctr"/>
                </a:tc>
                <a:tc>
                  <a:txBody>
                    <a:bodyPr/>
                    <a:lstStyle/>
                    <a:p>
                      <a:pPr rtl="0">
                        <a:spcAft>
                          <a:spcPts val="576"/>
                        </a:spcAft>
                      </a:pPr>
                      <a:r>
                        <a:rPr lang="en-US" sz="1000" dirty="0"/>
                        <a:t>Traffic technicians</a:t>
                      </a:r>
                    </a:p>
                  </a:txBody>
                  <a:tcPr marL="0" marR="0" marT="0" marB="0" anchor="ctr"/>
                </a:tc>
              </a:tr>
              <a:tr h="347872">
                <a:tc>
                  <a:txBody>
                    <a:bodyPr/>
                    <a:lstStyle/>
                    <a:p>
                      <a:pPr rtl="0">
                        <a:spcAft>
                          <a:spcPts val="576"/>
                        </a:spcAft>
                      </a:pPr>
                      <a:r>
                        <a:rPr lang="en-US" sz="1000"/>
                        <a:t>53-1021</a:t>
                      </a:r>
                    </a:p>
                  </a:txBody>
                  <a:tcPr marL="0" marR="0" marT="0" marB="0" anchor="ctr"/>
                </a:tc>
                <a:tc>
                  <a:txBody>
                    <a:bodyPr/>
                    <a:lstStyle/>
                    <a:p>
                      <a:pPr rtl="0">
                        <a:spcAft>
                          <a:spcPts val="576"/>
                        </a:spcAft>
                      </a:pPr>
                      <a:r>
                        <a:rPr lang="en-US" sz="1000"/>
                        <a:t>First-line supervisors/managers of helpers, laborers, and material movers, hand</a:t>
                      </a:r>
                    </a:p>
                  </a:txBody>
                  <a:tcPr marL="0" marR="0" marT="0" marB="0" anchor="ctr"/>
                </a:tc>
                <a:tc>
                  <a:txBody>
                    <a:bodyPr/>
                    <a:lstStyle/>
                    <a:p>
                      <a:pPr rtl="0">
                        <a:spcAft>
                          <a:spcPts val="576"/>
                        </a:spcAft>
                      </a:pPr>
                      <a:r>
                        <a:rPr lang="en-US" sz="1000"/>
                        <a:t>53-6051</a:t>
                      </a:r>
                    </a:p>
                  </a:txBody>
                  <a:tcPr marL="0" marR="0" marT="0" marB="0" anchor="ctr"/>
                </a:tc>
                <a:tc>
                  <a:txBody>
                    <a:bodyPr/>
                    <a:lstStyle/>
                    <a:p>
                      <a:pPr rtl="0">
                        <a:spcAft>
                          <a:spcPts val="576"/>
                        </a:spcAft>
                      </a:pPr>
                      <a:r>
                        <a:rPr lang="en-US" sz="1000" dirty="0"/>
                        <a:t>Transportation inspectors</a:t>
                      </a:r>
                    </a:p>
                  </a:txBody>
                  <a:tcPr marL="0" marR="0" marT="0" marB="0" anchor="ctr"/>
                </a:tc>
              </a:tr>
              <a:tr h="347872">
                <a:tc>
                  <a:txBody>
                    <a:bodyPr/>
                    <a:lstStyle/>
                    <a:p>
                      <a:pPr rtl="0">
                        <a:spcAft>
                          <a:spcPts val="576"/>
                        </a:spcAft>
                      </a:pPr>
                      <a:r>
                        <a:rPr lang="en-US" sz="1000"/>
                        <a:t>53-1031</a:t>
                      </a:r>
                    </a:p>
                  </a:txBody>
                  <a:tcPr marL="0" marR="0" marT="0" marB="0" anchor="ctr"/>
                </a:tc>
                <a:tc>
                  <a:txBody>
                    <a:bodyPr/>
                    <a:lstStyle/>
                    <a:p>
                      <a:pPr rtl="0">
                        <a:spcAft>
                          <a:spcPts val="576"/>
                        </a:spcAft>
                      </a:pPr>
                      <a:r>
                        <a:rPr lang="en-US" sz="1000"/>
                        <a:t>First-line supervisors/managers of transportation and material-moving machine and vehicle operators</a:t>
                      </a:r>
                    </a:p>
                  </a:txBody>
                  <a:tcPr marL="0" marR="0" marT="0" marB="0" anchor="ctr"/>
                </a:tc>
                <a:tc>
                  <a:txBody>
                    <a:bodyPr/>
                    <a:lstStyle/>
                    <a:p>
                      <a:pPr rtl="0">
                        <a:spcAft>
                          <a:spcPts val="576"/>
                        </a:spcAft>
                      </a:pPr>
                      <a:r>
                        <a:rPr lang="en-US" sz="1000"/>
                        <a:t>53-6099</a:t>
                      </a:r>
                    </a:p>
                  </a:txBody>
                  <a:tcPr marL="0" marR="0" marT="0" marB="0" anchor="ctr"/>
                </a:tc>
                <a:tc>
                  <a:txBody>
                    <a:bodyPr/>
                    <a:lstStyle/>
                    <a:p>
                      <a:pPr rtl="0">
                        <a:spcAft>
                          <a:spcPts val="576"/>
                        </a:spcAft>
                      </a:pPr>
                      <a:r>
                        <a:rPr lang="en-US" sz="1000" dirty="0"/>
                        <a:t>Transportation workers, all other</a:t>
                      </a:r>
                    </a:p>
                  </a:txBody>
                  <a:tcPr marL="0" marR="0" marT="0" marB="0" anchor="ctr"/>
                </a:tc>
              </a:tr>
              <a:tr h="231915">
                <a:tc>
                  <a:txBody>
                    <a:bodyPr/>
                    <a:lstStyle/>
                    <a:p>
                      <a:pPr rtl="0">
                        <a:spcAft>
                          <a:spcPts val="576"/>
                        </a:spcAft>
                      </a:pPr>
                      <a:r>
                        <a:rPr lang="en-US" sz="1000"/>
                        <a:t>53-2011</a:t>
                      </a:r>
                    </a:p>
                  </a:txBody>
                  <a:tcPr marL="0" marR="0" marT="0" marB="0" anchor="ctr"/>
                </a:tc>
                <a:tc>
                  <a:txBody>
                    <a:bodyPr/>
                    <a:lstStyle/>
                    <a:p>
                      <a:pPr rtl="0">
                        <a:spcAft>
                          <a:spcPts val="576"/>
                        </a:spcAft>
                      </a:pPr>
                      <a:r>
                        <a:rPr lang="en-US" sz="1000"/>
                        <a:t>Airline pilots, copilots, and flight engineers</a:t>
                      </a:r>
                    </a:p>
                  </a:txBody>
                  <a:tcPr marL="0" marR="0" marT="0" marB="0" anchor="ctr"/>
                </a:tc>
                <a:tc>
                  <a:txBody>
                    <a:bodyPr/>
                    <a:lstStyle/>
                    <a:p>
                      <a:pPr rtl="0">
                        <a:spcAft>
                          <a:spcPts val="576"/>
                        </a:spcAft>
                      </a:pPr>
                      <a:r>
                        <a:rPr lang="en-US" sz="1000"/>
                        <a:t>53-7011</a:t>
                      </a:r>
                    </a:p>
                  </a:txBody>
                  <a:tcPr marL="0" marR="0" marT="0" marB="0" anchor="ctr"/>
                </a:tc>
                <a:tc>
                  <a:txBody>
                    <a:bodyPr/>
                    <a:lstStyle/>
                    <a:p>
                      <a:pPr rtl="0">
                        <a:spcAft>
                          <a:spcPts val="576"/>
                        </a:spcAft>
                      </a:pPr>
                      <a:r>
                        <a:rPr lang="en-US" sz="1000" dirty="0"/>
                        <a:t>Conveyor operators and tenders</a:t>
                      </a:r>
                    </a:p>
                  </a:txBody>
                  <a:tcPr marL="0" marR="0" marT="0" marB="0" anchor="ctr"/>
                </a:tc>
              </a:tr>
              <a:tr h="150830">
                <a:tc>
                  <a:txBody>
                    <a:bodyPr/>
                    <a:lstStyle/>
                    <a:p>
                      <a:pPr rtl="0">
                        <a:spcAft>
                          <a:spcPts val="576"/>
                        </a:spcAft>
                      </a:pPr>
                      <a:r>
                        <a:rPr lang="en-US" sz="1000"/>
                        <a:t>53-2012</a:t>
                      </a:r>
                    </a:p>
                  </a:txBody>
                  <a:tcPr marL="0" marR="0" marT="0" marB="0" anchor="ctr"/>
                </a:tc>
                <a:tc>
                  <a:txBody>
                    <a:bodyPr/>
                    <a:lstStyle/>
                    <a:p>
                      <a:pPr rtl="0">
                        <a:spcAft>
                          <a:spcPts val="576"/>
                        </a:spcAft>
                      </a:pPr>
                      <a:r>
                        <a:rPr lang="en-US" sz="1000"/>
                        <a:t>Commercial pilots</a:t>
                      </a:r>
                    </a:p>
                  </a:txBody>
                  <a:tcPr marL="0" marR="0" marT="0" marB="0" anchor="ctr"/>
                </a:tc>
                <a:tc>
                  <a:txBody>
                    <a:bodyPr/>
                    <a:lstStyle/>
                    <a:p>
                      <a:pPr rtl="0">
                        <a:spcAft>
                          <a:spcPts val="576"/>
                        </a:spcAft>
                      </a:pPr>
                      <a:r>
                        <a:rPr lang="en-US" sz="1000"/>
                        <a:t>53-7021</a:t>
                      </a:r>
                    </a:p>
                  </a:txBody>
                  <a:tcPr marL="0" marR="0" marT="0" marB="0" anchor="ctr"/>
                </a:tc>
                <a:tc>
                  <a:txBody>
                    <a:bodyPr/>
                    <a:lstStyle/>
                    <a:p>
                      <a:pPr rtl="0">
                        <a:spcAft>
                          <a:spcPts val="576"/>
                        </a:spcAft>
                      </a:pPr>
                      <a:r>
                        <a:rPr lang="en-US" sz="1000" dirty="0"/>
                        <a:t>Crane and tower operators</a:t>
                      </a:r>
                    </a:p>
                  </a:txBody>
                  <a:tcPr marL="0" marR="0" marT="0" marB="0" anchor="ctr"/>
                </a:tc>
              </a:tr>
              <a:tr h="150830">
                <a:tc>
                  <a:txBody>
                    <a:bodyPr/>
                    <a:lstStyle/>
                    <a:p>
                      <a:pPr rtl="0">
                        <a:spcAft>
                          <a:spcPts val="576"/>
                        </a:spcAft>
                      </a:pPr>
                      <a:r>
                        <a:rPr lang="en-US" sz="1000"/>
                        <a:t>53-2021</a:t>
                      </a:r>
                    </a:p>
                  </a:txBody>
                  <a:tcPr marL="0" marR="0" marT="0" marB="0" anchor="ctr"/>
                </a:tc>
                <a:tc>
                  <a:txBody>
                    <a:bodyPr/>
                    <a:lstStyle/>
                    <a:p>
                      <a:pPr rtl="0">
                        <a:spcAft>
                          <a:spcPts val="576"/>
                        </a:spcAft>
                      </a:pPr>
                      <a:r>
                        <a:rPr lang="en-US" sz="1000"/>
                        <a:t>Air traffic controllers</a:t>
                      </a:r>
                    </a:p>
                  </a:txBody>
                  <a:tcPr marL="0" marR="0" marT="0" marB="0" anchor="ctr"/>
                </a:tc>
                <a:tc>
                  <a:txBody>
                    <a:bodyPr/>
                    <a:lstStyle/>
                    <a:p>
                      <a:pPr rtl="0">
                        <a:spcAft>
                          <a:spcPts val="576"/>
                        </a:spcAft>
                      </a:pPr>
                      <a:r>
                        <a:rPr lang="en-US" sz="1000"/>
                        <a:t>53-7031</a:t>
                      </a:r>
                    </a:p>
                  </a:txBody>
                  <a:tcPr marL="0" marR="0" marT="0" marB="0" anchor="ctr"/>
                </a:tc>
                <a:tc>
                  <a:txBody>
                    <a:bodyPr/>
                    <a:lstStyle/>
                    <a:p>
                      <a:pPr rtl="0">
                        <a:spcAft>
                          <a:spcPts val="576"/>
                        </a:spcAft>
                      </a:pPr>
                      <a:r>
                        <a:rPr lang="en-US" sz="1000" dirty="0"/>
                        <a:t>Dredge operators</a:t>
                      </a:r>
                    </a:p>
                  </a:txBody>
                  <a:tcPr marL="0" marR="0" marT="0" marB="0" anchor="ctr"/>
                </a:tc>
              </a:tr>
              <a:tr h="231915">
                <a:tc>
                  <a:txBody>
                    <a:bodyPr/>
                    <a:lstStyle/>
                    <a:p>
                      <a:pPr rtl="0">
                        <a:spcAft>
                          <a:spcPts val="576"/>
                        </a:spcAft>
                      </a:pPr>
                      <a:r>
                        <a:rPr lang="en-US" sz="1000"/>
                        <a:t>53-2022</a:t>
                      </a:r>
                    </a:p>
                  </a:txBody>
                  <a:tcPr marL="0" marR="0" marT="0" marB="0" anchor="ctr"/>
                </a:tc>
                <a:tc>
                  <a:txBody>
                    <a:bodyPr/>
                    <a:lstStyle/>
                    <a:p>
                      <a:pPr rtl="0">
                        <a:spcAft>
                          <a:spcPts val="576"/>
                        </a:spcAft>
                      </a:pPr>
                      <a:r>
                        <a:rPr lang="en-US" sz="1000"/>
                        <a:t>Airfield operations specialists</a:t>
                      </a:r>
                    </a:p>
                  </a:txBody>
                  <a:tcPr marL="0" marR="0" marT="0" marB="0" anchor="ctr"/>
                </a:tc>
                <a:tc>
                  <a:txBody>
                    <a:bodyPr/>
                    <a:lstStyle/>
                    <a:p>
                      <a:pPr rtl="0">
                        <a:spcAft>
                          <a:spcPts val="576"/>
                        </a:spcAft>
                      </a:pPr>
                      <a:r>
                        <a:rPr lang="en-US" sz="1000"/>
                        <a:t>53-7032</a:t>
                      </a:r>
                    </a:p>
                  </a:txBody>
                  <a:tcPr marL="0" marR="0" marT="0" marB="0" anchor="ctr"/>
                </a:tc>
                <a:tc>
                  <a:txBody>
                    <a:bodyPr/>
                    <a:lstStyle/>
                    <a:p>
                      <a:pPr rtl="0">
                        <a:spcAft>
                          <a:spcPts val="576"/>
                        </a:spcAft>
                      </a:pPr>
                      <a:r>
                        <a:rPr lang="en-US" sz="1000" dirty="0"/>
                        <a:t>Excavating and loading machine and dragline operators</a:t>
                      </a:r>
                    </a:p>
                  </a:txBody>
                  <a:tcPr marL="0" marR="0" marT="0" marB="0" anchor="ctr"/>
                </a:tc>
              </a:tr>
              <a:tr h="301660">
                <a:tc>
                  <a:txBody>
                    <a:bodyPr/>
                    <a:lstStyle/>
                    <a:p>
                      <a:pPr rtl="0">
                        <a:spcAft>
                          <a:spcPts val="576"/>
                        </a:spcAft>
                      </a:pPr>
                      <a:r>
                        <a:rPr lang="en-US" sz="1000"/>
                        <a:t>53-3011</a:t>
                      </a:r>
                    </a:p>
                  </a:txBody>
                  <a:tcPr marL="0" marR="0" marT="0" marB="0" anchor="ctr"/>
                </a:tc>
                <a:tc>
                  <a:txBody>
                    <a:bodyPr/>
                    <a:lstStyle/>
                    <a:p>
                      <a:pPr rtl="0">
                        <a:spcAft>
                          <a:spcPts val="576"/>
                        </a:spcAft>
                      </a:pPr>
                      <a:r>
                        <a:rPr lang="en-US" sz="1000"/>
                        <a:t>Ambulance drivers and attendants, except emergency medical technicians</a:t>
                      </a:r>
                    </a:p>
                  </a:txBody>
                  <a:tcPr marL="0" marR="0" marT="0" marB="0" anchor="ctr"/>
                </a:tc>
                <a:tc>
                  <a:txBody>
                    <a:bodyPr/>
                    <a:lstStyle/>
                    <a:p>
                      <a:pPr rtl="0">
                        <a:spcAft>
                          <a:spcPts val="576"/>
                        </a:spcAft>
                      </a:pPr>
                      <a:r>
                        <a:rPr lang="en-US" sz="1000"/>
                        <a:t>53-7033</a:t>
                      </a:r>
                    </a:p>
                  </a:txBody>
                  <a:tcPr marL="0" marR="0" marT="0" marB="0" anchor="ctr"/>
                </a:tc>
                <a:tc>
                  <a:txBody>
                    <a:bodyPr/>
                    <a:lstStyle/>
                    <a:p>
                      <a:pPr rtl="0">
                        <a:spcAft>
                          <a:spcPts val="576"/>
                        </a:spcAft>
                      </a:pPr>
                      <a:r>
                        <a:rPr lang="en-US" sz="1000"/>
                        <a:t>Loading machine operators, underground mining</a:t>
                      </a:r>
                    </a:p>
                  </a:txBody>
                  <a:tcPr marL="0" marR="0" marT="0" marB="0" anchor="ctr"/>
                </a:tc>
              </a:tr>
              <a:tr h="150830">
                <a:tc>
                  <a:txBody>
                    <a:bodyPr/>
                    <a:lstStyle/>
                    <a:p>
                      <a:pPr rtl="0">
                        <a:spcAft>
                          <a:spcPts val="576"/>
                        </a:spcAft>
                      </a:pPr>
                      <a:r>
                        <a:rPr lang="en-US" sz="1000"/>
                        <a:t>53-3021</a:t>
                      </a:r>
                    </a:p>
                  </a:txBody>
                  <a:tcPr marL="0" marR="0" marT="0" marB="0" anchor="ctr"/>
                </a:tc>
                <a:tc>
                  <a:txBody>
                    <a:bodyPr/>
                    <a:lstStyle/>
                    <a:p>
                      <a:pPr rtl="0">
                        <a:spcAft>
                          <a:spcPts val="576"/>
                        </a:spcAft>
                      </a:pPr>
                      <a:r>
                        <a:rPr lang="en-US" sz="1000"/>
                        <a:t>Bus drivers, transit and intercity</a:t>
                      </a:r>
                    </a:p>
                  </a:txBody>
                  <a:tcPr marL="0" marR="0" marT="0" marB="0" anchor="ctr"/>
                </a:tc>
                <a:tc>
                  <a:txBody>
                    <a:bodyPr/>
                    <a:lstStyle/>
                    <a:p>
                      <a:pPr rtl="0">
                        <a:spcAft>
                          <a:spcPts val="576"/>
                        </a:spcAft>
                      </a:pPr>
                      <a:r>
                        <a:rPr lang="en-US" sz="1000"/>
                        <a:t>53-7041</a:t>
                      </a:r>
                    </a:p>
                  </a:txBody>
                  <a:tcPr marL="0" marR="0" marT="0" marB="0" anchor="ctr"/>
                </a:tc>
                <a:tc>
                  <a:txBody>
                    <a:bodyPr/>
                    <a:lstStyle/>
                    <a:p>
                      <a:pPr rtl="0">
                        <a:spcAft>
                          <a:spcPts val="576"/>
                        </a:spcAft>
                      </a:pPr>
                      <a:r>
                        <a:rPr lang="en-US" sz="1000"/>
                        <a:t>Hoist and winch operators</a:t>
                      </a:r>
                    </a:p>
                  </a:txBody>
                  <a:tcPr marL="0" marR="0" marT="0" marB="0" anchor="ctr"/>
                </a:tc>
              </a:tr>
              <a:tr h="150830">
                <a:tc>
                  <a:txBody>
                    <a:bodyPr/>
                    <a:lstStyle/>
                    <a:p>
                      <a:pPr rtl="0">
                        <a:spcAft>
                          <a:spcPts val="576"/>
                        </a:spcAft>
                      </a:pPr>
                      <a:r>
                        <a:rPr lang="en-US" sz="1000"/>
                        <a:t>53-3022</a:t>
                      </a:r>
                    </a:p>
                  </a:txBody>
                  <a:tcPr marL="0" marR="0" marT="0" marB="0" anchor="ctr"/>
                </a:tc>
                <a:tc>
                  <a:txBody>
                    <a:bodyPr/>
                    <a:lstStyle/>
                    <a:p>
                      <a:pPr rtl="0">
                        <a:spcAft>
                          <a:spcPts val="576"/>
                        </a:spcAft>
                      </a:pPr>
                      <a:r>
                        <a:rPr lang="en-US" sz="1000"/>
                        <a:t>Bus drivers, school</a:t>
                      </a:r>
                    </a:p>
                  </a:txBody>
                  <a:tcPr marL="0" marR="0" marT="0" marB="0" anchor="ctr"/>
                </a:tc>
                <a:tc>
                  <a:txBody>
                    <a:bodyPr/>
                    <a:lstStyle/>
                    <a:p>
                      <a:pPr rtl="0">
                        <a:spcAft>
                          <a:spcPts val="576"/>
                        </a:spcAft>
                      </a:pPr>
                      <a:r>
                        <a:rPr lang="en-US" sz="1000"/>
                        <a:t>53-7051</a:t>
                      </a:r>
                    </a:p>
                  </a:txBody>
                  <a:tcPr marL="0" marR="0" marT="0" marB="0" anchor="ctr"/>
                </a:tc>
                <a:tc>
                  <a:txBody>
                    <a:bodyPr/>
                    <a:lstStyle/>
                    <a:p>
                      <a:pPr rtl="0">
                        <a:spcAft>
                          <a:spcPts val="576"/>
                        </a:spcAft>
                      </a:pPr>
                      <a:r>
                        <a:rPr lang="en-US" sz="1000"/>
                        <a:t>Industrial truck and tractor operators</a:t>
                      </a:r>
                    </a:p>
                  </a:txBody>
                  <a:tcPr marL="0" marR="0" marT="0" marB="0" anchor="ctr"/>
                </a:tc>
              </a:tr>
              <a:tr h="150830">
                <a:tc>
                  <a:txBody>
                    <a:bodyPr/>
                    <a:lstStyle/>
                    <a:p>
                      <a:pPr rtl="0">
                        <a:spcAft>
                          <a:spcPts val="576"/>
                        </a:spcAft>
                      </a:pPr>
                      <a:r>
                        <a:rPr lang="en-US" sz="1000"/>
                        <a:t>53-3031</a:t>
                      </a:r>
                    </a:p>
                  </a:txBody>
                  <a:tcPr marL="0" marR="0" marT="0" marB="0" anchor="ctr"/>
                </a:tc>
                <a:tc>
                  <a:txBody>
                    <a:bodyPr/>
                    <a:lstStyle/>
                    <a:p>
                      <a:pPr rtl="0">
                        <a:spcAft>
                          <a:spcPts val="576"/>
                        </a:spcAft>
                      </a:pPr>
                      <a:r>
                        <a:rPr lang="en-US" sz="1000"/>
                        <a:t>Driver/sales workers</a:t>
                      </a:r>
                    </a:p>
                  </a:txBody>
                  <a:tcPr marL="0" marR="0" marT="0" marB="0" anchor="ctr"/>
                </a:tc>
                <a:tc>
                  <a:txBody>
                    <a:bodyPr/>
                    <a:lstStyle/>
                    <a:p>
                      <a:pPr rtl="0">
                        <a:spcAft>
                          <a:spcPts val="576"/>
                        </a:spcAft>
                      </a:pPr>
                      <a:r>
                        <a:rPr lang="en-US" sz="1000"/>
                        <a:t>53-7061</a:t>
                      </a:r>
                    </a:p>
                  </a:txBody>
                  <a:tcPr marL="0" marR="0" marT="0" marB="0" anchor="ctr"/>
                </a:tc>
                <a:tc>
                  <a:txBody>
                    <a:bodyPr/>
                    <a:lstStyle/>
                    <a:p>
                      <a:pPr rtl="0">
                        <a:spcAft>
                          <a:spcPts val="576"/>
                        </a:spcAft>
                      </a:pPr>
                      <a:r>
                        <a:rPr lang="en-US" sz="1000"/>
                        <a:t>Cleaners of vehicles and equipment</a:t>
                      </a:r>
                    </a:p>
                  </a:txBody>
                  <a:tcPr marL="0" marR="0" marT="0" marB="0" anchor="ctr"/>
                </a:tc>
              </a:tr>
              <a:tr h="231915">
                <a:tc>
                  <a:txBody>
                    <a:bodyPr/>
                    <a:lstStyle/>
                    <a:p>
                      <a:pPr rtl="0">
                        <a:spcAft>
                          <a:spcPts val="576"/>
                        </a:spcAft>
                      </a:pPr>
                      <a:r>
                        <a:rPr lang="en-US" sz="1000"/>
                        <a:t>53-3032</a:t>
                      </a:r>
                    </a:p>
                  </a:txBody>
                  <a:tcPr marL="0" marR="0" marT="0" marB="0" anchor="ctr"/>
                </a:tc>
                <a:tc>
                  <a:txBody>
                    <a:bodyPr/>
                    <a:lstStyle/>
                    <a:p>
                      <a:pPr rtl="0">
                        <a:spcAft>
                          <a:spcPts val="576"/>
                        </a:spcAft>
                      </a:pPr>
                      <a:r>
                        <a:rPr lang="en-US" sz="1000"/>
                        <a:t>Truck drivers, heavy and tractor-trailer</a:t>
                      </a:r>
                    </a:p>
                  </a:txBody>
                  <a:tcPr marL="0" marR="0" marT="0" marB="0" anchor="ctr"/>
                </a:tc>
                <a:tc>
                  <a:txBody>
                    <a:bodyPr/>
                    <a:lstStyle/>
                    <a:p>
                      <a:pPr rtl="0">
                        <a:spcAft>
                          <a:spcPts val="576"/>
                        </a:spcAft>
                      </a:pPr>
                      <a:r>
                        <a:rPr lang="en-US" sz="1000"/>
                        <a:t>53-7062</a:t>
                      </a:r>
                    </a:p>
                  </a:txBody>
                  <a:tcPr marL="0" marR="0" marT="0" marB="0" anchor="ctr"/>
                </a:tc>
                <a:tc>
                  <a:txBody>
                    <a:bodyPr/>
                    <a:lstStyle/>
                    <a:p>
                      <a:pPr rtl="0">
                        <a:spcAft>
                          <a:spcPts val="576"/>
                        </a:spcAft>
                      </a:pPr>
                      <a:r>
                        <a:rPr lang="en-US" sz="1000"/>
                        <a:t>Laborers and freight, stock, and material movers, hand</a:t>
                      </a:r>
                    </a:p>
                  </a:txBody>
                  <a:tcPr marL="0" marR="0" marT="0" marB="0" anchor="ctr"/>
                </a:tc>
              </a:tr>
              <a:tr h="150830">
                <a:tc>
                  <a:txBody>
                    <a:bodyPr/>
                    <a:lstStyle/>
                    <a:p>
                      <a:pPr rtl="0">
                        <a:spcAft>
                          <a:spcPts val="576"/>
                        </a:spcAft>
                      </a:pPr>
                      <a:r>
                        <a:rPr lang="en-US" sz="1000"/>
                        <a:t>53-3033</a:t>
                      </a:r>
                    </a:p>
                  </a:txBody>
                  <a:tcPr marL="0" marR="0" marT="0" marB="0" anchor="ctr"/>
                </a:tc>
                <a:tc>
                  <a:txBody>
                    <a:bodyPr/>
                    <a:lstStyle/>
                    <a:p>
                      <a:pPr rtl="0">
                        <a:spcAft>
                          <a:spcPts val="576"/>
                        </a:spcAft>
                      </a:pPr>
                      <a:r>
                        <a:rPr lang="en-US" sz="1000"/>
                        <a:t>Truck drivers, light or delivery services</a:t>
                      </a:r>
                    </a:p>
                  </a:txBody>
                  <a:tcPr marL="0" marR="0" marT="0" marB="0" anchor="ctr"/>
                </a:tc>
                <a:tc>
                  <a:txBody>
                    <a:bodyPr/>
                    <a:lstStyle/>
                    <a:p>
                      <a:pPr rtl="0">
                        <a:spcAft>
                          <a:spcPts val="576"/>
                        </a:spcAft>
                      </a:pPr>
                      <a:r>
                        <a:rPr lang="en-US" sz="1000"/>
                        <a:t>53-7063</a:t>
                      </a:r>
                    </a:p>
                  </a:txBody>
                  <a:tcPr marL="0" marR="0" marT="0" marB="0" anchor="ctr"/>
                </a:tc>
                <a:tc>
                  <a:txBody>
                    <a:bodyPr/>
                    <a:lstStyle/>
                    <a:p>
                      <a:pPr rtl="0">
                        <a:spcAft>
                          <a:spcPts val="576"/>
                        </a:spcAft>
                      </a:pPr>
                      <a:r>
                        <a:rPr lang="en-US" sz="1000" dirty="0"/>
                        <a:t>Machine feeders and </a:t>
                      </a:r>
                      <a:r>
                        <a:rPr lang="en-US" sz="1000" dirty="0" err="1"/>
                        <a:t>offbearers</a:t>
                      </a:r>
                      <a:endParaRPr lang="en-US" sz="1000" dirty="0"/>
                    </a:p>
                  </a:txBody>
                  <a:tcPr marL="0" marR="0" marT="0" marB="0" anchor="ctr"/>
                </a:tc>
              </a:tr>
              <a:tr h="150830">
                <a:tc>
                  <a:txBody>
                    <a:bodyPr/>
                    <a:lstStyle/>
                    <a:p>
                      <a:pPr rtl="0">
                        <a:spcAft>
                          <a:spcPts val="576"/>
                        </a:spcAft>
                      </a:pPr>
                      <a:r>
                        <a:rPr lang="en-US" sz="1000"/>
                        <a:t>53-3041</a:t>
                      </a:r>
                    </a:p>
                  </a:txBody>
                  <a:tcPr marL="0" marR="0" marT="0" marB="0" anchor="ctr"/>
                </a:tc>
                <a:tc>
                  <a:txBody>
                    <a:bodyPr/>
                    <a:lstStyle/>
                    <a:p>
                      <a:pPr rtl="0">
                        <a:spcAft>
                          <a:spcPts val="576"/>
                        </a:spcAft>
                      </a:pPr>
                      <a:r>
                        <a:rPr lang="en-US" sz="1000"/>
                        <a:t>Taxi drivers and chauffeurs</a:t>
                      </a:r>
                    </a:p>
                  </a:txBody>
                  <a:tcPr marL="0" marR="0" marT="0" marB="0" anchor="ctr"/>
                </a:tc>
                <a:tc>
                  <a:txBody>
                    <a:bodyPr/>
                    <a:lstStyle/>
                    <a:p>
                      <a:pPr rtl="0">
                        <a:spcAft>
                          <a:spcPts val="576"/>
                        </a:spcAft>
                      </a:pPr>
                      <a:r>
                        <a:rPr lang="en-US" sz="1000"/>
                        <a:t>53-7064</a:t>
                      </a:r>
                    </a:p>
                  </a:txBody>
                  <a:tcPr marL="0" marR="0" marT="0" marB="0" anchor="ctr"/>
                </a:tc>
                <a:tc>
                  <a:txBody>
                    <a:bodyPr/>
                    <a:lstStyle/>
                    <a:p>
                      <a:pPr rtl="0">
                        <a:spcAft>
                          <a:spcPts val="576"/>
                        </a:spcAft>
                      </a:pPr>
                      <a:r>
                        <a:rPr lang="en-US" sz="1000"/>
                        <a:t>Packers and packagers, hand</a:t>
                      </a:r>
                    </a:p>
                  </a:txBody>
                  <a:tcPr marL="0" marR="0" marT="0" marB="0" anchor="ctr"/>
                </a:tc>
              </a:tr>
              <a:tr h="231915">
                <a:tc>
                  <a:txBody>
                    <a:bodyPr/>
                    <a:lstStyle/>
                    <a:p>
                      <a:pPr rtl="0">
                        <a:spcAft>
                          <a:spcPts val="576"/>
                        </a:spcAft>
                      </a:pPr>
                      <a:r>
                        <a:rPr lang="en-US" sz="1000"/>
                        <a:t>53-3099</a:t>
                      </a:r>
                    </a:p>
                  </a:txBody>
                  <a:tcPr marL="0" marR="0" marT="0" marB="0" anchor="ctr"/>
                </a:tc>
                <a:tc>
                  <a:txBody>
                    <a:bodyPr/>
                    <a:lstStyle/>
                    <a:p>
                      <a:pPr rtl="0">
                        <a:spcAft>
                          <a:spcPts val="576"/>
                        </a:spcAft>
                      </a:pPr>
                      <a:r>
                        <a:rPr lang="en-US" sz="1000"/>
                        <a:t>Motor vehicle operators, all other</a:t>
                      </a:r>
                    </a:p>
                  </a:txBody>
                  <a:tcPr marL="0" marR="0" marT="0" marB="0" anchor="ctr"/>
                </a:tc>
                <a:tc>
                  <a:txBody>
                    <a:bodyPr/>
                    <a:lstStyle/>
                    <a:p>
                      <a:pPr rtl="0">
                        <a:spcAft>
                          <a:spcPts val="576"/>
                        </a:spcAft>
                      </a:pPr>
                      <a:r>
                        <a:rPr lang="en-US" sz="1000"/>
                        <a:t>53-7071</a:t>
                      </a:r>
                    </a:p>
                  </a:txBody>
                  <a:tcPr marL="0" marR="0" marT="0" marB="0" anchor="ctr"/>
                </a:tc>
                <a:tc>
                  <a:txBody>
                    <a:bodyPr/>
                    <a:lstStyle/>
                    <a:p>
                      <a:pPr rtl="0">
                        <a:spcAft>
                          <a:spcPts val="576"/>
                        </a:spcAft>
                      </a:pPr>
                      <a:r>
                        <a:rPr lang="en-US" sz="1000"/>
                        <a:t>Gas compressor and gas pumping station operators</a:t>
                      </a:r>
                    </a:p>
                  </a:txBody>
                  <a:tcPr marL="0" marR="0" marT="0" marB="0" anchor="ctr"/>
                </a:tc>
              </a:tr>
              <a:tr h="231915">
                <a:tc>
                  <a:txBody>
                    <a:bodyPr/>
                    <a:lstStyle/>
                    <a:p>
                      <a:pPr rtl="0">
                        <a:spcAft>
                          <a:spcPts val="576"/>
                        </a:spcAft>
                      </a:pPr>
                      <a:r>
                        <a:rPr lang="en-US" sz="1000"/>
                        <a:t>53-4019</a:t>
                      </a:r>
                    </a:p>
                  </a:txBody>
                  <a:tcPr marL="0" marR="0" marT="0" marB="0" anchor="ctr"/>
                </a:tc>
                <a:tc>
                  <a:txBody>
                    <a:bodyPr/>
                    <a:lstStyle/>
                    <a:p>
                      <a:pPr rtl="0">
                        <a:spcAft>
                          <a:spcPts val="576"/>
                        </a:spcAft>
                      </a:pPr>
                      <a:r>
                        <a:rPr lang="en-US" sz="1000"/>
                        <a:t>Locomotive engineers and operators</a:t>
                      </a:r>
                    </a:p>
                  </a:txBody>
                  <a:tcPr marL="0" marR="0" marT="0" marB="0" anchor="ctr"/>
                </a:tc>
                <a:tc>
                  <a:txBody>
                    <a:bodyPr/>
                    <a:lstStyle/>
                    <a:p>
                      <a:pPr rtl="0">
                        <a:spcAft>
                          <a:spcPts val="576"/>
                        </a:spcAft>
                      </a:pPr>
                      <a:r>
                        <a:rPr lang="en-US" sz="1000"/>
                        <a:t>53-7072</a:t>
                      </a:r>
                    </a:p>
                  </a:txBody>
                  <a:tcPr marL="0" marR="0" marT="0" marB="0" anchor="ctr"/>
                </a:tc>
                <a:tc>
                  <a:txBody>
                    <a:bodyPr/>
                    <a:lstStyle/>
                    <a:p>
                      <a:pPr rtl="0">
                        <a:spcAft>
                          <a:spcPts val="576"/>
                        </a:spcAft>
                      </a:pPr>
                      <a:r>
                        <a:rPr lang="en-US" sz="1000"/>
                        <a:t>Pump operators, except wellhead pumpers</a:t>
                      </a:r>
                    </a:p>
                  </a:txBody>
                  <a:tcPr marL="0" marR="0" marT="0" marB="0" anchor="ctr"/>
                </a:tc>
              </a:tr>
              <a:tr h="231915">
                <a:tc>
                  <a:txBody>
                    <a:bodyPr/>
                    <a:lstStyle/>
                    <a:p>
                      <a:pPr rtl="0">
                        <a:spcAft>
                          <a:spcPts val="576"/>
                        </a:spcAft>
                      </a:pPr>
                      <a:r>
                        <a:rPr lang="en-US" sz="1000"/>
                        <a:t>53-4021</a:t>
                      </a:r>
                    </a:p>
                  </a:txBody>
                  <a:tcPr marL="0" marR="0" marT="0" marB="0" anchor="ctr"/>
                </a:tc>
                <a:tc>
                  <a:txBody>
                    <a:bodyPr/>
                    <a:lstStyle/>
                    <a:p>
                      <a:pPr rtl="0">
                        <a:spcAft>
                          <a:spcPts val="576"/>
                        </a:spcAft>
                      </a:pPr>
                      <a:r>
                        <a:rPr lang="en-US" sz="1000"/>
                        <a:t>Railroad brake, signal, and switch operators</a:t>
                      </a:r>
                    </a:p>
                  </a:txBody>
                  <a:tcPr marL="0" marR="0" marT="0" marB="0" anchor="ctr"/>
                </a:tc>
                <a:tc>
                  <a:txBody>
                    <a:bodyPr/>
                    <a:lstStyle/>
                    <a:p>
                      <a:pPr rtl="0">
                        <a:spcAft>
                          <a:spcPts val="576"/>
                        </a:spcAft>
                      </a:pPr>
                      <a:r>
                        <a:rPr lang="en-US" sz="1000"/>
                        <a:t>53-7073</a:t>
                      </a:r>
                    </a:p>
                  </a:txBody>
                  <a:tcPr marL="0" marR="0" marT="0" marB="0" anchor="ctr"/>
                </a:tc>
                <a:tc>
                  <a:txBody>
                    <a:bodyPr/>
                    <a:lstStyle/>
                    <a:p>
                      <a:pPr rtl="0">
                        <a:spcAft>
                          <a:spcPts val="576"/>
                        </a:spcAft>
                      </a:pPr>
                      <a:r>
                        <a:rPr lang="en-US" sz="1000"/>
                        <a:t>Wellhead pumpers</a:t>
                      </a:r>
                    </a:p>
                  </a:txBody>
                  <a:tcPr marL="0" marR="0" marT="0" marB="0" anchor="ctr"/>
                </a:tc>
              </a:tr>
              <a:tr h="231915">
                <a:tc>
                  <a:txBody>
                    <a:bodyPr/>
                    <a:lstStyle/>
                    <a:p>
                      <a:pPr rtl="0">
                        <a:spcAft>
                          <a:spcPts val="576"/>
                        </a:spcAft>
                      </a:pPr>
                      <a:r>
                        <a:rPr lang="en-US" sz="1000"/>
                        <a:t>53-4031</a:t>
                      </a:r>
                    </a:p>
                  </a:txBody>
                  <a:tcPr marL="0" marR="0" marT="0" marB="0" anchor="ctr"/>
                </a:tc>
                <a:tc>
                  <a:txBody>
                    <a:bodyPr/>
                    <a:lstStyle/>
                    <a:p>
                      <a:pPr rtl="0">
                        <a:spcAft>
                          <a:spcPts val="576"/>
                        </a:spcAft>
                      </a:pPr>
                      <a:r>
                        <a:rPr lang="en-US" sz="1000"/>
                        <a:t>Railroad conductors and yardmasters</a:t>
                      </a:r>
                    </a:p>
                  </a:txBody>
                  <a:tcPr marL="0" marR="0" marT="0" marB="0" anchor="ctr"/>
                </a:tc>
                <a:tc>
                  <a:txBody>
                    <a:bodyPr/>
                    <a:lstStyle/>
                    <a:p>
                      <a:pPr rtl="0">
                        <a:spcAft>
                          <a:spcPts val="576"/>
                        </a:spcAft>
                      </a:pPr>
                      <a:r>
                        <a:rPr lang="en-US" sz="1000"/>
                        <a:t>53-7081</a:t>
                      </a:r>
                    </a:p>
                  </a:txBody>
                  <a:tcPr marL="0" marR="0" marT="0" marB="0" anchor="ctr"/>
                </a:tc>
                <a:tc>
                  <a:txBody>
                    <a:bodyPr/>
                    <a:lstStyle/>
                    <a:p>
                      <a:pPr rtl="0">
                        <a:spcAft>
                          <a:spcPts val="576"/>
                        </a:spcAft>
                      </a:pPr>
                      <a:r>
                        <a:rPr lang="en-US" sz="1000"/>
                        <a:t>Refuse and recyclable material collectors</a:t>
                      </a:r>
                    </a:p>
                  </a:txBody>
                  <a:tcPr marL="0" marR="0" marT="0" marB="0" anchor="ctr"/>
                </a:tc>
              </a:tr>
              <a:tr h="150830">
                <a:tc>
                  <a:txBody>
                    <a:bodyPr/>
                    <a:lstStyle/>
                    <a:p>
                      <a:pPr rtl="0">
                        <a:spcAft>
                          <a:spcPts val="576"/>
                        </a:spcAft>
                      </a:pPr>
                      <a:r>
                        <a:rPr lang="en-US" sz="1000"/>
                        <a:t>53-4041</a:t>
                      </a:r>
                    </a:p>
                  </a:txBody>
                  <a:tcPr marL="0" marR="0" marT="0" marB="0" anchor="ctr"/>
                </a:tc>
                <a:tc>
                  <a:txBody>
                    <a:bodyPr/>
                    <a:lstStyle/>
                    <a:p>
                      <a:pPr rtl="0">
                        <a:spcAft>
                          <a:spcPts val="576"/>
                        </a:spcAft>
                      </a:pPr>
                      <a:r>
                        <a:rPr lang="en-US" sz="1000"/>
                        <a:t>Subway and streetcar operators</a:t>
                      </a:r>
                    </a:p>
                  </a:txBody>
                  <a:tcPr marL="0" marR="0" marT="0" marB="0" anchor="ctr"/>
                </a:tc>
                <a:tc>
                  <a:txBody>
                    <a:bodyPr/>
                    <a:lstStyle/>
                    <a:p>
                      <a:pPr rtl="0">
                        <a:spcAft>
                          <a:spcPts val="576"/>
                        </a:spcAft>
                      </a:pPr>
                      <a:r>
                        <a:rPr lang="en-US" sz="1000"/>
                        <a:t>53-7111</a:t>
                      </a:r>
                    </a:p>
                  </a:txBody>
                  <a:tcPr marL="0" marR="0" marT="0" marB="0" anchor="ctr"/>
                </a:tc>
                <a:tc>
                  <a:txBody>
                    <a:bodyPr/>
                    <a:lstStyle/>
                    <a:p>
                      <a:pPr rtl="0">
                        <a:spcAft>
                          <a:spcPts val="576"/>
                        </a:spcAft>
                      </a:pPr>
                      <a:r>
                        <a:rPr lang="en-US" sz="1000"/>
                        <a:t>Shuttle car operators</a:t>
                      </a:r>
                    </a:p>
                  </a:txBody>
                  <a:tcPr marL="0" marR="0" marT="0" marB="0" anchor="ctr"/>
                </a:tc>
              </a:tr>
              <a:tr h="150830">
                <a:tc>
                  <a:txBody>
                    <a:bodyPr/>
                    <a:lstStyle/>
                    <a:p>
                      <a:pPr rtl="0">
                        <a:spcAft>
                          <a:spcPts val="576"/>
                        </a:spcAft>
                      </a:pPr>
                      <a:r>
                        <a:rPr lang="en-US" sz="1000"/>
                        <a:t>53-4099</a:t>
                      </a:r>
                    </a:p>
                  </a:txBody>
                  <a:tcPr marL="0" marR="0" marT="0" marB="0" anchor="ctr"/>
                </a:tc>
                <a:tc>
                  <a:txBody>
                    <a:bodyPr/>
                    <a:lstStyle/>
                    <a:p>
                      <a:pPr rtl="0">
                        <a:spcAft>
                          <a:spcPts val="576"/>
                        </a:spcAft>
                      </a:pPr>
                      <a:r>
                        <a:rPr lang="en-US" sz="1000"/>
                        <a:t>Rail transportation workers, all other</a:t>
                      </a:r>
                    </a:p>
                  </a:txBody>
                  <a:tcPr marL="0" marR="0" marT="0" marB="0" anchor="ctr"/>
                </a:tc>
                <a:tc>
                  <a:txBody>
                    <a:bodyPr/>
                    <a:lstStyle/>
                    <a:p>
                      <a:pPr rtl="0">
                        <a:spcAft>
                          <a:spcPts val="576"/>
                        </a:spcAft>
                      </a:pPr>
                      <a:r>
                        <a:rPr lang="en-US" sz="1000"/>
                        <a:t>53-7121</a:t>
                      </a:r>
                    </a:p>
                  </a:txBody>
                  <a:tcPr marL="0" marR="0" marT="0" marB="0" anchor="ctr"/>
                </a:tc>
                <a:tc>
                  <a:txBody>
                    <a:bodyPr/>
                    <a:lstStyle/>
                    <a:p>
                      <a:pPr rtl="0">
                        <a:spcAft>
                          <a:spcPts val="576"/>
                        </a:spcAft>
                      </a:pPr>
                      <a:r>
                        <a:rPr lang="en-US" sz="1000" dirty="0"/>
                        <a:t>Tank car, truck, and ship loaders</a:t>
                      </a:r>
                    </a:p>
                  </a:txBody>
                  <a:tcPr marL="0" marR="0" marT="0" marB="0" anchor="ctr"/>
                </a:tc>
              </a:tr>
              <a:tr h="150830">
                <a:tc>
                  <a:txBody>
                    <a:bodyPr/>
                    <a:lstStyle/>
                    <a:p>
                      <a:pPr rtl="0">
                        <a:spcAft>
                          <a:spcPts val="576"/>
                        </a:spcAft>
                      </a:pPr>
                      <a:r>
                        <a:rPr lang="en-US" sz="1000"/>
                        <a:t>53-5011</a:t>
                      </a:r>
                    </a:p>
                  </a:txBody>
                  <a:tcPr marL="0" marR="0" marT="0" marB="0" anchor="ctr"/>
                </a:tc>
                <a:tc>
                  <a:txBody>
                    <a:bodyPr/>
                    <a:lstStyle/>
                    <a:p>
                      <a:pPr rtl="0">
                        <a:spcAft>
                          <a:spcPts val="576"/>
                        </a:spcAft>
                      </a:pPr>
                      <a:r>
                        <a:rPr lang="en-US" sz="1000"/>
                        <a:t>Sailors and marine oilers</a:t>
                      </a:r>
                    </a:p>
                  </a:txBody>
                  <a:tcPr marL="0" marR="0" marT="0" marB="0" anchor="ctr"/>
                </a:tc>
                <a:tc>
                  <a:txBody>
                    <a:bodyPr/>
                    <a:lstStyle/>
                    <a:p>
                      <a:pPr rtl="0">
                        <a:spcAft>
                          <a:spcPts val="576"/>
                        </a:spcAft>
                      </a:pPr>
                      <a:r>
                        <a:rPr lang="en-US" sz="1000"/>
                        <a:t>53-7199</a:t>
                      </a:r>
                    </a:p>
                  </a:txBody>
                  <a:tcPr marL="0" marR="0" marT="0" marB="0" anchor="ctr"/>
                </a:tc>
                <a:tc>
                  <a:txBody>
                    <a:bodyPr/>
                    <a:lstStyle/>
                    <a:p>
                      <a:pPr rtl="0">
                        <a:spcAft>
                          <a:spcPts val="576"/>
                        </a:spcAft>
                      </a:pPr>
                      <a:r>
                        <a:rPr lang="en-US" sz="1000"/>
                        <a:t>Material moving workers, all other</a:t>
                      </a:r>
                    </a:p>
                  </a:txBody>
                  <a:tcPr marL="0" marR="0" marT="0" marB="0" anchor="ctr"/>
                </a:tc>
              </a:tr>
              <a:tr h="231915">
                <a:tc>
                  <a:txBody>
                    <a:bodyPr/>
                    <a:lstStyle/>
                    <a:p>
                      <a:pPr rtl="0">
                        <a:spcAft>
                          <a:spcPts val="576"/>
                        </a:spcAft>
                      </a:pPr>
                      <a:r>
                        <a:rPr lang="en-US" sz="1000"/>
                        <a:t>53-5021</a:t>
                      </a:r>
                    </a:p>
                  </a:txBody>
                  <a:tcPr marL="0" marR="0" marT="0" marB="0" anchor="ctr"/>
                </a:tc>
                <a:tc>
                  <a:txBody>
                    <a:bodyPr/>
                    <a:lstStyle/>
                    <a:p>
                      <a:pPr rtl="0">
                        <a:spcAft>
                          <a:spcPts val="576"/>
                        </a:spcAft>
                      </a:pPr>
                      <a:r>
                        <a:rPr lang="en-US" sz="1000"/>
                        <a:t>Captains, mates, and pilots of water vessels</a:t>
                      </a:r>
                    </a:p>
                  </a:txBody>
                  <a:tcPr marL="0" marR="0" marT="0" marB="0" anchor="ctr"/>
                </a:tc>
                <a:tc>
                  <a:txBody>
                    <a:bodyPr/>
                    <a:lstStyle/>
                    <a:p>
                      <a:pPr rtl="0">
                        <a:spcAft>
                          <a:spcPts val="576"/>
                        </a:spcAft>
                      </a:pPr>
                      <a:r>
                        <a:rPr lang="en-US" sz="1000"/>
                        <a:t>11-3071</a:t>
                      </a:r>
                    </a:p>
                  </a:txBody>
                  <a:tcPr marL="0" marR="0" marT="0" marB="0" anchor="ctr"/>
                </a:tc>
                <a:tc>
                  <a:txBody>
                    <a:bodyPr/>
                    <a:lstStyle/>
                    <a:p>
                      <a:pPr rtl="0">
                        <a:spcAft>
                          <a:spcPts val="576"/>
                        </a:spcAft>
                      </a:pPr>
                      <a:r>
                        <a:rPr lang="en-US" sz="1000"/>
                        <a:t>Transportation, storage, and distribution managers</a:t>
                      </a:r>
                    </a:p>
                  </a:txBody>
                  <a:tcPr marL="0" marR="0" marT="0" marB="0" anchor="ctr"/>
                </a:tc>
              </a:tr>
              <a:tr h="231915">
                <a:tc>
                  <a:txBody>
                    <a:bodyPr/>
                    <a:lstStyle/>
                    <a:p>
                      <a:pPr rtl="0">
                        <a:spcAft>
                          <a:spcPts val="576"/>
                        </a:spcAft>
                      </a:pPr>
                      <a:r>
                        <a:rPr lang="en-US" sz="1000"/>
                        <a:t>53-5022</a:t>
                      </a:r>
                    </a:p>
                  </a:txBody>
                  <a:tcPr marL="0" marR="0" marT="0" marB="0" anchor="ctr"/>
                </a:tc>
                <a:tc>
                  <a:txBody>
                    <a:bodyPr/>
                    <a:lstStyle/>
                    <a:p>
                      <a:pPr rtl="0">
                        <a:spcAft>
                          <a:spcPts val="576"/>
                        </a:spcAft>
                      </a:pPr>
                      <a:r>
                        <a:rPr lang="en-US" sz="1000"/>
                        <a:t>Motorboat operators</a:t>
                      </a:r>
                    </a:p>
                  </a:txBody>
                  <a:tcPr marL="0" marR="0" marT="0" marB="0" anchor="ctr"/>
                </a:tc>
                <a:tc>
                  <a:txBody>
                    <a:bodyPr/>
                    <a:lstStyle/>
                    <a:p>
                      <a:pPr rtl="0">
                        <a:spcAft>
                          <a:spcPts val="576"/>
                        </a:spcAft>
                      </a:pPr>
                      <a:r>
                        <a:rPr lang="en-US" sz="1000"/>
                        <a:t>13-1021</a:t>
                      </a:r>
                    </a:p>
                  </a:txBody>
                  <a:tcPr marL="0" marR="0" marT="0" marB="0" anchor="ctr"/>
                </a:tc>
                <a:tc>
                  <a:txBody>
                    <a:bodyPr/>
                    <a:lstStyle/>
                    <a:p>
                      <a:pPr rtl="0">
                        <a:spcAft>
                          <a:spcPts val="576"/>
                        </a:spcAft>
                      </a:pPr>
                      <a:r>
                        <a:rPr lang="en-US" sz="1000"/>
                        <a:t>Purchasing agents and buyers, farm products</a:t>
                      </a:r>
                    </a:p>
                  </a:txBody>
                  <a:tcPr marL="0" marR="0" marT="0" marB="0" anchor="ctr"/>
                </a:tc>
              </a:tr>
              <a:tr h="231915">
                <a:tc>
                  <a:txBody>
                    <a:bodyPr/>
                    <a:lstStyle/>
                    <a:p>
                      <a:pPr rtl="0">
                        <a:spcAft>
                          <a:spcPts val="576"/>
                        </a:spcAft>
                      </a:pPr>
                      <a:r>
                        <a:rPr lang="en-US" sz="1000"/>
                        <a:t>53-5031</a:t>
                      </a:r>
                    </a:p>
                  </a:txBody>
                  <a:tcPr marL="0" marR="0" marT="0" marB="0" anchor="ctr"/>
                </a:tc>
                <a:tc>
                  <a:txBody>
                    <a:bodyPr/>
                    <a:lstStyle/>
                    <a:p>
                      <a:pPr rtl="0">
                        <a:spcAft>
                          <a:spcPts val="576"/>
                        </a:spcAft>
                      </a:pPr>
                      <a:r>
                        <a:rPr lang="en-US" sz="1000"/>
                        <a:t>Ship engineers</a:t>
                      </a:r>
                    </a:p>
                  </a:txBody>
                  <a:tcPr marL="0" marR="0" marT="0" marB="0" anchor="ctr"/>
                </a:tc>
                <a:tc>
                  <a:txBody>
                    <a:bodyPr/>
                    <a:lstStyle/>
                    <a:p>
                      <a:pPr rtl="0">
                        <a:spcAft>
                          <a:spcPts val="576"/>
                        </a:spcAft>
                      </a:pPr>
                      <a:r>
                        <a:rPr lang="en-US" sz="1000"/>
                        <a:t>13-1022</a:t>
                      </a:r>
                    </a:p>
                  </a:txBody>
                  <a:tcPr marL="0" marR="0" marT="0" marB="0" anchor="ctr"/>
                </a:tc>
                <a:tc>
                  <a:txBody>
                    <a:bodyPr/>
                    <a:lstStyle/>
                    <a:p>
                      <a:pPr rtl="0">
                        <a:spcAft>
                          <a:spcPts val="576"/>
                        </a:spcAft>
                      </a:pPr>
                      <a:r>
                        <a:rPr lang="en-US" sz="1000"/>
                        <a:t>Wholesale and retail buyers, except farm products</a:t>
                      </a:r>
                    </a:p>
                  </a:txBody>
                  <a:tcPr marL="0" marR="0" marT="0" marB="0" anchor="ctr"/>
                </a:tc>
              </a:tr>
              <a:tr h="231915">
                <a:tc>
                  <a:txBody>
                    <a:bodyPr/>
                    <a:lstStyle/>
                    <a:p>
                      <a:pPr rtl="0">
                        <a:spcAft>
                          <a:spcPts val="576"/>
                        </a:spcAft>
                      </a:pPr>
                      <a:r>
                        <a:rPr lang="en-US" sz="1000"/>
                        <a:t>53-6011</a:t>
                      </a:r>
                    </a:p>
                  </a:txBody>
                  <a:tcPr marL="0" marR="0" marT="0" marB="0" anchor="ctr"/>
                </a:tc>
                <a:tc>
                  <a:txBody>
                    <a:bodyPr/>
                    <a:lstStyle/>
                    <a:p>
                      <a:pPr rtl="0">
                        <a:spcAft>
                          <a:spcPts val="576"/>
                        </a:spcAft>
                      </a:pPr>
                      <a:r>
                        <a:rPr lang="en-US" sz="1000"/>
                        <a:t>Bridge and lock tenders</a:t>
                      </a:r>
                    </a:p>
                  </a:txBody>
                  <a:tcPr marL="0" marR="0" marT="0" marB="0" anchor="ctr"/>
                </a:tc>
                <a:tc>
                  <a:txBody>
                    <a:bodyPr/>
                    <a:lstStyle/>
                    <a:p>
                      <a:pPr rtl="0">
                        <a:spcAft>
                          <a:spcPts val="576"/>
                        </a:spcAft>
                      </a:pPr>
                      <a:r>
                        <a:rPr lang="en-US" sz="1000"/>
                        <a:t>13-1023</a:t>
                      </a:r>
                    </a:p>
                  </a:txBody>
                  <a:tcPr marL="0" marR="0" marT="0" marB="0" anchor="ctr"/>
                </a:tc>
                <a:tc>
                  <a:txBody>
                    <a:bodyPr/>
                    <a:lstStyle/>
                    <a:p>
                      <a:pPr rtl="0">
                        <a:spcAft>
                          <a:spcPts val="576"/>
                        </a:spcAft>
                      </a:pPr>
                      <a:r>
                        <a:rPr lang="en-US" sz="1000" dirty="0"/>
                        <a:t>Purchasing agents, except wholesale, retail, and farm products</a:t>
                      </a:r>
                    </a:p>
                  </a:txBody>
                  <a:tcPr marL="0" marR="0" marT="0" marB="0" anchor="ctr"/>
                </a:tc>
              </a:tr>
              <a:tr h="150830">
                <a:tc>
                  <a:txBody>
                    <a:bodyPr/>
                    <a:lstStyle/>
                    <a:p>
                      <a:pPr rtl="0">
                        <a:spcAft>
                          <a:spcPts val="576"/>
                        </a:spcAft>
                      </a:pPr>
                      <a:r>
                        <a:rPr lang="en-US" sz="1000"/>
                        <a:t>53-6021</a:t>
                      </a:r>
                    </a:p>
                  </a:txBody>
                  <a:tcPr marL="0" marR="0" marT="0" marB="0" anchor="ctr"/>
                </a:tc>
                <a:tc>
                  <a:txBody>
                    <a:bodyPr/>
                    <a:lstStyle/>
                    <a:p>
                      <a:pPr rtl="0">
                        <a:spcAft>
                          <a:spcPts val="576"/>
                        </a:spcAft>
                      </a:pPr>
                      <a:r>
                        <a:rPr lang="en-US" sz="1000" dirty="0"/>
                        <a:t>Parking lot attendants</a:t>
                      </a:r>
                    </a:p>
                  </a:txBody>
                  <a:tcPr marL="0" marR="0" marT="0" marB="0" anchor="ctr"/>
                </a:tc>
                <a:tc>
                  <a:txBody>
                    <a:bodyPr/>
                    <a:lstStyle/>
                    <a:p>
                      <a:pPr rtl="0">
                        <a:spcAft>
                          <a:spcPts val="576"/>
                        </a:spcAft>
                      </a:pPr>
                      <a:r>
                        <a:rPr lang="en-US" sz="1000"/>
                        <a:t>13-1081</a:t>
                      </a:r>
                    </a:p>
                  </a:txBody>
                  <a:tcPr marL="0" marR="0" marT="0" marB="0" anchor="ctr"/>
                </a:tc>
                <a:tc>
                  <a:txBody>
                    <a:bodyPr/>
                    <a:lstStyle/>
                    <a:p>
                      <a:pPr rtl="0">
                        <a:spcAft>
                          <a:spcPts val="576"/>
                        </a:spcAft>
                      </a:pPr>
                      <a:r>
                        <a:rPr lang="en-US" sz="1000" dirty="0"/>
                        <a:t>Logisticians</a:t>
                      </a:r>
                    </a:p>
                  </a:txBody>
                  <a:tcPr marL="0" marR="0" marT="0" marB="0" anchor="ctr"/>
                </a:tc>
              </a:tr>
            </a:tbl>
          </a:graphicData>
        </a:graphic>
      </p:graphicFrame>
      <p:sp>
        <p:nvSpPr>
          <p:cNvPr id="2" name="Title 1"/>
          <p:cNvSpPr>
            <a:spLocks noGrp="1"/>
          </p:cNvSpPr>
          <p:nvPr>
            <p:ph type="title"/>
          </p:nvPr>
        </p:nvSpPr>
        <p:spPr>
          <a:xfrm>
            <a:off x="914400" y="0"/>
            <a:ext cx="7467600" cy="1066800"/>
          </a:xfrm>
        </p:spPr>
        <p:txBody>
          <a:bodyPr/>
          <a:lstStyle/>
          <a:p>
            <a:pPr eaLnBrk="1" fontAlgn="auto" hangingPunct="1">
              <a:spcAft>
                <a:spcPts val="0"/>
              </a:spcAft>
              <a:defRPr/>
            </a:pPr>
            <a:r>
              <a:rPr lang="en-US" dirty="0" smtClean="0"/>
              <a:t>SOC Codes and Descriptions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Content Placeholder 2"/>
          <p:cNvSpPr>
            <a:spLocks noGrp="1"/>
          </p:cNvSpPr>
          <p:nvPr>
            <p:ph idx="1"/>
          </p:nvPr>
        </p:nvSpPr>
        <p:spPr/>
        <p:txBody>
          <a:bodyPr/>
          <a:lstStyle/>
          <a:p>
            <a:pPr eaLnBrk="1" hangingPunct="1"/>
            <a:endParaRPr lang="en-US" sz="4400" smtClean="0"/>
          </a:p>
          <a:p>
            <a:pPr eaLnBrk="1" hangingPunct="1"/>
            <a:endParaRPr lang="en-US" sz="4400" smtClean="0">
              <a:latin typeface="Arial" charset="0"/>
            </a:endParaRPr>
          </a:p>
          <a:p>
            <a:pPr eaLnBrk="1" hangingPunct="1"/>
            <a:endParaRPr lang="en-US" sz="4400" smtClean="0"/>
          </a:p>
          <a:p>
            <a:pPr eaLnBrk="1" hangingPunct="1"/>
            <a:endParaRPr lang="en-US" smtClean="0"/>
          </a:p>
        </p:txBody>
      </p:sp>
      <p:sp>
        <p:nvSpPr>
          <p:cNvPr id="2" name="Title 1"/>
          <p:cNvSpPr>
            <a:spLocks noGrp="1"/>
          </p:cNvSpPr>
          <p:nvPr>
            <p:ph type="title"/>
          </p:nvPr>
        </p:nvSpPr>
        <p:spPr/>
        <p:txBody>
          <a:bodyPr/>
          <a:lstStyle/>
          <a:p>
            <a:pPr eaLnBrk="1" fontAlgn="auto" hangingPunct="1">
              <a:spcAft>
                <a:spcPts val="0"/>
              </a:spcAft>
              <a:defRPr/>
            </a:pPr>
            <a:r>
              <a:rPr lang="en-US" sz="6000" dirty="0" smtClean="0">
                <a:latin typeface="Arial"/>
              </a:rPr>
              <a:t>	</a:t>
            </a:r>
            <a:endParaRPr lang="en-US" dirty="0"/>
          </a:p>
        </p:txBody>
      </p:sp>
      <p:graphicFrame>
        <p:nvGraphicFramePr>
          <p:cNvPr id="5" name="Table 4"/>
          <p:cNvGraphicFramePr>
            <a:graphicFrameLocks noGrp="1"/>
          </p:cNvGraphicFramePr>
          <p:nvPr/>
        </p:nvGraphicFramePr>
        <p:xfrm>
          <a:off x="762000" y="639763"/>
          <a:ext cx="7772400" cy="5486400"/>
        </p:xfrm>
        <a:graphic>
          <a:graphicData uri="http://schemas.openxmlformats.org/drawingml/2006/table">
            <a:tbl>
              <a:tblPr firstRow="1" bandRow="1">
                <a:tableStyleId>{69CF1AB2-1976-4502-BF36-3FF5EA218861}</a:tableStyleId>
              </a:tblPr>
              <a:tblGrid>
                <a:gridCol w="2286000"/>
                <a:gridCol w="5486400"/>
              </a:tblGrid>
              <a:tr h="1055802">
                <a:tc>
                  <a:txBody>
                    <a:bodyPr/>
                    <a:lstStyle/>
                    <a:p>
                      <a:pPr algn="ctr" rtl="0">
                        <a:spcAft>
                          <a:spcPts val="576"/>
                        </a:spcAft>
                      </a:pPr>
                      <a:r>
                        <a:rPr lang="en-US" dirty="0"/>
                        <a:t>SOC Code</a:t>
                      </a:r>
                    </a:p>
                  </a:txBody>
                  <a:tcPr marL="0" marR="0" marT="0" marB="0" anchor="ctr"/>
                </a:tc>
                <a:tc>
                  <a:txBody>
                    <a:bodyPr/>
                    <a:lstStyle/>
                    <a:p>
                      <a:pPr algn="ctr" rtl="0">
                        <a:spcAft>
                          <a:spcPts val="576"/>
                        </a:spcAft>
                      </a:pPr>
                      <a:r>
                        <a:rPr lang="en-US"/>
                        <a:t>Description</a:t>
                      </a:r>
                    </a:p>
                  </a:txBody>
                  <a:tcPr marL="0" marR="0" marT="0" marB="0" anchor="ctr"/>
                </a:tc>
              </a:tr>
              <a:tr h="678730">
                <a:tc>
                  <a:txBody>
                    <a:bodyPr/>
                    <a:lstStyle/>
                    <a:p>
                      <a:pPr rtl="0">
                        <a:spcAft>
                          <a:spcPts val="576"/>
                        </a:spcAft>
                      </a:pPr>
                      <a:r>
                        <a:rPr lang="en-US"/>
                        <a:t>11-3071</a:t>
                      </a:r>
                    </a:p>
                  </a:txBody>
                  <a:tcPr marL="0" marR="0" marT="0" marB="0" anchor="ctr"/>
                </a:tc>
                <a:tc>
                  <a:txBody>
                    <a:bodyPr/>
                    <a:lstStyle/>
                    <a:p>
                      <a:pPr rtl="0">
                        <a:spcAft>
                          <a:spcPts val="576"/>
                        </a:spcAft>
                      </a:pPr>
                      <a:r>
                        <a:rPr lang="en-US" dirty="0"/>
                        <a:t>Transportation, storage, and distribution managers</a:t>
                      </a:r>
                    </a:p>
                  </a:txBody>
                  <a:tcPr marL="0" marR="0" marT="0" marB="0" anchor="ctr"/>
                </a:tc>
              </a:tr>
              <a:tr h="1018095">
                <a:tc>
                  <a:txBody>
                    <a:bodyPr/>
                    <a:lstStyle/>
                    <a:p>
                      <a:pPr rtl="0">
                        <a:spcAft>
                          <a:spcPts val="576"/>
                        </a:spcAft>
                      </a:pPr>
                      <a:r>
                        <a:rPr lang="en-US"/>
                        <a:t>13-1023</a:t>
                      </a:r>
                    </a:p>
                  </a:txBody>
                  <a:tcPr marL="0" marR="0" marT="0" marB="0" anchor="ctr"/>
                </a:tc>
                <a:tc>
                  <a:txBody>
                    <a:bodyPr/>
                    <a:lstStyle/>
                    <a:p>
                      <a:pPr rtl="0">
                        <a:spcAft>
                          <a:spcPts val="576"/>
                        </a:spcAft>
                      </a:pPr>
                      <a:r>
                        <a:rPr lang="en-US"/>
                        <a:t>Purchasing agents, except wholesale, retail, and farm products</a:t>
                      </a:r>
                    </a:p>
                  </a:txBody>
                  <a:tcPr marL="0" marR="0" marT="0" marB="0" anchor="ctr"/>
                </a:tc>
              </a:tr>
              <a:tr h="458771">
                <a:tc>
                  <a:txBody>
                    <a:bodyPr/>
                    <a:lstStyle/>
                    <a:p>
                      <a:pPr rtl="0">
                        <a:spcAft>
                          <a:spcPts val="576"/>
                        </a:spcAft>
                      </a:pPr>
                      <a:r>
                        <a:rPr lang="en-US"/>
                        <a:t>13-1081</a:t>
                      </a:r>
                    </a:p>
                  </a:txBody>
                  <a:tcPr marL="0" marR="0" marT="0" marB="0" anchor="ctr"/>
                </a:tc>
                <a:tc>
                  <a:txBody>
                    <a:bodyPr/>
                    <a:lstStyle/>
                    <a:p>
                      <a:pPr rtl="0">
                        <a:spcAft>
                          <a:spcPts val="576"/>
                        </a:spcAft>
                      </a:pPr>
                      <a:r>
                        <a:rPr lang="en-US"/>
                        <a:t>Logisticians</a:t>
                      </a:r>
                    </a:p>
                  </a:txBody>
                  <a:tcPr marL="0" marR="0" marT="0" marB="0" anchor="ctr"/>
                </a:tc>
              </a:tr>
              <a:tr h="458771">
                <a:tc>
                  <a:txBody>
                    <a:bodyPr/>
                    <a:lstStyle/>
                    <a:p>
                      <a:pPr rtl="0">
                        <a:spcAft>
                          <a:spcPts val="576"/>
                        </a:spcAft>
                      </a:pPr>
                      <a:r>
                        <a:rPr lang="en-US"/>
                        <a:t>11-3061</a:t>
                      </a:r>
                    </a:p>
                  </a:txBody>
                  <a:tcPr marL="0" marR="0" marT="0" marB="0" anchor="ctr"/>
                </a:tc>
                <a:tc>
                  <a:txBody>
                    <a:bodyPr/>
                    <a:lstStyle/>
                    <a:p>
                      <a:pPr rtl="0">
                        <a:spcAft>
                          <a:spcPts val="576"/>
                        </a:spcAft>
                      </a:pPr>
                      <a:r>
                        <a:rPr lang="en-US"/>
                        <a:t>Purchasing managers</a:t>
                      </a:r>
                    </a:p>
                  </a:txBody>
                  <a:tcPr marL="0" marR="0" marT="0" marB="0" anchor="ctr"/>
                </a:tc>
              </a:tr>
              <a:tr h="678730">
                <a:tc>
                  <a:txBody>
                    <a:bodyPr/>
                    <a:lstStyle/>
                    <a:p>
                      <a:pPr rtl="0">
                        <a:spcAft>
                          <a:spcPts val="576"/>
                        </a:spcAft>
                      </a:pPr>
                      <a:r>
                        <a:rPr lang="en-US" dirty="0"/>
                        <a:t>11-1021</a:t>
                      </a:r>
                    </a:p>
                  </a:txBody>
                  <a:tcPr marL="0" marR="0" marT="0" marB="0" anchor="ctr"/>
                </a:tc>
                <a:tc>
                  <a:txBody>
                    <a:bodyPr/>
                    <a:lstStyle/>
                    <a:p>
                      <a:pPr rtl="0">
                        <a:spcAft>
                          <a:spcPts val="576"/>
                        </a:spcAft>
                      </a:pPr>
                      <a:r>
                        <a:rPr lang="en-US"/>
                        <a:t>General and operations managers</a:t>
                      </a:r>
                    </a:p>
                  </a:txBody>
                  <a:tcPr marL="0" marR="0" marT="0" marB="0" anchor="ctr"/>
                </a:tc>
              </a:tr>
              <a:tr h="678730">
                <a:tc>
                  <a:txBody>
                    <a:bodyPr/>
                    <a:lstStyle/>
                    <a:p>
                      <a:pPr rtl="0">
                        <a:spcAft>
                          <a:spcPts val="576"/>
                        </a:spcAft>
                      </a:pPr>
                      <a:r>
                        <a:rPr lang="en-US"/>
                        <a:t>11-3051</a:t>
                      </a:r>
                    </a:p>
                  </a:txBody>
                  <a:tcPr marL="0" marR="0" marT="0" marB="0" anchor="ctr"/>
                </a:tc>
                <a:tc>
                  <a:txBody>
                    <a:bodyPr/>
                    <a:lstStyle/>
                    <a:p>
                      <a:pPr rtl="0">
                        <a:spcAft>
                          <a:spcPts val="576"/>
                        </a:spcAft>
                      </a:pPr>
                      <a:r>
                        <a:rPr lang="en-US"/>
                        <a:t>Industrial production managers</a:t>
                      </a:r>
                    </a:p>
                  </a:txBody>
                  <a:tcPr marL="0" marR="0" marT="0" marB="0" anchor="ctr"/>
                </a:tc>
              </a:tr>
              <a:tr h="458771">
                <a:tc>
                  <a:txBody>
                    <a:bodyPr/>
                    <a:lstStyle/>
                    <a:p>
                      <a:pPr rtl="0">
                        <a:spcAft>
                          <a:spcPts val="576"/>
                        </a:spcAft>
                      </a:pPr>
                      <a:r>
                        <a:rPr lang="en-US"/>
                        <a:t>15-2031</a:t>
                      </a:r>
                    </a:p>
                  </a:txBody>
                  <a:tcPr marL="0" marR="0" marT="0" marB="0" anchor="ctr"/>
                </a:tc>
                <a:tc>
                  <a:txBody>
                    <a:bodyPr/>
                    <a:lstStyle/>
                    <a:p>
                      <a:pPr rtl="0">
                        <a:spcAft>
                          <a:spcPts val="576"/>
                        </a:spcAft>
                      </a:pPr>
                      <a:r>
                        <a:rPr lang="en-US" dirty="0"/>
                        <a:t>Operations research analysts</a:t>
                      </a:r>
                    </a:p>
                  </a:txBody>
                  <a:tcPr marL="0" marR="0" marT="0" marB="0" anchor="ctr"/>
                </a:tc>
              </a:tr>
            </a:tbl>
          </a:graphicData>
        </a:graphic>
      </p:graphicFrame>
      <p:sp>
        <p:nvSpPr>
          <p:cNvPr id="144416" name="TextBox 5"/>
          <p:cNvSpPr txBox="1">
            <a:spLocks noChangeArrowheads="1"/>
          </p:cNvSpPr>
          <p:nvPr/>
        </p:nvSpPr>
        <p:spPr bwMode="auto">
          <a:xfrm>
            <a:off x="1447800" y="6400800"/>
            <a:ext cx="6553200" cy="246063"/>
          </a:xfrm>
          <a:prstGeom prst="rect">
            <a:avLst/>
          </a:prstGeom>
          <a:noFill/>
          <a:ln w="9525">
            <a:noFill/>
            <a:miter lim="800000"/>
            <a:headEnd/>
            <a:tailEnd/>
          </a:ln>
        </p:spPr>
        <p:txBody>
          <a:bodyPr>
            <a:spAutoFit/>
          </a:bodyPr>
          <a:lstStyle/>
          <a:p>
            <a:pPr algn="r"/>
            <a:r>
              <a:rPr lang="en-US" sz="1000"/>
              <a:t>Source: EMSI Covered Employment - Spring 2008 Release v. 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28600"/>
            <a:ext cx="6934200" cy="1143000"/>
          </a:xfrm>
        </p:spPr>
        <p:txBody>
          <a:bodyPr/>
          <a:lstStyle/>
          <a:p>
            <a:pPr algn="r" eaLnBrk="1" fontAlgn="auto" hangingPunct="1">
              <a:spcAft>
                <a:spcPts val="0"/>
              </a:spcAft>
              <a:defRPr/>
            </a:pPr>
            <a:r>
              <a:rPr lang="en-US" sz="4000" dirty="0" smtClean="0"/>
              <a:t>Private Sector Career Fields</a:t>
            </a:r>
          </a:p>
        </p:txBody>
      </p:sp>
      <p:graphicFrame>
        <p:nvGraphicFramePr>
          <p:cNvPr id="141323" name="Group 11"/>
          <p:cNvGraphicFramePr>
            <a:graphicFrameLocks noGrp="1"/>
          </p:cNvGraphicFramePr>
          <p:nvPr/>
        </p:nvGraphicFramePr>
        <p:xfrm>
          <a:off x="457200" y="1212850"/>
          <a:ext cx="8229600" cy="5151438"/>
        </p:xfrm>
        <a:graphic>
          <a:graphicData uri="http://schemas.openxmlformats.org/drawingml/2006/table">
            <a:tbl>
              <a:tblPr/>
              <a:tblGrid>
                <a:gridCol w="4114800"/>
                <a:gridCol w="4114800"/>
              </a:tblGrid>
              <a:tr h="4525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Accounts management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Contracts management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Contract negotiation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Cost projection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Distribution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Facilities management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Financial management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Forecasting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Inventory management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Logistics management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Maintenance management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Materials management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Manufacturing management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Operations management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Packaging management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Procurement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Product development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Production planning/mgt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Project management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Purchasing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Quality control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Requirements forecasting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Research and development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Supply management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Transportation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Warehousing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1"/>
          <p:cNvSpPr txBox="1">
            <a:spLocks noChangeArrowheads="1"/>
          </p:cNvSpPr>
          <p:nvPr/>
        </p:nvSpPr>
        <p:spPr bwMode="auto">
          <a:xfrm>
            <a:off x="457200" y="1635125"/>
            <a:ext cx="7696200" cy="3927475"/>
          </a:xfrm>
          <a:prstGeom prst="rect">
            <a:avLst/>
          </a:prstGeom>
          <a:noFill/>
          <a:ln w="9525">
            <a:noFill/>
            <a:miter lim="800000"/>
            <a:headEnd/>
            <a:tailEnd/>
          </a:ln>
        </p:spPr>
        <p:txBody>
          <a:bodyPr>
            <a:spAutoFit/>
          </a:bodyPr>
          <a:lstStyle/>
          <a:p>
            <a:pPr>
              <a:buFont typeface="Arial" charset="0"/>
              <a:buChar char="•"/>
            </a:pPr>
            <a:r>
              <a:rPr lang="en-US" sz="2400">
                <a:latin typeface="Lucida Sans Unicode" pitchFamily="34" charset="0"/>
              </a:rPr>
              <a:t> Introductions</a:t>
            </a:r>
          </a:p>
          <a:p>
            <a:endParaRPr lang="en-US" sz="1000">
              <a:latin typeface="Lucida Sans Unicode" pitchFamily="34" charset="0"/>
            </a:endParaRPr>
          </a:p>
          <a:p>
            <a:pPr>
              <a:buFont typeface="Arial" charset="0"/>
              <a:buChar char="•"/>
            </a:pPr>
            <a:r>
              <a:rPr lang="en-US" sz="2400">
                <a:latin typeface="Lucida Sans Unicode" pitchFamily="34" charset="0"/>
              </a:rPr>
              <a:t> Procurement, Acquisitions, Logistics , Supply</a:t>
            </a:r>
            <a:br>
              <a:rPr lang="en-US" sz="2400">
                <a:latin typeface="Lucida Sans Unicode" pitchFamily="34" charset="0"/>
              </a:rPr>
            </a:br>
            <a:r>
              <a:rPr lang="en-US" sz="2400">
                <a:latin typeface="Lucida Sans Unicode" pitchFamily="34" charset="0"/>
              </a:rPr>
              <a:t>     Chain Management (PALS):  A State Level View</a:t>
            </a:r>
          </a:p>
          <a:p>
            <a:pPr>
              <a:buFont typeface="Arial" charset="0"/>
              <a:buChar char="•"/>
            </a:pPr>
            <a:endParaRPr lang="en-US" sz="1000">
              <a:latin typeface="Lucida Sans Unicode" pitchFamily="34" charset="0"/>
            </a:endParaRPr>
          </a:p>
          <a:p>
            <a:pPr>
              <a:buFont typeface="Arial" charset="0"/>
              <a:buChar char="•"/>
            </a:pPr>
            <a:r>
              <a:rPr lang="en-US" sz="2400">
                <a:latin typeface="Lucida Sans Unicode" pitchFamily="34" charset="0"/>
              </a:rPr>
              <a:t> Demonstrated Demand </a:t>
            </a:r>
          </a:p>
          <a:p>
            <a:pPr>
              <a:buFont typeface="Arial" charset="0"/>
              <a:buChar char="•"/>
            </a:pPr>
            <a:endParaRPr lang="en-US" sz="1000">
              <a:latin typeface="Lucida Sans Unicode" pitchFamily="34" charset="0"/>
            </a:endParaRPr>
          </a:p>
          <a:p>
            <a:pPr>
              <a:buFont typeface="Arial" charset="0"/>
              <a:buChar char="•"/>
            </a:pPr>
            <a:r>
              <a:rPr lang="en-US" sz="2400">
                <a:latin typeface="Lucida Sans Unicode" pitchFamily="34" charset="0"/>
              </a:rPr>
              <a:t> PALS:  A Regional View </a:t>
            </a:r>
          </a:p>
          <a:p>
            <a:pPr>
              <a:buFont typeface="Arial" charset="0"/>
              <a:buChar char="•"/>
            </a:pPr>
            <a:endParaRPr lang="en-US" sz="1000">
              <a:latin typeface="Lucida Sans Unicode" pitchFamily="34" charset="0"/>
            </a:endParaRPr>
          </a:p>
          <a:p>
            <a:pPr>
              <a:buFont typeface="Arial" charset="0"/>
              <a:buChar char="•"/>
            </a:pPr>
            <a:r>
              <a:rPr lang="en-US" sz="2400">
                <a:latin typeface="Lucida Sans Unicode" pitchFamily="34" charset="0"/>
              </a:rPr>
              <a:t> Providing Academic Support for the Workforce </a:t>
            </a:r>
          </a:p>
          <a:p>
            <a:pPr>
              <a:buFont typeface="Arial" charset="0"/>
              <a:buChar char="•"/>
            </a:pPr>
            <a:endParaRPr lang="en-US" sz="1000">
              <a:latin typeface="Lucida Sans Unicode" pitchFamily="34" charset="0"/>
            </a:endParaRPr>
          </a:p>
          <a:p>
            <a:pPr>
              <a:buFont typeface="Arial" charset="0"/>
              <a:buChar char="•"/>
            </a:pPr>
            <a:r>
              <a:rPr lang="en-US" sz="2400">
                <a:latin typeface="Lucida Sans Unicode" pitchFamily="34" charset="0"/>
              </a:rPr>
              <a:t> Evolution of Co-ops and Internships </a:t>
            </a:r>
          </a:p>
          <a:p>
            <a:pPr>
              <a:buFont typeface="Arial" charset="0"/>
              <a:buChar char="•"/>
            </a:pPr>
            <a:endParaRPr lang="en-US" sz="1000">
              <a:latin typeface="Lucida Sans Unicode" pitchFamily="34" charset="0"/>
            </a:endParaRPr>
          </a:p>
          <a:p>
            <a:pPr>
              <a:buFont typeface="Arial" charset="0"/>
              <a:buChar char="•"/>
            </a:pPr>
            <a:r>
              <a:rPr lang="en-US" sz="2400">
                <a:latin typeface="Lucida Sans Unicode" pitchFamily="34" charset="0"/>
              </a:rPr>
              <a:t> Connecting the students with employers in need </a:t>
            </a:r>
          </a:p>
        </p:txBody>
      </p:sp>
      <p:sp>
        <p:nvSpPr>
          <p:cNvPr id="20482" name="TextBox 2"/>
          <p:cNvSpPr txBox="1">
            <a:spLocks noChangeArrowheads="1"/>
          </p:cNvSpPr>
          <p:nvPr/>
        </p:nvSpPr>
        <p:spPr bwMode="auto">
          <a:xfrm>
            <a:off x="3352800" y="381000"/>
            <a:ext cx="1981200" cy="584200"/>
          </a:xfrm>
          <a:prstGeom prst="rect">
            <a:avLst/>
          </a:prstGeom>
          <a:noFill/>
          <a:ln w="9525">
            <a:noFill/>
            <a:miter lim="800000"/>
            <a:headEnd/>
            <a:tailEnd/>
          </a:ln>
        </p:spPr>
        <p:txBody>
          <a:bodyPr>
            <a:spAutoFit/>
          </a:bodyPr>
          <a:lstStyle/>
          <a:p>
            <a:pPr algn="ctr"/>
            <a:r>
              <a:rPr lang="en-US" sz="3200">
                <a:latin typeface="Lucida Sans Unicode" pitchFamily="34" charset="0"/>
              </a:rPr>
              <a:t>Agenda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latin typeface="Arial"/>
              </a:rPr>
              <a:t>Fastest Changing Industries</a:t>
            </a:r>
            <a:br>
              <a:rPr lang="en-US" dirty="0">
                <a:latin typeface="Arial"/>
              </a:rPr>
            </a:br>
            <a:r>
              <a:rPr lang="en-US" dirty="0"/>
              <a:t> </a:t>
            </a:r>
          </a:p>
        </p:txBody>
      </p:sp>
      <p:graphicFrame>
        <p:nvGraphicFramePr>
          <p:cNvPr id="7" name="Table 6"/>
          <p:cNvGraphicFramePr>
            <a:graphicFrameLocks noGrp="1"/>
          </p:cNvGraphicFramePr>
          <p:nvPr/>
        </p:nvGraphicFramePr>
        <p:xfrm>
          <a:off x="457200" y="1874838"/>
          <a:ext cx="8229600" cy="3154362"/>
        </p:xfrm>
        <a:graphic>
          <a:graphicData uri="http://schemas.openxmlformats.org/drawingml/2006/table">
            <a:tbl>
              <a:tblPr/>
              <a:tblGrid>
                <a:gridCol w="795698"/>
                <a:gridCol w="6544492"/>
                <a:gridCol w="889410"/>
              </a:tblGrid>
              <a:tr h="523003">
                <a:tc>
                  <a:txBody>
                    <a:bodyPr/>
                    <a:lstStyle/>
                    <a:p>
                      <a:pPr marL="0" marR="0" algn="ctr">
                        <a:lnSpc>
                          <a:spcPct val="115000"/>
                        </a:lnSpc>
                        <a:spcBef>
                          <a:spcPts val="0"/>
                        </a:spcBef>
                        <a:spcAft>
                          <a:spcPts val="0"/>
                        </a:spcAft>
                      </a:pPr>
                      <a:r>
                        <a:rPr lang="en-US" sz="1000">
                          <a:latin typeface="Arial"/>
                          <a:ea typeface="Times New Roman"/>
                          <a:cs typeface="Times New Roman"/>
                        </a:rPr>
                        <a:t>NAICS Code</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Description</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marL="0" marR="0" algn="ctr">
                        <a:lnSpc>
                          <a:spcPct val="115000"/>
                        </a:lnSpc>
                        <a:spcBef>
                          <a:spcPts val="0"/>
                        </a:spcBef>
                        <a:spcAft>
                          <a:spcPts val="0"/>
                        </a:spcAft>
                      </a:pPr>
                      <a:r>
                        <a:rPr lang="en-US" sz="1000">
                          <a:latin typeface="Arial"/>
                          <a:ea typeface="Times New Roman"/>
                          <a:cs typeface="Times New Roman"/>
                        </a:rPr>
                        <a:t>% Change</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r h="263136">
                <a:tc>
                  <a:txBody>
                    <a:bodyPr/>
                    <a:lstStyle/>
                    <a:p>
                      <a:pPr marL="0" marR="0">
                        <a:lnSpc>
                          <a:spcPct val="115000"/>
                        </a:lnSpc>
                        <a:spcBef>
                          <a:spcPts val="0"/>
                        </a:spcBef>
                        <a:spcAft>
                          <a:spcPts val="0"/>
                        </a:spcAft>
                      </a:pPr>
                      <a:r>
                        <a:rPr lang="en-US" sz="1000">
                          <a:latin typeface="Arial"/>
                          <a:ea typeface="Times New Roman"/>
                          <a:cs typeface="Times New Roman"/>
                        </a:rPr>
                        <a:t>488500</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Times New Roman"/>
                          <a:cs typeface="Times New Roman"/>
                        </a:rPr>
                        <a:t>Freight transportation arrangement</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FF0000"/>
                          </a:solidFill>
                          <a:latin typeface="Arial"/>
                          <a:ea typeface="Times New Roman"/>
                          <a:cs typeface="Times New Roman"/>
                        </a:rPr>
                        <a:t>-30%</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136">
                <a:tc>
                  <a:txBody>
                    <a:bodyPr/>
                    <a:lstStyle/>
                    <a:p>
                      <a:pPr marL="0" marR="0">
                        <a:lnSpc>
                          <a:spcPct val="115000"/>
                        </a:lnSpc>
                        <a:spcBef>
                          <a:spcPts val="0"/>
                        </a:spcBef>
                        <a:spcAft>
                          <a:spcPts val="0"/>
                        </a:spcAft>
                      </a:pPr>
                      <a:r>
                        <a:rPr lang="en-US" sz="1000">
                          <a:latin typeface="Arial"/>
                          <a:ea typeface="Times New Roman"/>
                          <a:cs typeface="Times New Roman"/>
                        </a:rPr>
                        <a:t>333200</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9F7"/>
                    </a:solidFill>
                  </a:tcPr>
                </a:tc>
                <a:tc>
                  <a:txBody>
                    <a:bodyPr/>
                    <a:lstStyle/>
                    <a:p>
                      <a:pPr marL="0" marR="0">
                        <a:lnSpc>
                          <a:spcPct val="115000"/>
                        </a:lnSpc>
                        <a:spcBef>
                          <a:spcPts val="0"/>
                        </a:spcBef>
                        <a:spcAft>
                          <a:spcPts val="0"/>
                        </a:spcAft>
                      </a:pPr>
                      <a:r>
                        <a:rPr lang="en-US" sz="1000">
                          <a:latin typeface="Arial"/>
                          <a:ea typeface="Times New Roman"/>
                          <a:cs typeface="Times New Roman"/>
                        </a:rPr>
                        <a:t>Industrial machinery manufacturing</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9F7"/>
                    </a:solidFill>
                  </a:tcPr>
                </a:tc>
                <a:tc>
                  <a:txBody>
                    <a:bodyPr/>
                    <a:lstStyle/>
                    <a:p>
                      <a:pPr marL="0" marR="0" algn="r">
                        <a:lnSpc>
                          <a:spcPct val="115000"/>
                        </a:lnSpc>
                        <a:spcBef>
                          <a:spcPts val="0"/>
                        </a:spcBef>
                        <a:spcAft>
                          <a:spcPts val="0"/>
                        </a:spcAft>
                      </a:pPr>
                      <a:r>
                        <a:rPr lang="en-US" sz="1000">
                          <a:solidFill>
                            <a:srgbClr val="FF0000"/>
                          </a:solidFill>
                          <a:latin typeface="Arial"/>
                          <a:ea typeface="Times New Roman"/>
                          <a:cs typeface="Times New Roman"/>
                        </a:rPr>
                        <a:t>-22%</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9F7"/>
                    </a:solidFill>
                  </a:tcPr>
                </a:tc>
              </a:tr>
              <a:tr h="263136">
                <a:tc>
                  <a:txBody>
                    <a:bodyPr/>
                    <a:lstStyle/>
                    <a:p>
                      <a:pPr marL="0" marR="0">
                        <a:lnSpc>
                          <a:spcPct val="115000"/>
                        </a:lnSpc>
                        <a:spcBef>
                          <a:spcPts val="0"/>
                        </a:spcBef>
                        <a:spcAft>
                          <a:spcPts val="0"/>
                        </a:spcAft>
                      </a:pPr>
                      <a:r>
                        <a:rPr lang="en-US" sz="1000">
                          <a:latin typeface="Arial"/>
                          <a:ea typeface="Times New Roman"/>
                          <a:cs typeface="Times New Roman"/>
                        </a:rPr>
                        <a:t>561100</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Times New Roman"/>
                          <a:cs typeface="Times New Roman"/>
                        </a:rPr>
                        <a:t>Office administrative services</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latin typeface="Arial"/>
                          <a:ea typeface="Times New Roman"/>
                          <a:cs typeface="Times New Roman"/>
                        </a:rPr>
                        <a:t>21%</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136">
                <a:tc>
                  <a:txBody>
                    <a:bodyPr/>
                    <a:lstStyle/>
                    <a:p>
                      <a:pPr marL="0" marR="0">
                        <a:lnSpc>
                          <a:spcPct val="115000"/>
                        </a:lnSpc>
                        <a:spcBef>
                          <a:spcPts val="0"/>
                        </a:spcBef>
                        <a:spcAft>
                          <a:spcPts val="0"/>
                        </a:spcAft>
                      </a:pPr>
                      <a:r>
                        <a:rPr lang="en-US" sz="1000">
                          <a:latin typeface="Arial"/>
                          <a:ea typeface="Times New Roman"/>
                          <a:cs typeface="Times New Roman"/>
                        </a:rPr>
                        <a:t>334500</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9F7"/>
                    </a:solidFill>
                  </a:tcPr>
                </a:tc>
                <a:tc>
                  <a:txBody>
                    <a:bodyPr/>
                    <a:lstStyle/>
                    <a:p>
                      <a:pPr marL="0" marR="0">
                        <a:lnSpc>
                          <a:spcPct val="115000"/>
                        </a:lnSpc>
                        <a:spcBef>
                          <a:spcPts val="0"/>
                        </a:spcBef>
                        <a:spcAft>
                          <a:spcPts val="0"/>
                        </a:spcAft>
                      </a:pPr>
                      <a:r>
                        <a:rPr lang="en-US" sz="1000">
                          <a:latin typeface="Arial"/>
                          <a:ea typeface="Times New Roman"/>
                          <a:cs typeface="Times New Roman"/>
                        </a:rPr>
                        <a:t>Navigational, measuring, electromedical, and control instruments manufacturing</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9F7"/>
                    </a:solidFill>
                  </a:tcPr>
                </a:tc>
                <a:tc>
                  <a:txBody>
                    <a:bodyPr/>
                    <a:lstStyle/>
                    <a:p>
                      <a:pPr marL="0" marR="0" algn="r">
                        <a:lnSpc>
                          <a:spcPct val="115000"/>
                        </a:lnSpc>
                        <a:spcBef>
                          <a:spcPts val="0"/>
                        </a:spcBef>
                        <a:spcAft>
                          <a:spcPts val="0"/>
                        </a:spcAft>
                      </a:pPr>
                      <a:r>
                        <a:rPr lang="en-US" sz="1000">
                          <a:latin typeface="Arial"/>
                          <a:ea typeface="Times New Roman"/>
                          <a:cs typeface="Times New Roman"/>
                        </a:rPr>
                        <a:t>21%</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9F7"/>
                    </a:solidFill>
                  </a:tcPr>
                </a:tc>
              </a:tr>
              <a:tr h="263136">
                <a:tc>
                  <a:txBody>
                    <a:bodyPr/>
                    <a:lstStyle/>
                    <a:p>
                      <a:pPr marL="0" marR="0">
                        <a:lnSpc>
                          <a:spcPct val="115000"/>
                        </a:lnSpc>
                        <a:spcBef>
                          <a:spcPts val="0"/>
                        </a:spcBef>
                        <a:spcAft>
                          <a:spcPts val="0"/>
                        </a:spcAft>
                      </a:pPr>
                      <a:r>
                        <a:rPr lang="en-US" sz="1000">
                          <a:latin typeface="Arial"/>
                          <a:ea typeface="Times New Roman"/>
                          <a:cs typeface="Times New Roman"/>
                        </a:rPr>
                        <a:t>5222XX</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Times New Roman"/>
                          <a:cs typeface="Times New Roman"/>
                        </a:rPr>
                        <a:t>Credit card issuing and sales financing</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latin typeface="Arial"/>
                          <a:ea typeface="Times New Roman"/>
                          <a:cs typeface="Times New Roman"/>
                        </a:rPr>
                        <a:t>20%</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136">
                <a:tc>
                  <a:txBody>
                    <a:bodyPr/>
                    <a:lstStyle/>
                    <a:p>
                      <a:pPr marL="0" marR="0">
                        <a:lnSpc>
                          <a:spcPct val="115000"/>
                        </a:lnSpc>
                        <a:spcBef>
                          <a:spcPts val="0"/>
                        </a:spcBef>
                        <a:spcAft>
                          <a:spcPts val="0"/>
                        </a:spcAft>
                      </a:pPr>
                      <a:r>
                        <a:rPr lang="en-US" sz="1000">
                          <a:latin typeface="Arial"/>
                          <a:ea typeface="Times New Roman"/>
                          <a:cs typeface="Times New Roman"/>
                        </a:rPr>
                        <a:t>446110</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9F7"/>
                    </a:solidFill>
                  </a:tcPr>
                </a:tc>
                <a:tc>
                  <a:txBody>
                    <a:bodyPr/>
                    <a:lstStyle/>
                    <a:p>
                      <a:pPr marL="0" marR="0">
                        <a:lnSpc>
                          <a:spcPct val="115000"/>
                        </a:lnSpc>
                        <a:spcBef>
                          <a:spcPts val="0"/>
                        </a:spcBef>
                        <a:spcAft>
                          <a:spcPts val="0"/>
                        </a:spcAft>
                      </a:pPr>
                      <a:r>
                        <a:rPr lang="en-US" sz="1000">
                          <a:latin typeface="Arial"/>
                          <a:ea typeface="Times New Roman"/>
                          <a:cs typeface="Times New Roman"/>
                        </a:rPr>
                        <a:t> Pharmacies and drug stores</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9F7"/>
                    </a:solidFill>
                  </a:tcPr>
                </a:tc>
                <a:tc>
                  <a:txBody>
                    <a:bodyPr/>
                    <a:lstStyle/>
                    <a:p>
                      <a:pPr marL="0" marR="0" algn="r">
                        <a:lnSpc>
                          <a:spcPct val="115000"/>
                        </a:lnSpc>
                        <a:spcBef>
                          <a:spcPts val="0"/>
                        </a:spcBef>
                        <a:spcAft>
                          <a:spcPts val="0"/>
                        </a:spcAft>
                      </a:pPr>
                      <a:r>
                        <a:rPr lang="en-US" sz="1000">
                          <a:latin typeface="Arial"/>
                          <a:ea typeface="Times New Roman"/>
                          <a:cs typeface="Times New Roman"/>
                        </a:rPr>
                        <a:t>20%</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9F7"/>
                    </a:solidFill>
                  </a:tcPr>
                </a:tc>
              </a:tr>
              <a:tr h="263136">
                <a:tc>
                  <a:txBody>
                    <a:bodyPr/>
                    <a:lstStyle/>
                    <a:p>
                      <a:pPr marL="0" marR="0">
                        <a:lnSpc>
                          <a:spcPct val="115000"/>
                        </a:lnSpc>
                        <a:spcBef>
                          <a:spcPts val="0"/>
                        </a:spcBef>
                        <a:spcAft>
                          <a:spcPts val="0"/>
                        </a:spcAft>
                      </a:pPr>
                      <a:r>
                        <a:rPr lang="en-US" sz="1000">
                          <a:latin typeface="Arial"/>
                          <a:ea typeface="Times New Roman"/>
                          <a:cs typeface="Times New Roman"/>
                        </a:rPr>
                        <a:t>323100</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Times New Roman"/>
                          <a:cs typeface="Times New Roman"/>
                        </a:rPr>
                        <a:t>Printing and related support activities</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FF0000"/>
                          </a:solidFill>
                          <a:latin typeface="Arial"/>
                          <a:ea typeface="Times New Roman"/>
                          <a:cs typeface="Times New Roman"/>
                        </a:rPr>
                        <a:t>-17%</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136">
                <a:tc>
                  <a:txBody>
                    <a:bodyPr/>
                    <a:lstStyle/>
                    <a:p>
                      <a:pPr marL="0" marR="0">
                        <a:lnSpc>
                          <a:spcPct val="115000"/>
                        </a:lnSpc>
                        <a:spcBef>
                          <a:spcPts val="0"/>
                        </a:spcBef>
                        <a:spcAft>
                          <a:spcPts val="0"/>
                        </a:spcAft>
                      </a:pPr>
                      <a:r>
                        <a:rPr lang="en-US" sz="1000">
                          <a:latin typeface="Arial"/>
                          <a:ea typeface="Times New Roman"/>
                          <a:cs typeface="Times New Roman"/>
                        </a:rPr>
                        <a:t>524210</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9F7"/>
                    </a:solidFill>
                  </a:tcPr>
                </a:tc>
                <a:tc>
                  <a:txBody>
                    <a:bodyPr/>
                    <a:lstStyle/>
                    <a:p>
                      <a:pPr marL="0" marR="0">
                        <a:lnSpc>
                          <a:spcPct val="115000"/>
                        </a:lnSpc>
                        <a:spcBef>
                          <a:spcPts val="0"/>
                        </a:spcBef>
                        <a:spcAft>
                          <a:spcPts val="0"/>
                        </a:spcAft>
                      </a:pPr>
                      <a:r>
                        <a:rPr lang="en-US" sz="1000">
                          <a:latin typeface="Arial"/>
                          <a:ea typeface="Times New Roman"/>
                          <a:cs typeface="Times New Roman"/>
                        </a:rPr>
                        <a:t>Insurance agencies and brokerages</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9F7"/>
                    </a:solidFill>
                  </a:tcPr>
                </a:tc>
                <a:tc>
                  <a:txBody>
                    <a:bodyPr/>
                    <a:lstStyle/>
                    <a:p>
                      <a:pPr marL="0" marR="0" algn="r">
                        <a:lnSpc>
                          <a:spcPct val="115000"/>
                        </a:lnSpc>
                        <a:spcBef>
                          <a:spcPts val="0"/>
                        </a:spcBef>
                        <a:spcAft>
                          <a:spcPts val="0"/>
                        </a:spcAft>
                      </a:pPr>
                      <a:r>
                        <a:rPr lang="en-US" sz="1000">
                          <a:latin typeface="Arial"/>
                          <a:ea typeface="Times New Roman"/>
                          <a:cs typeface="Times New Roman"/>
                        </a:rPr>
                        <a:t>14%</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9F7"/>
                    </a:solidFill>
                  </a:tcPr>
                </a:tc>
              </a:tr>
              <a:tr h="263136">
                <a:tc>
                  <a:txBody>
                    <a:bodyPr/>
                    <a:lstStyle/>
                    <a:p>
                      <a:pPr marL="0" marR="0">
                        <a:lnSpc>
                          <a:spcPct val="115000"/>
                        </a:lnSpc>
                        <a:spcBef>
                          <a:spcPts val="0"/>
                        </a:spcBef>
                        <a:spcAft>
                          <a:spcPts val="0"/>
                        </a:spcAft>
                      </a:pPr>
                      <a:r>
                        <a:rPr lang="en-US" sz="1000">
                          <a:latin typeface="Arial"/>
                          <a:ea typeface="Times New Roman"/>
                          <a:cs typeface="Times New Roman"/>
                        </a:rPr>
                        <a:t>336100</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Times New Roman"/>
                          <a:cs typeface="Times New Roman"/>
                        </a:rPr>
                        <a:t>Motor vehicle manufacturing</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000">
                          <a:solidFill>
                            <a:srgbClr val="FF0000"/>
                          </a:solidFill>
                          <a:latin typeface="Arial"/>
                          <a:ea typeface="Times New Roman"/>
                          <a:cs typeface="Times New Roman"/>
                        </a:rPr>
                        <a:t>-12%</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3136">
                <a:tc>
                  <a:txBody>
                    <a:bodyPr/>
                    <a:lstStyle/>
                    <a:p>
                      <a:pPr marL="0" marR="0">
                        <a:lnSpc>
                          <a:spcPct val="115000"/>
                        </a:lnSpc>
                        <a:spcBef>
                          <a:spcPts val="0"/>
                        </a:spcBef>
                        <a:spcAft>
                          <a:spcPts val="0"/>
                        </a:spcAft>
                      </a:pPr>
                      <a:r>
                        <a:rPr lang="en-US" sz="1000">
                          <a:latin typeface="Arial"/>
                          <a:ea typeface="Times New Roman"/>
                          <a:cs typeface="Times New Roman"/>
                        </a:rPr>
                        <a:t>492100</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9F7"/>
                    </a:solidFill>
                  </a:tcPr>
                </a:tc>
                <a:tc>
                  <a:txBody>
                    <a:bodyPr/>
                    <a:lstStyle/>
                    <a:p>
                      <a:pPr marL="0" marR="0">
                        <a:lnSpc>
                          <a:spcPct val="115000"/>
                        </a:lnSpc>
                        <a:spcBef>
                          <a:spcPts val="0"/>
                        </a:spcBef>
                        <a:spcAft>
                          <a:spcPts val="0"/>
                        </a:spcAft>
                      </a:pPr>
                      <a:r>
                        <a:rPr lang="en-US" sz="1000">
                          <a:latin typeface="Arial"/>
                          <a:ea typeface="Times New Roman"/>
                          <a:cs typeface="Times New Roman"/>
                        </a:rPr>
                        <a:t>Couriers</a:t>
                      </a:r>
                      <a:endParaRPr lang="en-US" sz="11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9F7"/>
                    </a:solidFill>
                  </a:tcPr>
                </a:tc>
                <a:tc>
                  <a:txBody>
                    <a:bodyPr/>
                    <a:lstStyle/>
                    <a:p>
                      <a:pPr marL="0" marR="0" algn="r">
                        <a:lnSpc>
                          <a:spcPct val="115000"/>
                        </a:lnSpc>
                        <a:spcBef>
                          <a:spcPts val="0"/>
                        </a:spcBef>
                        <a:spcAft>
                          <a:spcPts val="0"/>
                        </a:spcAft>
                      </a:pPr>
                      <a:r>
                        <a:rPr lang="en-US" sz="1000" dirty="0">
                          <a:latin typeface="Arial"/>
                          <a:ea typeface="Times New Roman"/>
                          <a:cs typeface="Times New Roman"/>
                        </a:rPr>
                        <a:t>12%</a:t>
                      </a:r>
                      <a:endParaRPr lang="en-US" sz="1100" dirty="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9F7"/>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Industrial Makeup </a:t>
            </a:r>
            <a:endParaRPr lang="en-US" dirty="0"/>
          </a:p>
        </p:txBody>
      </p:sp>
      <p:pic>
        <p:nvPicPr>
          <p:cNvPr id="148482" name="Picture 3"/>
          <p:cNvPicPr>
            <a:picLocks noChangeAspect="1" noChangeArrowheads="1"/>
          </p:cNvPicPr>
          <p:nvPr/>
        </p:nvPicPr>
        <p:blipFill>
          <a:blip r:embed="rId3"/>
          <a:srcRect/>
          <a:stretch>
            <a:fillRect/>
          </a:stretch>
        </p:blipFill>
        <p:spPr bwMode="auto">
          <a:xfrm>
            <a:off x="228600" y="1420813"/>
            <a:ext cx="8686800" cy="4624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Content Placeholder 2"/>
          <p:cNvSpPr>
            <a:spLocks noGrp="1"/>
          </p:cNvSpPr>
          <p:nvPr>
            <p:ph idx="1"/>
          </p:nvPr>
        </p:nvSpPr>
        <p:spPr/>
        <p:txBody>
          <a:bodyPr/>
          <a:lstStyle/>
          <a:p>
            <a:pPr eaLnBrk="1" hangingPunct="1"/>
            <a:endParaRPr lang="en-US" smtClean="0"/>
          </a:p>
        </p:txBody>
      </p:sp>
      <p:sp>
        <p:nvSpPr>
          <p:cNvPr id="2" name="Title 1"/>
          <p:cNvSpPr>
            <a:spLocks noGrp="1"/>
          </p:cNvSpPr>
          <p:nvPr>
            <p:ph type="title"/>
          </p:nvPr>
        </p:nvSpPr>
        <p:spPr>
          <a:xfrm>
            <a:off x="457200" y="152400"/>
            <a:ext cx="8229600" cy="715962"/>
          </a:xfrm>
        </p:spPr>
        <p:txBody>
          <a:bodyPr>
            <a:normAutofit fontScale="90000"/>
          </a:bodyPr>
          <a:lstStyle/>
          <a:p>
            <a:pPr eaLnBrk="1" fontAlgn="auto" hangingPunct="1">
              <a:spcAft>
                <a:spcPts val="0"/>
              </a:spcAft>
              <a:defRPr/>
            </a:pPr>
            <a:r>
              <a:rPr lang="en-US" dirty="0" smtClean="0"/>
              <a:t>Largest Industries</a:t>
            </a:r>
            <a:endParaRPr lang="en-US" dirty="0"/>
          </a:p>
        </p:txBody>
      </p:sp>
      <p:graphicFrame>
        <p:nvGraphicFramePr>
          <p:cNvPr id="6" name="Table 5"/>
          <p:cNvGraphicFramePr>
            <a:graphicFrameLocks noGrp="1"/>
          </p:cNvGraphicFramePr>
          <p:nvPr/>
        </p:nvGraphicFramePr>
        <p:xfrm>
          <a:off x="533400" y="762000"/>
          <a:ext cx="8229600" cy="5924550"/>
        </p:xfrm>
        <a:graphic>
          <a:graphicData uri="http://schemas.openxmlformats.org/drawingml/2006/table">
            <a:tbl>
              <a:tblPr firstRow="1" bandRow="1">
                <a:tableStyleId>{5C22544A-7EE6-4342-B048-85BDC9FD1C3A}</a:tableStyleId>
              </a:tblPr>
              <a:tblGrid>
                <a:gridCol w="1295400"/>
                <a:gridCol w="6934200"/>
              </a:tblGrid>
              <a:tr h="563880">
                <a:tc>
                  <a:txBody>
                    <a:bodyPr/>
                    <a:lstStyle/>
                    <a:p>
                      <a:r>
                        <a:rPr lang="en-US" dirty="0" smtClean="0"/>
                        <a:t>NAICS</a:t>
                      </a:r>
                      <a:r>
                        <a:rPr lang="en-US" baseline="0" dirty="0" smtClean="0"/>
                        <a:t> code</a:t>
                      </a:r>
                      <a:endParaRPr lang="en-US" dirty="0"/>
                    </a:p>
                  </a:txBody>
                  <a:tcPr/>
                </a:tc>
                <a:tc>
                  <a:txBody>
                    <a:bodyPr/>
                    <a:lstStyle/>
                    <a:p>
                      <a:r>
                        <a:rPr lang="en-US" dirty="0" smtClean="0"/>
                        <a:t>Description</a:t>
                      </a:r>
                      <a:endParaRPr lang="en-US" dirty="0"/>
                    </a:p>
                  </a:txBody>
                  <a:tcPr/>
                </a:tc>
              </a:tr>
              <a:tr h="185805">
                <a:tc>
                  <a:txBody>
                    <a:bodyPr/>
                    <a:lstStyle/>
                    <a:p>
                      <a:pPr rtl="0">
                        <a:spcAft>
                          <a:spcPts val="576"/>
                        </a:spcAft>
                      </a:pPr>
                      <a:r>
                        <a:rPr lang="en-US" sz="1200" dirty="0"/>
                        <a:t>911000</a:t>
                      </a:r>
                    </a:p>
                  </a:txBody>
                  <a:tcPr marL="0" marR="0" marT="0" marB="0" anchor="ctr"/>
                </a:tc>
                <a:tc>
                  <a:txBody>
                    <a:bodyPr/>
                    <a:lstStyle/>
                    <a:p>
                      <a:pPr rtl="0">
                        <a:spcAft>
                          <a:spcPts val="576"/>
                        </a:spcAft>
                      </a:pPr>
                      <a:r>
                        <a:rPr lang="en-US" sz="1200" dirty="0"/>
                        <a:t>Federal government, civilian, excluding postal service</a:t>
                      </a:r>
                    </a:p>
                  </a:txBody>
                  <a:tcPr marL="0" marR="0" marT="0" marB="0" anchor="ctr"/>
                </a:tc>
              </a:tr>
              <a:tr h="185805">
                <a:tc>
                  <a:txBody>
                    <a:bodyPr/>
                    <a:lstStyle/>
                    <a:p>
                      <a:pPr rtl="0">
                        <a:spcAft>
                          <a:spcPts val="576"/>
                        </a:spcAft>
                      </a:pPr>
                      <a:r>
                        <a:rPr lang="en-US" sz="1200"/>
                        <a:t>930000</a:t>
                      </a:r>
                    </a:p>
                  </a:txBody>
                  <a:tcPr marL="0" marR="0" marT="0" marB="0" anchor="ctr"/>
                </a:tc>
                <a:tc>
                  <a:txBody>
                    <a:bodyPr/>
                    <a:lstStyle/>
                    <a:p>
                      <a:pPr rtl="0">
                        <a:spcAft>
                          <a:spcPts val="576"/>
                        </a:spcAft>
                      </a:pPr>
                      <a:r>
                        <a:rPr lang="en-US" sz="1200" dirty="0"/>
                        <a:t>Local government</a:t>
                      </a:r>
                    </a:p>
                  </a:txBody>
                  <a:tcPr marL="0" marR="0" marT="0" marB="0" anchor="ctr"/>
                </a:tc>
              </a:tr>
              <a:tr h="185805">
                <a:tc>
                  <a:txBody>
                    <a:bodyPr/>
                    <a:lstStyle/>
                    <a:p>
                      <a:pPr rtl="0">
                        <a:spcAft>
                          <a:spcPts val="576"/>
                        </a:spcAft>
                      </a:pPr>
                      <a:r>
                        <a:rPr lang="en-US" sz="1200"/>
                        <a:t>551100</a:t>
                      </a:r>
                    </a:p>
                  </a:txBody>
                  <a:tcPr marL="0" marR="0" marT="0" marB="0" anchor="ctr"/>
                </a:tc>
                <a:tc>
                  <a:txBody>
                    <a:bodyPr/>
                    <a:lstStyle/>
                    <a:p>
                      <a:pPr rtl="0">
                        <a:spcAft>
                          <a:spcPts val="576"/>
                        </a:spcAft>
                      </a:pPr>
                      <a:r>
                        <a:rPr lang="en-US" sz="1200" dirty="0"/>
                        <a:t>Management of companies and enterprises</a:t>
                      </a:r>
                    </a:p>
                  </a:txBody>
                  <a:tcPr marL="0" marR="0" marT="0" marB="0" anchor="ctr"/>
                </a:tc>
              </a:tr>
              <a:tr h="185805">
                <a:tc>
                  <a:txBody>
                    <a:bodyPr/>
                    <a:lstStyle/>
                    <a:p>
                      <a:pPr rtl="0">
                        <a:spcAft>
                          <a:spcPts val="576"/>
                        </a:spcAft>
                      </a:pPr>
                      <a:r>
                        <a:rPr lang="en-US" sz="1200"/>
                        <a:t>336300</a:t>
                      </a:r>
                    </a:p>
                  </a:txBody>
                  <a:tcPr marL="0" marR="0" marT="0" marB="0" anchor="ctr"/>
                </a:tc>
                <a:tc>
                  <a:txBody>
                    <a:bodyPr/>
                    <a:lstStyle/>
                    <a:p>
                      <a:pPr rtl="0">
                        <a:spcAft>
                          <a:spcPts val="576"/>
                        </a:spcAft>
                      </a:pPr>
                      <a:r>
                        <a:rPr lang="en-US" sz="1200" dirty="0"/>
                        <a:t>Motor vehicle parts manufacturing</a:t>
                      </a:r>
                    </a:p>
                  </a:txBody>
                  <a:tcPr marL="0" marR="0" marT="0" marB="0" anchor="ctr"/>
                </a:tc>
              </a:tr>
              <a:tr h="185805">
                <a:tc>
                  <a:txBody>
                    <a:bodyPr/>
                    <a:lstStyle/>
                    <a:p>
                      <a:pPr rtl="0">
                        <a:spcAft>
                          <a:spcPts val="576"/>
                        </a:spcAft>
                      </a:pPr>
                      <a:r>
                        <a:rPr lang="en-US" sz="1200"/>
                        <a:t>541500</a:t>
                      </a:r>
                    </a:p>
                  </a:txBody>
                  <a:tcPr marL="0" marR="0" marT="0" marB="0" anchor="ctr"/>
                </a:tc>
                <a:tc>
                  <a:txBody>
                    <a:bodyPr/>
                    <a:lstStyle/>
                    <a:p>
                      <a:pPr rtl="0">
                        <a:spcAft>
                          <a:spcPts val="576"/>
                        </a:spcAft>
                      </a:pPr>
                      <a:r>
                        <a:rPr lang="en-US" sz="1200" dirty="0"/>
                        <a:t>Computer systems design and related services</a:t>
                      </a:r>
                    </a:p>
                  </a:txBody>
                  <a:tcPr marL="0" marR="0" marT="0" marB="0" anchor="ctr"/>
                </a:tc>
              </a:tr>
              <a:tr h="185805">
                <a:tc>
                  <a:txBody>
                    <a:bodyPr/>
                    <a:lstStyle/>
                    <a:p>
                      <a:pPr rtl="0">
                        <a:spcAft>
                          <a:spcPts val="576"/>
                        </a:spcAft>
                      </a:pPr>
                      <a:r>
                        <a:rPr lang="en-US" sz="1200"/>
                        <a:t>326100</a:t>
                      </a:r>
                    </a:p>
                  </a:txBody>
                  <a:tcPr marL="0" marR="0" marT="0" marB="0" anchor="ctr"/>
                </a:tc>
                <a:tc>
                  <a:txBody>
                    <a:bodyPr/>
                    <a:lstStyle/>
                    <a:p>
                      <a:pPr rtl="0">
                        <a:spcAft>
                          <a:spcPts val="576"/>
                        </a:spcAft>
                      </a:pPr>
                      <a:r>
                        <a:rPr lang="en-US" sz="1200" dirty="0"/>
                        <a:t>Plastics product manufacturing</a:t>
                      </a:r>
                    </a:p>
                  </a:txBody>
                  <a:tcPr marL="0" marR="0" marT="0" marB="0" anchor="ctr"/>
                </a:tc>
              </a:tr>
              <a:tr h="185805">
                <a:tc>
                  <a:txBody>
                    <a:bodyPr/>
                    <a:lstStyle/>
                    <a:p>
                      <a:pPr rtl="0">
                        <a:spcAft>
                          <a:spcPts val="576"/>
                        </a:spcAft>
                      </a:pPr>
                      <a:r>
                        <a:rPr lang="en-US" sz="1200"/>
                        <a:t>333500</a:t>
                      </a:r>
                    </a:p>
                  </a:txBody>
                  <a:tcPr marL="0" marR="0" marT="0" marB="0" anchor="ctr"/>
                </a:tc>
                <a:tc>
                  <a:txBody>
                    <a:bodyPr/>
                    <a:lstStyle/>
                    <a:p>
                      <a:pPr rtl="0">
                        <a:spcAft>
                          <a:spcPts val="576"/>
                        </a:spcAft>
                      </a:pPr>
                      <a:r>
                        <a:rPr lang="en-US" sz="1200" dirty="0"/>
                        <a:t>Metalworking machinery manufacturing</a:t>
                      </a:r>
                    </a:p>
                  </a:txBody>
                  <a:tcPr marL="0" marR="0" marT="0" marB="0" anchor="ctr"/>
                </a:tc>
              </a:tr>
              <a:tr h="185805">
                <a:tc>
                  <a:txBody>
                    <a:bodyPr/>
                    <a:lstStyle/>
                    <a:p>
                      <a:pPr rtl="0">
                        <a:spcAft>
                          <a:spcPts val="576"/>
                        </a:spcAft>
                      </a:pPr>
                      <a:r>
                        <a:rPr lang="en-US" sz="1200"/>
                        <a:t>522100</a:t>
                      </a:r>
                    </a:p>
                  </a:txBody>
                  <a:tcPr marL="0" marR="0" marT="0" marB="0" anchor="ctr"/>
                </a:tc>
                <a:tc>
                  <a:txBody>
                    <a:bodyPr/>
                    <a:lstStyle/>
                    <a:p>
                      <a:pPr rtl="0">
                        <a:spcAft>
                          <a:spcPts val="576"/>
                        </a:spcAft>
                      </a:pPr>
                      <a:r>
                        <a:rPr lang="en-US" sz="1200" dirty="0"/>
                        <a:t>Depository credit intermediation</a:t>
                      </a:r>
                    </a:p>
                  </a:txBody>
                  <a:tcPr marL="0" marR="0" marT="0" marB="0" anchor="ctr"/>
                </a:tc>
              </a:tr>
              <a:tr h="185805">
                <a:tc>
                  <a:txBody>
                    <a:bodyPr/>
                    <a:lstStyle/>
                    <a:p>
                      <a:pPr rtl="0">
                        <a:spcAft>
                          <a:spcPts val="576"/>
                        </a:spcAft>
                      </a:pPr>
                      <a:r>
                        <a:rPr lang="en-US" sz="1200"/>
                        <a:t>622100</a:t>
                      </a:r>
                    </a:p>
                  </a:txBody>
                  <a:tcPr marL="0" marR="0" marT="0" marB="0" anchor="ctr"/>
                </a:tc>
                <a:tc>
                  <a:txBody>
                    <a:bodyPr/>
                    <a:lstStyle/>
                    <a:p>
                      <a:pPr rtl="0">
                        <a:spcAft>
                          <a:spcPts val="576"/>
                        </a:spcAft>
                      </a:pPr>
                      <a:r>
                        <a:rPr lang="en-US" sz="1200" dirty="0"/>
                        <a:t>General medical and surgical hospitals, private</a:t>
                      </a:r>
                    </a:p>
                  </a:txBody>
                  <a:tcPr marL="0" marR="0" marT="0" marB="0" anchor="ctr"/>
                </a:tc>
              </a:tr>
              <a:tr h="185805">
                <a:tc>
                  <a:txBody>
                    <a:bodyPr/>
                    <a:lstStyle/>
                    <a:p>
                      <a:pPr rtl="0">
                        <a:spcAft>
                          <a:spcPts val="576"/>
                        </a:spcAft>
                      </a:pPr>
                      <a:r>
                        <a:rPr lang="en-US" sz="1200"/>
                        <a:t>492100</a:t>
                      </a:r>
                    </a:p>
                  </a:txBody>
                  <a:tcPr marL="0" marR="0" marT="0" marB="0" anchor="ctr"/>
                </a:tc>
                <a:tc>
                  <a:txBody>
                    <a:bodyPr/>
                    <a:lstStyle/>
                    <a:p>
                      <a:pPr rtl="0">
                        <a:spcAft>
                          <a:spcPts val="576"/>
                        </a:spcAft>
                      </a:pPr>
                      <a:r>
                        <a:rPr lang="en-US" sz="1200" dirty="0"/>
                        <a:t>Couriers</a:t>
                      </a:r>
                    </a:p>
                  </a:txBody>
                  <a:tcPr marL="0" marR="0" marT="0" marB="0" anchor="ctr"/>
                </a:tc>
              </a:tr>
              <a:tr h="185805">
                <a:tc>
                  <a:txBody>
                    <a:bodyPr/>
                    <a:lstStyle/>
                    <a:p>
                      <a:pPr rtl="0">
                        <a:spcAft>
                          <a:spcPts val="576"/>
                        </a:spcAft>
                      </a:pPr>
                      <a:r>
                        <a:rPr lang="en-US" sz="1200"/>
                        <a:t>5413XX</a:t>
                      </a:r>
                    </a:p>
                  </a:txBody>
                  <a:tcPr marL="0" marR="0" marT="0" marB="0" anchor="ctr"/>
                </a:tc>
                <a:tc>
                  <a:txBody>
                    <a:bodyPr/>
                    <a:lstStyle/>
                    <a:p>
                      <a:pPr rtl="0">
                        <a:spcAft>
                          <a:spcPts val="576"/>
                        </a:spcAft>
                      </a:pPr>
                      <a:r>
                        <a:rPr lang="en-US" sz="1200"/>
                        <a:t>Architectural, engineering, and related services</a:t>
                      </a:r>
                    </a:p>
                  </a:txBody>
                  <a:tcPr marL="0" marR="0" marT="0" marB="0" anchor="ctr"/>
                </a:tc>
              </a:tr>
              <a:tr h="185805">
                <a:tc>
                  <a:txBody>
                    <a:bodyPr/>
                    <a:lstStyle/>
                    <a:p>
                      <a:pPr rtl="0">
                        <a:spcAft>
                          <a:spcPts val="576"/>
                        </a:spcAft>
                      </a:pPr>
                      <a:r>
                        <a:rPr lang="en-US" sz="1200"/>
                        <a:t>336400</a:t>
                      </a:r>
                    </a:p>
                  </a:txBody>
                  <a:tcPr marL="0" marR="0" marT="0" marB="0" anchor="ctr"/>
                </a:tc>
                <a:tc>
                  <a:txBody>
                    <a:bodyPr/>
                    <a:lstStyle/>
                    <a:p>
                      <a:pPr rtl="0">
                        <a:spcAft>
                          <a:spcPts val="576"/>
                        </a:spcAft>
                      </a:pPr>
                      <a:r>
                        <a:rPr lang="en-US" sz="1200" dirty="0"/>
                        <a:t>Aerospace product and parts manufacturing</a:t>
                      </a:r>
                    </a:p>
                  </a:txBody>
                  <a:tcPr marL="0" marR="0" marT="0" marB="0" anchor="ctr"/>
                </a:tc>
              </a:tr>
              <a:tr h="185805">
                <a:tc>
                  <a:txBody>
                    <a:bodyPr/>
                    <a:lstStyle/>
                    <a:p>
                      <a:pPr rtl="0">
                        <a:spcAft>
                          <a:spcPts val="576"/>
                        </a:spcAft>
                      </a:pPr>
                      <a:r>
                        <a:rPr lang="en-US" sz="1200"/>
                        <a:t>561300</a:t>
                      </a:r>
                    </a:p>
                  </a:txBody>
                  <a:tcPr marL="0" marR="0" marT="0" marB="0" anchor="ctr"/>
                </a:tc>
                <a:tc>
                  <a:txBody>
                    <a:bodyPr/>
                    <a:lstStyle/>
                    <a:p>
                      <a:pPr rtl="0">
                        <a:spcAft>
                          <a:spcPts val="576"/>
                        </a:spcAft>
                      </a:pPr>
                      <a:r>
                        <a:rPr lang="en-US" sz="1200" dirty="0"/>
                        <a:t>Employment services</a:t>
                      </a:r>
                    </a:p>
                  </a:txBody>
                  <a:tcPr marL="0" marR="0" marT="0" marB="0" anchor="ctr"/>
                </a:tc>
              </a:tr>
              <a:tr h="274890">
                <a:tc>
                  <a:txBody>
                    <a:bodyPr/>
                    <a:lstStyle/>
                    <a:p>
                      <a:pPr rtl="0">
                        <a:spcAft>
                          <a:spcPts val="576"/>
                        </a:spcAft>
                      </a:pPr>
                      <a:r>
                        <a:rPr lang="en-US" sz="1200"/>
                        <a:t>541710</a:t>
                      </a:r>
                    </a:p>
                  </a:txBody>
                  <a:tcPr marL="0" marR="0" marT="0" marB="0" anchor="ctr"/>
                </a:tc>
                <a:tc>
                  <a:txBody>
                    <a:bodyPr/>
                    <a:lstStyle/>
                    <a:p>
                      <a:pPr rtl="0">
                        <a:spcAft>
                          <a:spcPts val="576"/>
                        </a:spcAft>
                      </a:pPr>
                      <a:r>
                        <a:rPr lang="en-US" sz="1200"/>
                        <a:t>Research and development in the physical, engineering, and life sciences</a:t>
                      </a:r>
                    </a:p>
                  </a:txBody>
                  <a:tcPr marL="0" marR="0" marT="0" marB="0" anchor="ctr"/>
                </a:tc>
              </a:tr>
              <a:tr h="185805">
                <a:tc>
                  <a:txBody>
                    <a:bodyPr/>
                    <a:lstStyle/>
                    <a:p>
                      <a:pPr rtl="0">
                        <a:spcAft>
                          <a:spcPts val="576"/>
                        </a:spcAft>
                      </a:pPr>
                      <a:r>
                        <a:rPr lang="en-US" sz="1200"/>
                        <a:t>541800</a:t>
                      </a:r>
                    </a:p>
                  </a:txBody>
                  <a:tcPr marL="0" marR="0" marT="0" marB="0" anchor="ctr"/>
                </a:tc>
                <a:tc>
                  <a:txBody>
                    <a:bodyPr/>
                    <a:lstStyle/>
                    <a:p>
                      <a:pPr rtl="0">
                        <a:spcAft>
                          <a:spcPts val="576"/>
                        </a:spcAft>
                      </a:pPr>
                      <a:r>
                        <a:rPr lang="en-US" sz="1200" dirty="0"/>
                        <a:t>Advertising and related services</a:t>
                      </a:r>
                    </a:p>
                  </a:txBody>
                  <a:tcPr marL="0" marR="0" marT="0" marB="0" anchor="ctr"/>
                </a:tc>
              </a:tr>
              <a:tr h="185805">
                <a:tc>
                  <a:txBody>
                    <a:bodyPr/>
                    <a:lstStyle/>
                    <a:p>
                      <a:pPr rtl="0">
                        <a:spcAft>
                          <a:spcPts val="576"/>
                        </a:spcAft>
                      </a:pPr>
                      <a:r>
                        <a:rPr lang="en-US" sz="1200"/>
                        <a:t>484100</a:t>
                      </a:r>
                    </a:p>
                  </a:txBody>
                  <a:tcPr marL="0" marR="0" marT="0" marB="0" anchor="ctr"/>
                </a:tc>
                <a:tc>
                  <a:txBody>
                    <a:bodyPr/>
                    <a:lstStyle/>
                    <a:p>
                      <a:pPr rtl="0">
                        <a:spcAft>
                          <a:spcPts val="576"/>
                        </a:spcAft>
                      </a:pPr>
                      <a:r>
                        <a:rPr lang="en-US" sz="1200" dirty="0"/>
                        <a:t>General freight trucking</a:t>
                      </a:r>
                    </a:p>
                  </a:txBody>
                  <a:tcPr marL="0" marR="0" marT="0" marB="0" anchor="ctr"/>
                </a:tc>
              </a:tr>
              <a:tr h="274890">
                <a:tc>
                  <a:txBody>
                    <a:bodyPr/>
                    <a:lstStyle/>
                    <a:p>
                      <a:pPr rtl="0">
                        <a:spcAft>
                          <a:spcPts val="576"/>
                        </a:spcAft>
                      </a:pPr>
                      <a:r>
                        <a:rPr lang="en-US" sz="1200"/>
                        <a:t>4238XX</a:t>
                      </a:r>
                    </a:p>
                  </a:txBody>
                  <a:tcPr marL="0" marR="0" marT="0" marB="0" anchor="ctr"/>
                </a:tc>
                <a:tc>
                  <a:txBody>
                    <a:bodyPr/>
                    <a:lstStyle/>
                    <a:p>
                      <a:pPr rtl="0">
                        <a:spcAft>
                          <a:spcPts val="576"/>
                        </a:spcAft>
                      </a:pPr>
                      <a:r>
                        <a:rPr lang="en-US" sz="1200" dirty="0"/>
                        <a:t>Industrial machinery and all other machinery, equipment, and supplies merchant wholesalers</a:t>
                      </a:r>
                    </a:p>
                  </a:txBody>
                  <a:tcPr marL="0" marR="0" marT="0" marB="0" anchor="ctr"/>
                </a:tc>
              </a:tr>
              <a:tr h="185805">
                <a:tc>
                  <a:txBody>
                    <a:bodyPr/>
                    <a:lstStyle/>
                    <a:p>
                      <a:pPr rtl="0">
                        <a:spcAft>
                          <a:spcPts val="576"/>
                        </a:spcAft>
                      </a:pPr>
                      <a:r>
                        <a:rPr lang="en-US" sz="1200"/>
                        <a:t>333900</a:t>
                      </a:r>
                    </a:p>
                  </a:txBody>
                  <a:tcPr marL="0" marR="0" marT="0" marB="0" anchor="ctr"/>
                </a:tc>
                <a:tc>
                  <a:txBody>
                    <a:bodyPr/>
                    <a:lstStyle/>
                    <a:p>
                      <a:pPr rtl="0">
                        <a:spcAft>
                          <a:spcPts val="576"/>
                        </a:spcAft>
                      </a:pPr>
                      <a:r>
                        <a:rPr lang="en-US" sz="1200" dirty="0"/>
                        <a:t>Other general purpose machinery manufacturing</a:t>
                      </a:r>
                    </a:p>
                  </a:txBody>
                  <a:tcPr marL="0" marR="0" marT="0" marB="0" anchor="ctr"/>
                </a:tc>
              </a:tr>
              <a:tr h="185805">
                <a:tc>
                  <a:txBody>
                    <a:bodyPr/>
                    <a:lstStyle/>
                    <a:p>
                      <a:pPr rtl="0">
                        <a:spcAft>
                          <a:spcPts val="576"/>
                        </a:spcAft>
                      </a:pPr>
                      <a:r>
                        <a:rPr lang="en-US" sz="1200"/>
                        <a:t>323100</a:t>
                      </a:r>
                    </a:p>
                  </a:txBody>
                  <a:tcPr marL="0" marR="0" marT="0" marB="0" anchor="ctr"/>
                </a:tc>
                <a:tc>
                  <a:txBody>
                    <a:bodyPr/>
                    <a:lstStyle/>
                    <a:p>
                      <a:pPr rtl="0">
                        <a:spcAft>
                          <a:spcPts val="576"/>
                        </a:spcAft>
                      </a:pPr>
                      <a:r>
                        <a:rPr lang="en-US" sz="1200" dirty="0"/>
                        <a:t>Printing and related support activities</a:t>
                      </a:r>
                    </a:p>
                  </a:txBody>
                  <a:tcPr marL="0" marR="0" marT="0" marB="0" anchor="ctr"/>
                </a:tc>
              </a:tr>
              <a:tr h="185805">
                <a:tc>
                  <a:txBody>
                    <a:bodyPr/>
                    <a:lstStyle/>
                    <a:p>
                      <a:pPr rtl="0">
                        <a:spcAft>
                          <a:spcPts val="576"/>
                        </a:spcAft>
                      </a:pPr>
                      <a:r>
                        <a:rPr lang="en-US" sz="1200"/>
                        <a:t>920000</a:t>
                      </a:r>
                    </a:p>
                  </a:txBody>
                  <a:tcPr marL="0" marR="0" marT="0" marB="0" anchor="ctr"/>
                </a:tc>
                <a:tc>
                  <a:txBody>
                    <a:bodyPr/>
                    <a:lstStyle/>
                    <a:p>
                      <a:pPr rtl="0">
                        <a:spcAft>
                          <a:spcPts val="576"/>
                        </a:spcAft>
                      </a:pPr>
                      <a:r>
                        <a:rPr lang="en-US" sz="1200" dirty="0"/>
                        <a:t>State government</a:t>
                      </a:r>
                    </a:p>
                  </a:txBody>
                  <a:tcPr marL="0" marR="0" marT="0" marB="0" anchor="ctr"/>
                </a:tc>
              </a:tr>
              <a:tr h="185805">
                <a:tc>
                  <a:txBody>
                    <a:bodyPr/>
                    <a:lstStyle/>
                    <a:p>
                      <a:pPr rtl="0">
                        <a:spcAft>
                          <a:spcPts val="576"/>
                        </a:spcAft>
                      </a:pPr>
                      <a:r>
                        <a:rPr lang="en-US" sz="1200"/>
                        <a:t>332710</a:t>
                      </a:r>
                    </a:p>
                  </a:txBody>
                  <a:tcPr marL="0" marR="0" marT="0" marB="0" anchor="ctr"/>
                </a:tc>
                <a:tc>
                  <a:txBody>
                    <a:bodyPr/>
                    <a:lstStyle/>
                    <a:p>
                      <a:pPr rtl="0">
                        <a:spcAft>
                          <a:spcPts val="576"/>
                        </a:spcAft>
                      </a:pPr>
                      <a:r>
                        <a:rPr lang="en-US" sz="1200" dirty="0"/>
                        <a:t>Machine shops</a:t>
                      </a:r>
                    </a:p>
                  </a:txBody>
                  <a:tcPr marL="0" marR="0" marT="0" marB="0" anchor="ctr"/>
                </a:tc>
              </a:tr>
              <a:tr h="185805">
                <a:tc>
                  <a:txBody>
                    <a:bodyPr/>
                    <a:lstStyle/>
                    <a:p>
                      <a:pPr rtl="0">
                        <a:spcAft>
                          <a:spcPts val="576"/>
                        </a:spcAft>
                      </a:pPr>
                      <a:r>
                        <a:rPr lang="en-US" sz="1200"/>
                        <a:t>516100</a:t>
                      </a:r>
                    </a:p>
                  </a:txBody>
                  <a:tcPr marL="0" marR="0" marT="0" marB="0" anchor="ctr"/>
                </a:tc>
                <a:tc>
                  <a:txBody>
                    <a:bodyPr/>
                    <a:lstStyle/>
                    <a:p>
                      <a:pPr rtl="0">
                        <a:spcAft>
                          <a:spcPts val="576"/>
                        </a:spcAft>
                      </a:pPr>
                      <a:r>
                        <a:rPr lang="en-US" sz="1200"/>
                        <a:t>Internet publishing and broadcasting</a:t>
                      </a:r>
                    </a:p>
                  </a:txBody>
                  <a:tcPr marL="0" marR="0" marT="0" marB="0" anchor="ctr"/>
                </a:tc>
              </a:tr>
              <a:tr h="185805">
                <a:tc>
                  <a:txBody>
                    <a:bodyPr/>
                    <a:lstStyle/>
                    <a:p>
                      <a:pPr rtl="0">
                        <a:spcAft>
                          <a:spcPts val="576"/>
                        </a:spcAft>
                      </a:pPr>
                      <a:r>
                        <a:rPr lang="en-US" sz="1200"/>
                        <a:t>541600</a:t>
                      </a:r>
                    </a:p>
                  </a:txBody>
                  <a:tcPr marL="0" marR="0" marT="0" marB="0" anchor="ctr"/>
                </a:tc>
                <a:tc>
                  <a:txBody>
                    <a:bodyPr/>
                    <a:lstStyle/>
                    <a:p>
                      <a:pPr rtl="0">
                        <a:spcAft>
                          <a:spcPts val="576"/>
                        </a:spcAft>
                      </a:pPr>
                      <a:r>
                        <a:rPr lang="en-US" sz="1200"/>
                        <a:t>Management, scientific, and technical consulting services</a:t>
                      </a:r>
                    </a:p>
                  </a:txBody>
                  <a:tcPr marL="0" marR="0" marT="0" marB="0" anchor="ctr"/>
                </a:tc>
              </a:tr>
              <a:tr h="185805">
                <a:tc>
                  <a:txBody>
                    <a:bodyPr/>
                    <a:lstStyle/>
                    <a:p>
                      <a:pPr rtl="0">
                        <a:spcAft>
                          <a:spcPts val="576"/>
                        </a:spcAft>
                      </a:pPr>
                      <a:r>
                        <a:rPr lang="en-US" sz="1200"/>
                        <a:t>722100</a:t>
                      </a:r>
                    </a:p>
                  </a:txBody>
                  <a:tcPr marL="0" marR="0" marT="0" marB="0" anchor="ctr"/>
                </a:tc>
                <a:tc>
                  <a:txBody>
                    <a:bodyPr/>
                    <a:lstStyle/>
                    <a:p>
                      <a:pPr rtl="0">
                        <a:spcAft>
                          <a:spcPts val="576"/>
                        </a:spcAft>
                      </a:pPr>
                      <a:r>
                        <a:rPr lang="en-US" sz="1200"/>
                        <a:t>Full-service restaurants</a:t>
                      </a:r>
                    </a:p>
                  </a:txBody>
                  <a:tcPr marL="0" marR="0" marT="0" marB="0" anchor="ctr"/>
                </a:tc>
              </a:tr>
              <a:tr h="185805">
                <a:tc>
                  <a:txBody>
                    <a:bodyPr/>
                    <a:lstStyle/>
                    <a:p>
                      <a:pPr rtl="0">
                        <a:spcAft>
                          <a:spcPts val="576"/>
                        </a:spcAft>
                      </a:pPr>
                      <a:r>
                        <a:rPr lang="en-US" sz="1200"/>
                        <a:t>561100</a:t>
                      </a:r>
                    </a:p>
                  </a:txBody>
                  <a:tcPr marL="0" marR="0" marT="0" marB="0" anchor="ctr"/>
                </a:tc>
                <a:tc>
                  <a:txBody>
                    <a:bodyPr/>
                    <a:lstStyle/>
                    <a:p>
                      <a:pPr rtl="0">
                        <a:spcAft>
                          <a:spcPts val="576"/>
                        </a:spcAft>
                      </a:pPr>
                      <a:r>
                        <a:rPr lang="en-US" sz="1200" dirty="0"/>
                        <a:t>Office administrative services</a:t>
                      </a:r>
                    </a:p>
                  </a:txBody>
                  <a:tcPr marL="0" marR="0" marT="0" marB="0" anchor="ctr"/>
                </a:tc>
              </a:tr>
              <a:tr h="185805">
                <a:tc>
                  <a:txBody>
                    <a:bodyPr/>
                    <a:lstStyle/>
                    <a:p>
                      <a:pPr rtl="0">
                        <a:spcAft>
                          <a:spcPts val="576"/>
                        </a:spcAft>
                      </a:pPr>
                      <a:r>
                        <a:rPr lang="en-US" sz="1200"/>
                        <a:t>722200</a:t>
                      </a:r>
                    </a:p>
                  </a:txBody>
                  <a:tcPr marL="0" marR="0" marT="0" marB="0" anchor="ctr"/>
                </a:tc>
                <a:tc>
                  <a:txBody>
                    <a:bodyPr/>
                    <a:lstStyle/>
                    <a:p>
                      <a:pPr rtl="0">
                        <a:spcAft>
                          <a:spcPts val="576"/>
                        </a:spcAft>
                      </a:pPr>
                      <a:r>
                        <a:rPr lang="en-US" sz="1200" dirty="0"/>
                        <a:t>Limited-service eating places</a:t>
                      </a:r>
                    </a:p>
                  </a:txBody>
                  <a:tcPr marL="0" marR="0" marT="0" marB="0" anchor="ctr"/>
                </a:tc>
              </a:tr>
              <a:tr h="274890">
                <a:tc>
                  <a:txBody>
                    <a:bodyPr/>
                    <a:lstStyle/>
                    <a:p>
                      <a:pPr rtl="0">
                        <a:spcAft>
                          <a:spcPts val="576"/>
                        </a:spcAft>
                      </a:pPr>
                      <a:r>
                        <a:rPr lang="en-US" sz="1200"/>
                        <a:t>334500</a:t>
                      </a:r>
                    </a:p>
                  </a:txBody>
                  <a:tcPr marL="0" marR="0" marT="0" marB="0" anchor="ctr"/>
                </a:tc>
                <a:tc>
                  <a:txBody>
                    <a:bodyPr/>
                    <a:lstStyle/>
                    <a:p>
                      <a:pPr rtl="0">
                        <a:spcAft>
                          <a:spcPts val="576"/>
                        </a:spcAft>
                      </a:pPr>
                      <a:r>
                        <a:rPr lang="en-US" sz="1200" dirty="0"/>
                        <a:t>Navigational, measuring, </a:t>
                      </a:r>
                      <a:r>
                        <a:rPr lang="en-US" sz="1200" dirty="0" err="1"/>
                        <a:t>electromedical</a:t>
                      </a:r>
                      <a:r>
                        <a:rPr lang="en-US" sz="1200" dirty="0"/>
                        <a:t>, and control instruments manufacturing</a:t>
                      </a: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8600"/>
            <a:ext cx="8229600" cy="1143000"/>
          </a:xfrm>
        </p:spPr>
        <p:txBody>
          <a:bodyPr/>
          <a:lstStyle/>
          <a:p>
            <a:pPr eaLnBrk="1" fontAlgn="auto" hangingPunct="1">
              <a:spcAft>
                <a:spcPts val="0"/>
              </a:spcAft>
              <a:defRPr/>
            </a:pPr>
            <a:r>
              <a:rPr lang="en-US" sz="4000" smtClean="0"/>
              <a:t>DoD Career Fields</a:t>
            </a:r>
          </a:p>
        </p:txBody>
      </p:sp>
      <p:graphicFrame>
        <p:nvGraphicFramePr>
          <p:cNvPr id="33808" name="Group 16"/>
          <p:cNvGraphicFramePr>
            <a:graphicFrameLocks noGrp="1"/>
          </p:cNvGraphicFramePr>
          <p:nvPr/>
        </p:nvGraphicFramePr>
        <p:xfrm>
          <a:off x="457200" y="1600200"/>
          <a:ext cx="8229600" cy="4525963"/>
        </p:xfrm>
        <a:graphic>
          <a:graphicData uri="http://schemas.openxmlformats.org/drawingml/2006/table">
            <a:tbl>
              <a:tblPr/>
              <a:tblGrid>
                <a:gridCol w="4114800"/>
                <a:gridCol w="4114800"/>
              </a:tblGrid>
              <a:tr h="4525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 Auditing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 Business, Cost Estimating, 	and Financial Mgt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 Contracting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 Facilities Engineering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 Industrial/Contract Property 	Management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 Information Technology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 Life Cycle Logistics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 Production, Quality and 	Manufacturing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 Program Management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 Purchasing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 Systems Planning, Research, 	Development and 	Engineering - Science 	&amp;	Technology Manager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 Systems Planning, Research, 	Development and 	Engineering - Systems 	Engineering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 Test and Evaluation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p:cNvSpPr>
          <p:nvPr/>
        </p:nvSpPr>
        <p:spPr bwMode="auto">
          <a:xfrm>
            <a:off x="50800" y="1025525"/>
            <a:ext cx="9023350" cy="5743575"/>
          </a:xfrm>
          <a:prstGeom prst="rect">
            <a:avLst/>
          </a:prstGeom>
          <a:noFill/>
          <a:ln w="9525">
            <a:noFill/>
            <a:miter lim="800000"/>
            <a:headEnd/>
            <a:tailEnd/>
          </a:ln>
          <a:effectLst>
            <a:prstShdw prst="shdw17" dist="17961" dir="2700000">
              <a:schemeClr val="bg1">
                <a:gamma/>
                <a:shade val="60000"/>
                <a:invGamma/>
              </a:schemeClr>
            </a:prstShdw>
          </a:effectLst>
        </p:spPr>
        <p:txBody>
          <a:bodyPr wrap="none" anchor="ctr"/>
          <a:lstStyle/>
          <a:p>
            <a:pPr fontAlgn="auto">
              <a:spcBef>
                <a:spcPts val="0"/>
              </a:spcBef>
              <a:spcAft>
                <a:spcPts val="0"/>
              </a:spcAft>
              <a:defRPr/>
            </a:pPr>
            <a:endParaRPr lang="en-US">
              <a:latin typeface="+mn-lt"/>
            </a:endParaRPr>
          </a:p>
        </p:txBody>
      </p:sp>
      <p:sp>
        <p:nvSpPr>
          <p:cNvPr id="19459" name="Rectangle 3"/>
          <p:cNvSpPr>
            <a:spLocks noGrp="1" noChangeArrowheads="1"/>
          </p:cNvSpPr>
          <p:nvPr>
            <p:ph type="title"/>
          </p:nvPr>
        </p:nvSpPr>
        <p:spPr>
          <a:xfrm>
            <a:off x="457200" y="152400"/>
            <a:ext cx="8229600" cy="1143000"/>
          </a:xfrm>
        </p:spPr>
        <p:txBody>
          <a:bodyPr anchor="t"/>
          <a:lstStyle/>
          <a:p>
            <a:pPr eaLnBrk="1" fontAlgn="auto" hangingPunct="1">
              <a:spcAft>
                <a:spcPts val="0"/>
              </a:spcAft>
              <a:defRPr/>
            </a:pPr>
            <a:r>
              <a:rPr lang="en-US" sz="3000" smtClean="0">
                <a:solidFill>
                  <a:schemeClr val="tx1"/>
                </a:solidFill>
              </a:rPr>
              <a:t>DoD Acquisition Workforce</a:t>
            </a:r>
          </a:p>
        </p:txBody>
      </p:sp>
      <p:graphicFrame>
        <p:nvGraphicFramePr>
          <p:cNvPr id="172164" name="Group 132"/>
          <p:cNvGraphicFramePr>
            <a:graphicFrameLocks noGrp="1"/>
          </p:cNvGraphicFramePr>
          <p:nvPr>
            <p:ph type="tbl" idx="1"/>
          </p:nvPr>
        </p:nvGraphicFramePr>
        <p:xfrm>
          <a:off x="323850" y="1085850"/>
          <a:ext cx="8820150" cy="5654675"/>
        </p:xfrm>
        <a:graphic>
          <a:graphicData uri="http://schemas.openxmlformats.org/drawingml/2006/table">
            <a:tbl>
              <a:tblPr/>
              <a:tblGrid>
                <a:gridCol w="3325813"/>
                <a:gridCol w="771525"/>
                <a:gridCol w="1465262"/>
                <a:gridCol w="1377950"/>
                <a:gridCol w="925513"/>
                <a:gridCol w="954087"/>
              </a:tblGrid>
              <a:tr h="180975">
                <a:tc>
                  <a:txBody>
                    <a:bodyPr/>
                    <a:lstStyle/>
                    <a:p>
                      <a:pPr marL="342900" marR="0" lvl="0" indent="-342900" algn="l" defTabSz="914400" rtl="0" eaLnBrk="0" fontAlgn="b"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cs typeface="Arial" charset="0"/>
                        </a:rPr>
                        <a:t>  </a:t>
                      </a:r>
                      <a:r>
                        <a:rPr kumimoji="0" lang="en-US" sz="1900" b="1" i="0" u="none" strike="noStrike" cap="none" normalizeH="0" baseline="0" smtClean="0">
                          <a:ln>
                            <a:noFill/>
                          </a:ln>
                          <a:solidFill>
                            <a:srgbClr val="000000"/>
                          </a:solidFill>
                          <a:effectLst/>
                          <a:latin typeface="Arial Narrow" pitchFamily="34" charset="0"/>
                        </a:rPr>
                        <a:t>Career Fields (13)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ARMY</a:t>
                      </a:r>
                      <a:endParaRPr kumimoji="0" lang="en-US" sz="1600" b="1"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NAVY/USMC</a:t>
                      </a:r>
                      <a:endParaRPr kumimoji="0" lang="en-US" sz="1600" b="1"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AIR FORCE</a:t>
                      </a:r>
                      <a:endParaRPr kumimoji="0" lang="en-US" sz="1600" b="1"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OTHER</a:t>
                      </a:r>
                      <a:endParaRPr kumimoji="0" lang="en-US" sz="1600" b="1"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TOTAL</a:t>
                      </a:r>
                      <a:endParaRPr kumimoji="0" lang="en-US" sz="1600" b="1"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342900" marR="0" lvl="0" indent="-342900" algn="l"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Auditing</a:t>
                      </a:r>
                      <a:endParaRPr kumimoji="0" lang="en-US" sz="1600" b="1"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2</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l"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 </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l"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 </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3,485</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3,487</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61938">
                <a:tc>
                  <a:txBody>
                    <a:bodyPr/>
                    <a:lstStyle/>
                    <a:p>
                      <a:pPr marL="0" marR="0" lvl="0" indent="0" algn="l"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Business, Cost Estimating, &amp; Financial Management</a:t>
                      </a:r>
                      <a:endParaRPr kumimoji="0" lang="en-US" sz="1600" b="1"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4,171</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1,716</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1,503</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218</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7,608</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342900" marR="0" lvl="0" indent="-342900" algn="l"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accent1"/>
                          </a:solidFill>
                          <a:effectLst/>
                          <a:latin typeface="Arial Narrow" pitchFamily="34" charset="0"/>
                          <a:cs typeface="Arial" charset="0"/>
                        </a:rPr>
                        <a:t>Contracting</a:t>
                      </a:r>
                      <a:endParaRPr kumimoji="0" lang="en-US" sz="1600" b="1" i="0" u="none" strike="noStrike" cap="none" normalizeH="0" baseline="0" smtClean="0">
                        <a:ln>
                          <a:noFill/>
                        </a:ln>
                        <a:solidFill>
                          <a:schemeClr val="accent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accent1"/>
                          </a:solidFill>
                          <a:effectLst/>
                          <a:latin typeface="Arial Narrow" pitchFamily="34" charset="0"/>
                          <a:cs typeface="Arial" charset="0"/>
                        </a:rPr>
                        <a:t>10,042</a:t>
                      </a:r>
                      <a:endParaRPr kumimoji="0" lang="en-US" sz="1600" b="1" i="0" u="none" strike="noStrike" cap="none" normalizeH="0" baseline="0" smtClean="0">
                        <a:ln>
                          <a:noFill/>
                        </a:ln>
                        <a:solidFill>
                          <a:schemeClr val="accent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accent1"/>
                          </a:solidFill>
                          <a:effectLst/>
                          <a:latin typeface="Arial Narrow" pitchFamily="34" charset="0"/>
                          <a:cs typeface="Arial" charset="0"/>
                        </a:rPr>
                        <a:t>5,018</a:t>
                      </a:r>
                      <a:endParaRPr kumimoji="0" lang="en-US" sz="1600" b="1" i="0" u="none" strike="noStrike" cap="none" normalizeH="0" baseline="0" smtClean="0">
                        <a:ln>
                          <a:noFill/>
                        </a:ln>
                        <a:solidFill>
                          <a:schemeClr val="accent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accent1"/>
                          </a:solidFill>
                          <a:effectLst/>
                          <a:latin typeface="Arial Narrow" pitchFamily="34" charset="0"/>
                          <a:cs typeface="Arial" charset="0"/>
                        </a:rPr>
                        <a:t>7,371</a:t>
                      </a:r>
                      <a:endParaRPr kumimoji="0" lang="en-US" sz="1600" b="1" i="0" u="none" strike="noStrike" cap="none" normalizeH="0" baseline="0" smtClean="0">
                        <a:ln>
                          <a:noFill/>
                        </a:ln>
                        <a:solidFill>
                          <a:schemeClr val="accent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accent1"/>
                          </a:solidFill>
                          <a:effectLst/>
                          <a:latin typeface="Arial Narrow" pitchFamily="34" charset="0"/>
                          <a:cs typeface="Arial" charset="0"/>
                        </a:rPr>
                        <a:t>5,314</a:t>
                      </a:r>
                      <a:endParaRPr kumimoji="0" lang="en-US" sz="1600" b="1" i="0" u="none" strike="noStrike" cap="none" normalizeH="0" baseline="0" smtClean="0">
                        <a:ln>
                          <a:noFill/>
                        </a:ln>
                        <a:solidFill>
                          <a:schemeClr val="accent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accent1"/>
                          </a:solidFill>
                          <a:effectLst/>
                          <a:latin typeface="Arial Narrow" pitchFamily="34" charset="0"/>
                          <a:cs typeface="Arial" charset="0"/>
                        </a:rPr>
                        <a:t>27,745</a:t>
                      </a:r>
                      <a:endParaRPr kumimoji="0" lang="en-US" sz="1600" b="1" i="0" u="none" strike="noStrike" cap="none" normalizeH="0" baseline="0" smtClean="0">
                        <a:ln>
                          <a:noFill/>
                        </a:ln>
                        <a:solidFill>
                          <a:schemeClr val="accent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342900" marR="0" lvl="0" indent="-342900" algn="l"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Facilities Engineering</a:t>
                      </a:r>
                      <a:endParaRPr kumimoji="0" lang="en-US" sz="1600" b="1"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441</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3,477</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 </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9</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3,927</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5425">
                <a:tc>
                  <a:txBody>
                    <a:bodyPr/>
                    <a:lstStyle/>
                    <a:p>
                      <a:pPr marL="342900" marR="0" lvl="0" indent="-342900" algn="l"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Industrial/Contract Property Mngt</a:t>
                      </a:r>
                      <a:endParaRPr kumimoji="0" lang="en-US" sz="1600" b="1"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125</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56</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27</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321</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529</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311150">
                <a:tc>
                  <a:txBody>
                    <a:bodyPr/>
                    <a:lstStyle/>
                    <a:p>
                      <a:pPr marL="342900" marR="0" lvl="0" indent="-342900" algn="l"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Information Technology</a:t>
                      </a:r>
                      <a:endParaRPr kumimoji="0" lang="en-US" sz="1600" b="1"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2,733</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744</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1,116</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248</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4,841</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342900" marR="0" lvl="0" indent="-342900" algn="l"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accent1"/>
                          </a:solidFill>
                          <a:effectLst/>
                          <a:latin typeface="Arial Narrow" pitchFamily="34" charset="0"/>
                          <a:cs typeface="Arial" charset="0"/>
                        </a:rPr>
                        <a:t>Life Cycle Logistics</a:t>
                      </a:r>
                      <a:endParaRPr kumimoji="0" lang="en-US" sz="1600" b="1" i="0" u="none" strike="noStrike" cap="none" normalizeH="0" baseline="0" smtClean="0">
                        <a:ln>
                          <a:noFill/>
                        </a:ln>
                        <a:solidFill>
                          <a:schemeClr val="accent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accent1"/>
                          </a:solidFill>
                          <a:effectLst/>
                          <a:latin typeface="Arial Narrow" pitchFamily="34" charset="0"/>
                          <a:cs typeface="Arial" charset="0"/>
                        </a:rPr>
                        <a:t>6,319</a:t>
                      </a:r>
                      <a:endParaRPr kumimoji="0" lang="en-US" sz="1600" b="1" i="0" u="none" strike="noStrike" cap="none" normalizeH="0" baseline="0" smtClean="0">
                        <a:ln>
                          <a:noFill/>
                        </a:ln>
                        <a:solidFill>
                          <a:schemeClr val="accent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accent1"/>
                          </a:solidFill>
                          <a:effectLst/>
                          <a:latin typeface="Arial Narrow" pitchFamily="34" charset="0"/>
                          <a:cs typeface="Arial" charset="0"/>
                        </a:rPr>
                        <a:t>4,154</a:t>
                      </a:r>
                      <a:endParaRPr kumimoji="0" lang="en-US" sz="1600" b="1" i="0" u="none" strike="noStrike" cap="none" normalizeH="0" baseline="0" smtClean="0">
                        <a:ln>
                          <a:noFill/>
                        </a:ln>
                        <a:solidFill>
                          <a:schemeClr val="accent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accent1"/>
                          </a:solidFill>
                          <a:effectLst/>
                          <a:latin typeface="Arial Narrow" pitchFamily="34" charset="0"/>
                          <a:cs typeface="Arial" charset="0"/>
                        </a:rPr>
                        <a:t>1,781</a:t>
                      </a:r>
                      <a:endParaRPr kumimoji="0" lang="en-US" sz="1600" b="1" i="0" u="none" strike="noStrike" cap="none" normalizeH="0" baseline="0" smtClean="0">
                        <a:ln>
                          <a:noFill/>
                        </a:ln>
                        <a:solidFill>
                          <a:schemeClr val="accent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accent1"/>
                          </a:solidFill>
                          <a:effectLst/>
                          <a:latin typeface="Arial Narrow" pitchFamily="34" charset="0"/>
                          <a:cs typeface="Arial" charset="0"/>
                        </a:rPr>
                        <a:t>76</a:t>
                      </a:r>
                      <a:endParaRPr kumimoji="0" lang="en-US" sz="1600" b="1" i="0" u="none" strike="noStrike" cap="none" normalizeH="0" baseline="0" smtClean="0">
                        <a:ln>
                          <a:noFill/>
                        </a:ln>
                        <a:solidFill>
                          <a:schemeClr val="accent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accent1"/>
                          </a:solidFill>
                          <a:effectLst/>
                          <a:latin typeface="Arial Narrow" pitchFamily="34" charset="0"/>
                          <a:cs typeface="Arial" charset="0"/>
                        </a:rPr>
                        <a:t>12,330</a:t>
                      </a:r>
                      <a:endParaRPr kumimoji="0" lang="en-US" sz="1600" b="1" i="0" u="none" strike="noStrike" cap="none" normalizeH="0" baseline="0" smtClean="0">
                        <a:ln>
                          <a:noFill/>
                        </a:ln>
                        <a:solidFill>
                          <a:schemeClr val="accent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342900" marR="0" lvl="0" indent="-342900" algn="l"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Production, Quality &amp; Manufacturing</a:t>
                      </a:r>
                      <a:endParaRPr kumimoji="0" lang="en-US" sz="1600" b="1"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2,193</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2,000</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334</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4,439</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8,966</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342900" marR="0" lvl="0" indent="-342900" algn="l"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Program Management</a:t>
                      </a:r>
                      <a:endParaRPr kumimoji="0" lang="en-US" sz="1600" b="1"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4,475</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3,624</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3,958</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717</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12,774</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342900" marR="0" lvl="0" indent="-342900" algn="l"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Purchasing</a:t>
                      </a:r>
                      <a:endParaRPr kumimoji="0" lang="en-US" sz="1600" b="1"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332</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555</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123</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667</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1,677</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342900" marR="0" lvl="0" indent="-342900" algn="l"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SPRDE - Science &amp; Technology</a:t>
                      </a:r>
                      <a:endParaRPr kumimoji="0" lang="en-US" sz="1600" b="1"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l"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 </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171</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19</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100</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290</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342900" marR="0" lvl="0" indent="-342900" algn="l"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SPRDE - Systems Engineering</a:t>
                      </a:r>
                      <a:endParaRPr kumimoji="0" lang="en-US" sz="1600" b="1"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11,964</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16,690</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6,239</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253</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35,146</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342900" marR="0" lvl="0" indent="-342900" algn="l"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Test and Evaluation</a:t>
                      </a:r>
                      <a:endParaRPr kumimoji="0" lang="en-US" sz="1600" b="1"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2,140</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2,446</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2,598</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94</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7,278</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180975">
                <a:tc>
                  <a:txBody>
                    <a:bodyPr/>
                    <a:lstStyle/>
                    <a:p>
                      <a:pPr marL="342900" marR="0" lvl="0" indent="-342900" algn="l"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Unknown</a:t>
                      </a:r>
                      <a:endParaRPr kumimoji="0" lang="en-US" sz="1600" b="1"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506</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 </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6</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1,132</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1,644</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5425">
                <a:tc>
                  <a:txBody>
                    <a:bodyPr/>
                    <a:lstStyle/>
                    <a:p>
                      <a:pPr marL="342900" marR="0" lvl="0" indent="-342900" algn="l"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Total</a:t>
                      </a:r>
                      <a:endParaRPr kumimoji="0" lang="en-US" sz="1600" b="1" i="0" u="none" strike="noStrike" cap="none" normalizeH="0" baseline="0" smtClean="0">
                        <a:ln>
                          <a:noFill/>
                        </a:ln>
                        <a:solidFill>
                          <a:schemeClr val="tx1"/>
                        </a:solidFill>
                        <a:effectLst/>
                        <a:latin typeface="Arial Narrow"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45,443</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40,651</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25,075</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17,073</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342900" marR="0" lvl="0" indent="-342900" algn="r" defTabSz="914400" rtl="0" eaLnBrk="0" fontAlgn="b"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Narrow" pitchFamily="34" charset="0"/>
                          <a:cs typeface="Arial" charset="0"/>
                        </a:rPr>
                        <a:t>128,242</a:t>
                      </a:r>
                      <a:endParaRPr kumimoji="0" lang="en-US" sz="1600" b="1" i="0" u="none" strike="noStrike" cap="none" normalizeH="0" baseline="0" smtClean="0">
                        <a:ln>
                          <a:noFill/>
                        </a:ln>
                        <a:solidFill>
                          <a:schemeClr val="tx1"/>
                        </a:solidFill>
                        <a:effectLst/>
                        <a:latin typeface="Arial Narrow"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158844" name="Rectangle 4"/>
          <p:cNvSpPr>
            <a:spLocks noChangeArrowheads="1"/>
          </p:cNvSpPr>
          <p:nvPr/>
        </p:nvSpPr>
        <p:spPr bwMode="auto">
          <a:xfrm>
            <a:off x="9090025" y="6132513"/>
            <a:ext cx="53975" cy="258762"/>
          </a:xfrm>
          <a:prstGeom prst="rect">
            <a:avLst/>
          </a:prstGeom>
          <a:noFill/>
          <a:ln w="9525">
            <a:noFill/>
            <a:miter lim="800000"/>
            <a:headEnd/>
            <a:tailEnd/>
          </a:ln>
        </p:spPr>
        <p:txBody>
          <a:bodyPr wrap="none" lIns="0" tIns="0" rIns="0" bIns="0">
            <a:spAutoFit/>
          </a:bodyPr>
          <a:lstStyle/>
          <a:p>
            <a:pPr algn="ctr" eaLnBrk="0" hangingPunct="0"/>
            <a:r>
              <a:rPr lang="en-US" sz="1700" b="1">
                <a:solidFill>
                  <a:srgbClr val="000000"/>
                </a:solidFill>
                <a:latin typeface="Times New Roman" pitchFamily="18" charset="0"/>
              </a:rPr>
              <a:t> </a:t>
            </a:r>
            <a:endParaRPr lang="en-US" sz="2400" b="1">
              <a:latin typeface="Arial Narrow"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1026"/>
          <p:cNvSpPr>
            <a:spLocks noChangeArrowheads="1"/>
          </p:cNvSpPr>
          <p:nvPr/>
        </p:nvSpPr>
        <p:spPr bwMode="auto">
          <a:xfrm>
            <a:off x="0" y="0"/>
            <a:ext cx="9144000" cy="1143000"/>
          </a:xfrm>
          <a:prstGeom prst="rect">
            <a:avLst/>
          </a:prstGeom>
          <a:solidFill>
            <a:srgbClr val="000099"/>
          </a:solidFill>
          <a:ln w="9525">
            <a:solidFill>
              <a:schemeClr val="tx1"/>
            </a:solidFill>
            <a:miter lim="800000"/>
            <a:headEnd/>
            <a:tailEnd/>
          </a:ln>
        </p:spPr>
        <p:txBody>
          <a:bodyPr wrap="none" anchor="ctr"/>
          <a:lstStyle/>
          <a:p>
            <a:endParaRPr lang="en-US">
              <a:latin typeface="Lucida Sans Unicode" pitchFamily="34" charset="0"/>
            </a:endParaRPr>
          </a:p>
        </p:txBody>
      </p:sp>
      <p:sp>
        <p:nvSpPr>
          <p:cNvPr id="164866" name="Rectangle 1027"/>
          <p:cNvSpPr>
            <a:spLocks noChangeArrowheads="1"/>
          </p:cNvSpPr>
          <p:nvPr/>
        </p:nvSpPr>
        <p:spPr bwMode="auto">
          <a:xfrm>
            <a:off x="1371600" y="762000"/>
            <a:ext cx="6019800" cy="762000"/>
          </a:xfrm>
          <a:prstGeom prst="rect">
            <a:avLst/>
          </a:prstGeom>
          <a:noFill/>
          <a:ln w="12700">
            <a:noFill/>
            <a:miter lim="800000"/>
            <a:headEnd/>
            <a:tailEnd/>
          </a:ln>
        </p:spPr>
        <p:txBody>
          <a:bodyPr wrap="none" anchor="ctr"/>
          <a:lstStyle/>
          <a:p>
            <a:endParaRPr lang="en-US">
              <a:latin typeface="Lucida Sans Unicode" pitchFamily="34" charset="0"/>
            </a:endParaRPr>
          </a:p>
        </p:txBody>
      </p:sp>
      <p:sp>
        <p:nvSpPr>
          <p:cNvPr id="145412" name="Rectangle 1028"/>
          <p:cNvSpPr>
            <a:spLocks noChangeArrowheads="1"/>
          </p:cNvSpPr>
          <p:nvPr/>
        </p:nvSpPr>
        <p:spPr bwMode="auto">
          <a:xfrm>
            <a:off x="0" y="-114300"/>
            <a:ext cx="9144000" cy="1143000"/>
          </a:xfrm>
          <a:prstGeom prst="rect">
            <a:avLst/>
          </a:prstGeom>
          <a:noFill/>
          <a:ln w="9525" algn="ctr">
            <a:noFill/>
            <a:miter lim="800000"/>
            <a:headEnd/>
            <a:tailEnd/>
          </a:ln>
          <a:effectLst/>
        </p:spPr>
        <p:txBody>
          <a:bodyPr anchor="ctr"/>
          <a:lstStyle/>
          <a:p>
            <a:pPr algn="ctr" fontAlgn="auto">
              <a:spcBef>
                <a:spcPts val="0"/>
              </a:spcBef>
              <a:spcAft>
                <a:spcPts val="0"/>
              </a:spcAft>
              <a:defRPr/>
            </a:pPr>
            <a:r>
              <a:rPr lang="en-US" sz="4000">
                <a:solidFill>
                  <a:srgbClr val="FFCC00"/>
                </a:solidFill>
                <a:effectLst>
                  <a:outerShdw blurRad="38100" dist="38100" dir="2700000" algn="tl">
                    <a:srgbClr val="000000"/>
                  </a:outerShdw>
                </a:effectLst>
                <a:latin typeface="Verdana" pitchFamily="34" charset="0"/>
              </a:rPr>
              <a:t>Defense Acquisition University</a:t>
            </a:r>
          </a:p>
        </p:txBody>
      </p:sp>
      <p:sp>
        <p:nvSpPr>
          <p:cNvPr id="164868" name="Rectangle 1029"/>
          <p:cNvSpPr>
            <a:spLocks noChangeAspect="1" noChangeArrowheads="1"/>
          </p:cNvSpPr>
          <p:nvPr/>
        </p:nvSpPr>
        <p:spPr bwMode="auto">
          <a:xfrm>
            <a:off x="4500563" y="2755900"/>
            <a:ext cx="3911600" cy="2517775"/>
          </a:xfrm>
          <a:prstGeom prst="rect">
            <a:avLst/>
          </a:prstGeom>
          <a:noFill/>
          <a:ln w="9525">
            <a:noFill/>
            <a:miter lim="800000"/>
            <a:headEnd/>
            <a:tailEnd/>
          </a:ln>
        </p:spPr>
        <p:txBody>
          <a:bodyPr/>
          <a:lstStyle/>
          <a:p>
            <a:endParaRPr lang="en-US">
              <a:latin typeface="Lucida Sans Unicode" pitchFamily="34" charset="0"/>
            </a:endParaRPr>
          </a:p>
        </p:txBody>
      </p:sp>
      <p:sp>
        <p:nvSpPr>
          <p:cNvPr id="164869" name="Text Box 1030"/>
          <p:cNvSpPr txBox="1">
            <a:spLocks noChangeAspect="1" noChangeArrowheads="1"/>
          </p:cNvSpPr>
          <p:nvPr/>
        </p:nvSpPr>
        <p:spPr bwMode="auto">
          <a:xfrm>
            <a:off x="6634163" y="2333625"/>
            <a:ext cx="1901825" cy="715963"/>
          </a:xfrm>
          <a:prstGeom prst="rect">
            <a:avLst/>
          </a:prstGeom>
          <a:noFill/>
          <a:ln w="9525">
            <a:noFill/>
            <a:miter lim="800000"/>
            <a:headEnd/>
            <a:tailEnd/>
          </a:ln>
        </p:spPr>
        <p:txBody>
          <a:bodyPr wrap="none">
            <a:spAutoFit/>
          </a:bodyPr>
          <a:lstStyle/>
          <a:p>
            <a:pPr algn="ctr">
              <a:lnSpc>
                <a:spcPct val="85000"/>
              </a:lnSpc>
            </a:pPr>
            <a:r>
              <a:rPr lang="en-US" sz="1600" b="1">
                <a:latin typeface="Arial Narrow" pitchFamily="34" charset="0"/>
              </a:rPr>
              <a:t>Capital and Northeast</a:t>
            </a:r>
          </a:p>
          <a:p>
            <a:pPr algn="ctr">
              <a:lnSpc>
                <a:spcPct val="85000"/>
              </a:lnSpc>
            </a:pPr>
            <a:r>
              <a:rPr lang="en-US" sz="1600" b="1">
                <a:latin typeface="Arial Narrow" pitchFamily="34" charset="0"/>
              </a:rPr>
              <a:t>(Fort Belvoir)</a:t>
            </a:r>
          </a:p>
          <a:p>
            <a:pPr algn="ctr">
              <a:lnSpc>
                <a:spcPct val="85000"/>
              </a:lnSpc>
            </a:pPr>
            <a:r>
              <a:rPr lang="en-US" sz="1600" b="1">
                <a:latin typeface="Arial Narrow" pitchFamily="34" charset="0"/>
              </a:rPr>
              <a:t>AT&amp;L WF ~37,000</a:t>
            </a:r>
          </a:p>
        </p:txBody>
      </p:sp>
      <p:sp>
        <p:nvSpPr>
          <p:cNvPr id="164870" name="Text Box 1031"/>
          <p:cNvSpPr txBox="1">
            <a:spLocks noChangeAspect="1" noChangeArrowheads="1"/>
          </p:cNvSpPr>
          <p:nvPr/>
        </p:nvSpPr>
        <p:spPr bwMode="auto">
          <a:xfrm>
            <a:off x="6435725" y="3506788"/>
            <a:ext cx="1582738" cy="717550"/>
          </a:xfrm>
          <a:prstGeom prst="rect">
            <a:avLst/>
          </a:prstGeom>
          <a:noFill/>
          <a:ln w="9525">
            <a:noFill/>
            <a:miter lim="800000"/>
            <a:headEnd/>
            <a:tailEnd/>
          </a:ln>
        </p:spPr>
        <p:txBody>
          <a:bodyPr wrap="none">
            <a:spAutoFit/>
          </a:bodyPr>
          <a:lstStyle/>
          <a:p>
            <a:pPr algn="ctr">
              <a:lnSpc>
                <a:spcPct val="85000"/>
              </a:lnSpc>
            </a:pPr>
            <a:r>
              <a:rPr lang="en-US" sz="1600" b="1">
                <a:latin typeface="Arial Narrow" pitchFamily="34" charset="0"/>
              </a:rPr>
              <a:t>Mid-Atlantic</a:t>
            </a:r>
          </a:p>
          <a:p>
            <a:pPr algn="ctr">
              <a:lnSpc>
                <a:spcPct val="85000"/>
              </a:lnSpc>
            </a:pPr>
            <a:r>
              <a:rPr lang="en-US" sz="1600" b="1">
                <a:latin typeface="Arial Narrow" pitchFamily="34" charset="0"/>
              </a:rPr>
              <a:t>(Pax River)</a:t>
            </a:r>
          </a:p>
          <a:p>
            <a:pPr algn="ctr">
              <a:lnSpc>
                <a:spcPct val="85000"/>
              </a:lnSpc>
            </a:pPr>
            <a:r>
              <a:rPr lang="en-US" sz="1600" b="1">
                <a:latin typeface="Arial Narrow" pitchFamily="34" charset="0"/>
              </a:rPr>
              <a:t>AT&amp;L WF ~23,000</a:t>
            </a:r>
          </a:p>
        </p:txBody>
      </p:sp>
      <p:sp>
        <p:nvSpPr>
          <p:cNvPr id="164871" name="Text Box 1032"/>
          <p:cNvSpPr txBox="1">
            <a:spLocks noChangeAspect="1" noChangeArrowheads="1"/>
          </p:cNvSpPr>
          <p:nvPr/>
        </p:nvSpPr>
        <p:spPr bwMode="auto">
          <a:xfrm>
            <a:off x="6043613" y="4508500"/>
            <a:ext cx="1582737" cy="717550"/>
          </a:xfrm>
          <a:prstGeom prst="rect">
            <a:avLst/>
          </a:prstGeom>
          <a:noFill/>
          <a:ln w="9525">
            <a:noFill/>
            <a:miter lim="800000"/>
            <a:headEnd/>
            <a:tailEnd/>
          </a:ln>
        </p:spPr>
        <p:txBody>
          <a:bodyPr wrap="none">
            <a:spAutoFit/>
          </a:bodyPr>
          <a:lstStyle/>
          <a:p>
            <a:pPr algn="ctr">
              <a:lnSpc>
                <a:spcPct val="85000"/>
              </a:lnSpc>
            </a:pPr>
            <a:r>
              <a:rPr lang="en-US" sz="1600" b="1">
                <a:latin typeface="Arial Narrow" pitchFamily="34" charset="0"/>
              </a:rPr>
              <a:t>Midwest</a:t>
            </a:r>
          </a:p>
          <a:p>
            <a:pPr algn="ctr">
              <a:lnSpc>
                <a:spcPct val="85000"/>
              </a:lnSpc>
            </a:pPr>
            <a:r>
              <a:rPr lang="en-US" sz="1600" b="1">
                <a:latin typeface="Arial Narrow" pitchFamily="34" charset="0"/>
              </a:rPr>
              <a:t>(WP AFB)</a:t>
            </a:r>
          </a:p>
          <a:p>
            <a:pPr algn="ctr">
              <a:lnSpc>
                <a:spcPct val="85000"/>
              </a:lnSpc>
            </a:pPr>
            <a:r>
              <a:rPr lang="en-US" sz="1600" b="1">
                <a:latin typeface="Arial Narrow" pitchFamily="34" charset="0"/>
              </a:rPr>
              <a:t>AT&amp;L WF ~20,000</a:t>
            </a:r>
          </a:p>
        </p:txBody>
      </p:sp>
      <p:sp>
        <p:nvSpPr>
          <p:cNvPr id="164872" name="Text Box 1033"/>
          <p:cNvSpPr txBox="1">
            <a:spLocks noChangeAspect="1" noChangeArrowheads="1"/>
          </p:cNvSpPr>
          <p:nvPr/>
        </p:nvSpPr>
        <p:spPr bwMode="auto">
          <a:xfrm>
            <a:off x="3967163" y="4927600"/>
            <a:ext cx="1582737" cy="715963"/>
          </a:xfrm>
          <a:prstGeom prst="rect">
            <a:avLst/>
          </a:prstGeom>
          <a:noFill/>
          <a:ln w="9525">
            <a:noFill/>
            <a:miter lim="800000"/>
            <a:headEnd/>
            <a:tailEnd/>
          </a:ln>
        </p:spPr>
        <p:txBody>
          <a:bodyPr wrap="none">
            <a:spAutoFit/>
          </a:bodyPr>
          <a:lstStyle/>
          <a:p>
            <a:pPr algn="ctr">
              <a:lnSpc>
                <a:spcPct val="85000"/>
              </a:lnSpc>
            </a:pPr>
            <a:r>
              <a:rPr lang="en-US" sz="1600" b="1">
                <a:latin typeface="Arial Narrow" pitchFamily="34" charset="0"/>
              </a:rPr>
              <a:t>South</a:t>
            </a:r>
          </a:p>
          <a:p>
            <a:pPr algn="ctr">
              <a:lnSpc>
                <a:spcPct val="85000"/>
              </a:lnSpc>
            </a:pPr>
            <a:r>
              <a:rPr lang="en-US" sz="1600" b="1">
                <a:latin typeface="Arial Narrow" pitchFamily="34" charset="0"/>
              </a:rPr>
              <a:t>(Huntsville)</a:t>
            </a:r>
          </a:p>
          <a:p>
            <a:pPr algn="ctr">
              <a:lnSpc>
                <a:spcPct val="85000"/>
              </a:lnSpc>
            </a:pPr>
            <a:r>
              <a:rPr lang="en-US" sz="1600" b="1">
                <a:latin typeface="Arial Narrow" pitchFamily="34" charset="0"/>
              </a:rPr>
              <a:t>AT&amp;L WF ~27,000</a:t>
            </a:r>
          </a:p>
        </p:txBody>
      </p:sp>
      <p:sp>
        <p:nvSpPr>
          <p:cNvPr id="164873" name="Text Box 1034"/>
          <p:cNvSpPr txBox="1">
            <a:spLocks noChangeAspect="1" noChangeArrowheads="1"/>
          </p:cNvSpPr>
          <p:nvPr/>
        </p:nvSpPr>
        <p:spPr bwMode="auto">
          <a:xfrm>
            <a:off x="1106488" y="4487863"/>
            <a:ext cx="1582737" cy="715962"/>
          </a:xfrm>
          <a:prstGeom prst="rect">
            <a:avLst/>
          </a:prstGeom>
          <a:noFill/>
          <a:ln w="9525">
            <a:noFill/>
            <a:miter lim="800000"/>
            <a:headEnd/>
            <a:tailEnd/>
          </a:ln>
        </p:spPr>
        <p:txBody>
          <a:bodyPr wrap="none">
            <a:spAutoFit/>
          </a:bodyPr>
          <a:lstStyle/>
          <a:p>
            <a:pPr algn="ctr">
              <a:lnSpc>
                <a:spcPct val="85000"/>
              </a:lnSpc>
            </a:pPr>
            <a:r>
              <a:rPr lang="en-US" sz="1600" b="1">
                <a:latin typeface="Arial Narrow" pitchFamily="34" charset="0"/>
              </a:rPr>
              <a:t>West</a:t>
            </a:r>
          </a:p>
          <a:p>
            <a:pPr algn="ctr">
              <a:lnSpc>
                <a:spcPct val="85000"/>
              </a:lnSpc>
            </a:pPr>
            <a:r>
              <a:rPr lang="en-US" sz="1600" b="1">
                <a:latin typeface="Arial Narrow" pitchFamily="34" charset="0"/>
              </a:rPr>
              <a:t>(San Diego)</a:t>
            </a:r>
          </a:p>
          <a:p>
            <a:pPr algn="ctr">
              <a:lnSpc>
                <a:spcPct val="85000"/>
              </a:lnSpc>
            </a:pPr>
            <a:r>
              <a:rPr lang="en-US" sz="1600" b="1">
                <a:latin typeface="Arial Narrow" pitchFamily="34" charset="0"/>
              </a:rPr>
              <a:t>AT&amp;L WF ~26,000</a:t>
            </a:r>
          </a:p>
        </p:txBody>
      </p:sp>
      <p:pic>
        <p:nvPicPr>
          <p:cNvPr id="164874" name="Picture 1035" descr="DAU-map-star-locations"/>
          <p:cNvPicPr>
            <a:picLocks noChangeAspect="1" noChangeArrowheads="1"/>
          </p:cNvPicPr>
          <p:nvPr/>
        </p:nvPicPr>
        <p:blipFill>
          <a:blip r:embed="rId3"/>
          <a:srcRect/>
          <a:stretch>
            <a:fillRect/>
          </a:stretch>
        </p:blipFill>
        <p:spPr bwMode="auto">
          <a:xfrm>
            <a:off x="1152525" y="1695450"/>
            <a:ext cx="5857875" cy="3797300"/>
          </a:xfrm>
          <a:prstGeom prst="rect">
            <a:avLst/>
          </a:prstGeom>
          <a:noFill/>
          <a:ln w="9525">
            <a:noFill/>
            <a:miter lim="800000"/>
            <a:headEnd/>
            <a:tailEnd/>
          </a:ln>
        </p:spPr>
      </p:pic>
      <p:sp>
        <p:nvSpPr>
          <p:cNvPr id="164875" name="Line 1036"/>
          <p:cNvSpPr>
            <a:spLocks noChangeAspect="1" noChangeShapeType="1"/>
          </p:cNvSpPr>
          <p:nvPr/>
        </p:nvSpPr>
        <p:spPr bwMode="auto">
          <a:xfrm flipV="1">
            <a:off x="1773238" y="3897313"/>
            <a:ext cx="106362" cy="666750"/>
          </a:xfrm>
          <a:prstGeom prst="line">
            <a:avLst/>
          </a:prstGeom>
          <a:noFill/>
          <a:ln w="19050">
            <a:solidFill>
              <a:schemeClr val="tx1"/>
            </a:solidFill>
            <a:round/>
            <a:headEnd/>
            <a:tailEnd/>
          </a:ln>
        </p:spPr>
        <p:txBody>
          <a:bodyPr/>
          <a:lstStyle/>
          <a:p>
            <a:endParaRPr lang="en-US"/>
          </a:p>
        </p:txBody>
      </p:sp>
      <p:sp>
        <p:nvSpPr>
          <p:cNvPr id="164876" name="Line 1037"/>
          <p:cNvSpPr>
            <a:spLocks noChangeAspect="1" noChangeShapeType="1"/>
          </p:cNvSpPr>
          <p:nvPr/>
        </p:nvSpPr>
        <p:spPr bwMode="auto">
          <a:xfrm flipV="1">
            <a:off x="4791075" y="4429125"/>
            <a:ext cx="327025" cy="604838"/>
          </a:xfrm>
          <a:prstGeom prst="line">
            <a:avLst/>
          </a:prstGeom>
          <a:noFill/>
          <a:ln w="19050">
            <a:solidFill>
              <a:schemeClr val="tx1"/>
            </a:solidFill>
            <a:round/>
            <a:headEnd/>
            <a:tailEnd/>
          </a:ln>
        </p:spPr>
        <p:txBody>
          <a:bodyPr/>
          <a:lstStyle/>
          <a:p>
            <a:endParaRPr lang="en-US"/>
          </a:p>
        </p:txBody>
      </p:sp>
      <p:sp>
        <p:nvSpPr>
          <p:cNvPr id="164877" name="Line 1038"/>
          <p:cNvSpPr>
            <a:spLocks noChangeAspect="1" noChangeShapeType="1"/>
          </p:cNvSpPr>
          <p:nvPr/>
        </p:nvSpPr>
        <p:spPr bwMode="auto">
          <a:xfrm flipH="1" flipV="1">
            <a:off x="5316538" y="3217863"/>
            <a:ext cx="1095375" cy="1598612"/>
          </a:xfrm>
          <a:prstGeom prst="line">
            <a:avLst/>
          </a:prstGeom>
          <a:noFill/>
          <a:ln w="19050">
            <a:solidFill>
              <a:schemeClr val="tx1"/>
            </a:solidFill>
            <a:round/>
            <a:headEnd/>
            <a:tailEnd/>
          </a:ln>
        </p:spPr>
        <p:txBody>
          <a:bodyPr/>
          <a:lstStyle/>
          <a:p>
            <a:endParaRPr lang="en-US"/>
          </a:p>
        </p:txBody>
      </p:sp>
      <p:sp>
        <p:nvSpPr>
          <p:cNvPr id="164878" name="Line 1039"/>
          <p:cNvSpPr>
            <a:spLocks noChangeAspect="1" noChangeShapeType="1"/>
          </p:cNvSpPr>
          <p:nvPr/>
        </p:nvSpPr>
        <p:spPr bwMode="auto">
          <a:xfrm flipH="1" flipV="1">
            <a:off x="6153150" y="3459163"/>
            <a:ext cx="560388" cy="385762"/>
          </a:xfrm>
          <a:prstGeom prst="line">
            <a:avLst/>
          </a:prstGeom>
          <a:noFill/>
          <a:ln w="19050">
            <a:solidFill>
              <a:schemeClr val="tx1"/>
            </a:solidFill>
            <a:round/>
            <a:headEnd/>
            <a:tailEnd/>
          </a:ln>
        </p:spPr>
        <p:txBody>
          <a:bodyPr/>
          <a:lstStyle/>
          <a:p>
            <a:endParaRPr lang="en-US"/>
          </a:p>
        </p:txBody>
      </p:sp>
      <p:sp>
        <p:nvSpPr>
          <p:cNvPr id="164879" name="Line 1040"/>
          <p:cNvSpPr>
            <a:spLocks noChangeAspect="1" noChangeShapeType="1"/>
          </p:cNvSpPr>
          <p:nvPr/>
        </p:nvSpPr>
        <p:spPr bwMode="auto">
          <a:xfrm flipH="1">
            <a:off x="6100763" y="2755900"/>
            <a:ext cx="904875" cy="461963"/>
          </a:xfrm>
          <a:prstGeom prst="line">
            <a:avLst/>
          </a:prstGeom>
          <a:noFill/>
          <a:ln w="19050">
            <a:solidFill>
              <a:schemeClr val="tx1"/>
            </a:solidFill>
            <a:round/>
            <a:headEnd/>
            <a:tailEnd/>
          </a:ln>
        </p:spPr>
        <p:txBody>
          <a:bodyPr/>
          <a:lstStyle/>
          <a:p>
            <a:endParaRPr lang="en-US"/>
          </a:p>
        </p:txBody>
      </p:sp>
      <p:sp>
        <p:nvSpPr>
          <p:cNvPr id="164880" name="Text Box 1041"/>
          <p:cNvSpPr txBox="1">
            <a:spLocks noChangeArrowheads="1"/>
          </p:cNvSpPr>
          <p:nvPr/>
        </p:nvSpPr>
        <p:spPr bwMode="auto">
          <a:xfrm>
            <a:off x="1371600" y="5867400"/>
            <a:ext cx="7164388" cy="396875"/>
          </a:xfrm>
          <a:prstGeom prst="rect">
            <a:avLst/>
          </a:prstGeom>
          <a:noFill/>
          <a:ln w="9525">
            <a:noFill/>
            <a:miter lim="800000"/>
            <a:headEnd/>
            <a:tailEnd/>
          </a:ln>
        </p:spPr>
        <p:txBody>
          <a:bodyPr>
            <a:spAutoFit/>
          </a:bodyPr>
          <a:lstStyle/>
          <a:p>
            <a:pPr>
              <a:spcBef>
                <a:spcPct val="50000"/>
              </a:spcBef>
            </a:pPr>
            <a:r>
              <a:rPr lang="en-US" sz="2000">
                <a:latin typeface="Times New Roman" pitchFamily="18" charset="0"/>
              </a:rPr>
              <a:t>Established August 1992 by United States Code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Freeform 2"/>
          <p:cNvSpPr>
            <a:spLocks/>
          </p:cNvSpPr>
          <p:nvPr/>
        </p:nvSpPr>
        <p:spPr bwMode="auto">
          <a:xfrm>
            <a:off x="1746250" y="1854200"/>
            <a:ext cx="1552575" cy="1006475"/>
          </a:xfrm>
          <a:custGeom>
            <a:avLst/>
            <a:gdLst>
              <a:gd name="T0" fmla="*/ 0 w 978"/>
              <a:gd name="T1" fmla="*/ 2147483647 h 634"/>
              <a:gd name="T2" fmla="*/ 2147483647 w 978"/>
              <a:gd name="T3" fmla="*/ 0 h 634"/>
              <a:gd name="T4" fmla="*/ 2147483647 w 978"/>
              <a:gd name="T5" fmla="*/ 2147483647 h 634"/>
              <a:gd name="T6" fmla="*/ 2147483647 w 978"/>
              <a:gd name="T7" fmla="*/ 2147483647 h 634"/>
              <a:gd name="T8" fmla="*/ 2147483647 w 978"/>
              <a:gd name="T9" fmla="*/ 2147483647 h 634"/>
              <a:gd name="T10" fmla="*/ 2147483647 w 978"/>
              <a:gd name="T11" fmla="*/ 2147483647 h 634"/>
              <a:gd name="T12" fmla="*/ 2147483647 w 978"/>
              <a:gd name="T13" fmla="*/ 2147483647 h 634"/>
              <a:gd name="T14" fmla="*/ 2147483647 w 978"/>
              <a:gd name="T15" fmla="*/ 2147483647 h 634"/>
              <a:gd name="T16" fmla="*/ 2147483647 w 978"/>
              <a:gd name="T17" fmla="*/ 2147483647 h 634"/>
              <a:gd name="T18" fmla="*/ 2147483647 w 978"/>
              <a:gd name="T19" fmla="*/ 2147483647 h 634"/>
              <a:gd name="T20" fmla="*/ 2147483647 w 978"/>
              <a:gd name="T21" fmla="*/ 2147483647 h 634"/>
              <a:gd name="T22" fmla="*/ 2147483647 w 978"/>
              <a:gd name="T23" fmla="*/ 2147483647 h 634"/>
              <a:gd name="T24" fmla="*/ 2147483647 w 978"/>
              <a:gd name="T25" fmla="*/ 2147483647 h 634"/>
              <a:gd name="T26" fmla="*/ 2147483647 w 978"/>
              <a:gd name="T27" fmla="*/ 2147483647 h 634"/>
              <a:gd name="T28" fmla="*/ 2147483647 w 978"/>
              <a:gd name="T29" fmla="*/ 2147483647 h 634"/>
              <a:gd name="T30" fmla="*/ 2147483647 w 978"/>
              <a:gd name="T31" fmla="*/ 2147483647 h 634"/>
              <a:gd name="T32" fmla="*/ 2147483647 w 978"/>
              <a:gd name="T33" fmla="*/ 2147483647 h 634"/>
              <a:gd name="T34" fmla="*/ 2147483647 w 978"/>
              <a:gd name="T35" fmla="*/ 2147483647 h 634"/>
              <a:gd name="T36" fmla="*/ 2147483647 w 978"/>
              <a:gd name="T37" fmla="*/ 2147483647 h 634"/>
              <a:gd name="T38" fmla="*/ 0 w 978"/>
              <a:gd name="T39" fmla="*/ 2147483647 h 6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8"/>
              <a:gd name="T61" fmla="*/ 0 h 634"/>
              <a:gd name="T62" fmla="*/ 978 w 978"/>
              <a:gd name="T63" fmla="*/ 634 h 6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8" h="634">
                <a:moveTo>
                  <a:pt x="0" y="590"/>
                </a:moveTo>
                <a:lnTo>
                  <a:pt x="42" y="0"/>
                </a:lnTo>
                <a:lnTo>
                  <a:pt x="478" y="28"/>
                </a:lnTo>
                <a:lnTo>
                  <a:pt x="898" y="42"/>
                </a:lnTo>
                <a:lnTo>
                  <a:pt x="898" y="54"/>
                </a:lnTo>
                <a:lnTo>
                  <a:pt x="918" y="102"/>
                </a:lnTo>
                <a:lnTo>
                  <a:pt x="910" y="114"/>
                </a:lnTo>
                <a:lnTo>
                  <a:pt x="904" y="150"/>
                </a:lnTo>
                <a:lnTo>
                  <a:pt x="908" y="204"/>
                </a:lnTo>
                <a:lnTo>
                  <a:pt x="918" y="268"/>
                </a:lnTo>
                <a:lnTo>
                  <a:pt x="936" y="284"/>
                </a:lnTo>
                <a:lnTo>
                  <a:pt x="948" y="340"/>
                </a:lnTo>
                <a:lnTo>
                  <a:pt x="950" y="440"/>
                </a:lnTo>
                <a:lnTo>
                  <a:pt x="954" y="458"/>
                </a:lnTo>
                <a:lnTo>
                  <a:pt x="954" y="494"/>
                </a:lnTo>
                <a:lnTo>
                  <a:pt x="956" y="506"/>
                </a:lnTo>
                <a:lnTo>
                  <a:pt x="978" y="580"/>
                </a:lnTo>
                <a:lnTo>
                  <a:pt x="974" y="606"/>
                </a:lnTo>
                <a:lnTo>
                  <a:pt x="978" y="634"/>
                </a:lnTo>
                <a:lnTo>
                  <a:pt x="0" y="590"/>
                </a:lnTo>
                <a:close/>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sp>
        <p:nvSpPr>
          <p:cNvPr id="166914" name="Freeform 3"/>
          <p:cNvSpPr>
            <a:spLocks/>
          </p:cNvSpPr>
          <p:nvPr/>
        </p:nvSpPr>
        <p:spPr bwMode="auto">
          <a:xfrm>
            <a:off x="1663700" y="2806700"/>
            <a:ext cx="1663700" cy="1162050"/>
          </a:xfrm>
          <a:custGeom>
            <a:avLst/>
            <a:gdLst>
              <a:gd name="T0" fmla="*/ 0 w 1048"/>
              <a:gd name="T1" fmla="*/ 2147483647 h 732"/>
              <a:gd name="T2" fmla="*/ 2147483647 w 1048"/>
              <a:gd name="T3" fmla="*/ 2147483647 h 732"/>
              <a:gd name="T4" fmla="*/ 2147483647 w 1048"/>
              <a:gd name="T5" fmla="*/ 0 h 732"/>
              <a:gd name="T6" fmla="*/ 2147483647 w 1048"/>
              <a:gd name="T7" fmla="*/ 2147483647 h 732"/>
              <a:gd name="T8" fmla="*/ 2147483647 w 1048"/>
              <a:gd name="T9" fmla="*/ 2147483647 h 732"/>
              <a:gd name="T10" fmla="*/ 2147483647 w 1048"/>
              <a:gd name="T11" fmla="*/ 2147483647 h 732"/>
              <a:gd name="T12" fmla="*/ 2147483647 w 1048"/>
              <a:gd name="T13" fmla="*/ 2147483647 h 732"/>
              <a:gd name="T14" fmla="*/ 2147483647 w 1048"/>
              <a:gd name="T15" fmla="*/ 2147483647 h 732"/>
              <a:gd name="T16" fmla="*/ 2147483647 w 1048"/>
              <a:gd name="T17" fmla="*/ 2147483647 h 732"/>
              <a:gd name="T18" fmla="*/ 2147483647 w 1048"/>
              <a:gd name="T19" fmla="*/ 2147483647 h 732"/>
              <a:gd name="T20" fmla="*/ 2147483647 w 1048"/>
              <a:gd name="T21" fmla="*/ 2147483647 h 732"/>
              <a:gd name="T22" fmla="*/ 2147483647 w 1048"/>
              <a:gd name="T23" fmla="*/ 2147483647 h 732"/>
              <a:gd name="T24" fmla="*/ 2147483647 w 1048"/>
              <a:gd name="T25" fmla="*/ 2147483647 h 732"/>
              <a:gd name="T26" fmla="*/ 2147483647 w 1048"/>
              <a:gd name="T27" fmla="*/ 2147483647 h 732"/>
              <a:gd name="T28" fmla="*/ 2147483647 w 1048"/>
              <a:gd name="T29" fmla="*/ 2147483647 h 732"/>
              <a:gd name="T30" fmla="*/ 2147483647 w 1048"/>
              <a:gd name="T31" fmla="*/ 2147483647 h 732"/>
              <a:gd name="T32" fmla="*/ 2147483647 w 1048"/>
              <a:gd name="T33" fmla="*/ 2147483647 h 732"/>
              <a:gd name="T34" fmla="*/ 2147483647 w 1048"/>
              <a:gd name="T35" fmla="*/ 2147483647 h 732"/>
              <a:gd name="T36" fmla="*/ 2147483647 w 1048"/>
              <a:gd name="T37" fmla="*/ 2147483647 h 732"/>
              <a:gd name="T38" fmla="*/ 2147483647 w 1048"/>
              <a:gd name="T39" fmla="*/ 2147483647 h 732"/>
              <a:gd name="T40" fmla="*/ 2147483647 w 1048"/>
              <a:gd name="T41" fmla="*/ 2147483647 h 732"/>
              <a:gd name="T42" fmla="*/ 2147483647 w 1048"/>
              <a:gd name="T43" fmla="*/ 2147483647 h 732"/>
              <a:gd name="T44" fmla="*/ 2147483647 w 1048"/>
              <a:gd name="T45" fmla="*/ 2147483647 h 732"/>
              <a:gd name="T46" fmla="*/ 2147483647 w 1048"/>
              <a:gd name="T47" fmla="*/ 2147483647 h 732"/>
              <a:gd name="T48" fmla="*/ 2147483647 w 1048"/>
              <a:gd name="T49" fmla="*/ 2147483647 h 732"/>
              <a:gd name="T50" fmla="*/ 2147483647 w 1048"/>
              <a:gd name="T51" fmla="*/ 2147483647 h 732"/>
              <a:gd name="T52" fmla="*/ 2147483647 w 1048"/>
              <a:gd name="T53" fmla="*/ 2147483647 h 732"/>
              <a:gd name="T54" fmla="*/ 2147483647 w 1048"/>
              <a:gd name="T55" fmla="*/ 2147483647 h 732"/>
              <a:gd name="T56" fmla="*/ 2147483647 w 1048"/>
              <a:gd name="T57" fmla="*/ 2147483647 h 732"/>
              <a:gd name="T58" fmla="*/ 2147483647 w 1048"/>
              <a:gd name="T59" fmla="*/ 2147483647 h 732"/>
              <a:gd name="T60" fmla="*/ 2147483647 w 1048"/>
              <a:gd name="T61" fmla="*/ 2147483647 h 732"/>
              <a:gd name="T62" fmla="*/ 2147483647 w 1048"/>
              <a:gd name="T63" fmla="*/ 2147483647 h 732"/>
              <a:gd name="T64" fmla="*/ 2147483647 w 1048"/>
              <a:gd name="T65" fmla="*/ 2147483647 h 732"/>
              <a:gd name="T66" fmla="*/ 2147483647 w 1048"/>
              <a:gd name="T67" fmla="*/ 2147483647 h 732"/>
              <a:gd name="T68" fmla="*/ 2147483647 w 1048"/>
              <a:gd name="T69" fmla="*/ 2147483647 h 732"/>
              <a:gd name="T70" fmla="*/ 0 w 1048"/>
              <a:gd name="T71" fmla="*/ 2147483647 h 7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8"/>
              <a:gd name="T109" fmla="*/ 0 h 732"/>
              <a:gd name="T110" fmla="*/ 1048 w 1048"/>
              <a:gd name="T111" fmla="*/ 732 h 7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8" h="732">
                <a:moveTo>
                  <a:pt x="0" y="576"/>
                </a:moveTo>
                <a:lnTo>
                  <a:pt x="34" y="190"/>
                </a:lnTo>
                <a:lnTo>
                  <a:pt x="48" y="0"/>
                </a:lnTo>
                <a:lnTo>
                  <a:pt x="1030" y="44"/>
                </a:lnTo>
                <a:lnTo>
                  <a:pt x="1030" y="60"/>
                </a:lnTo>
                <a:lnTo>
                  <a:pt x="1024" y="78"/>
                </a:lnTo>
                <a:lnTo>
                  <a:pt x="996" y="104"/>
                </a:lnTo>
                <a:lnTo>
                  <a:pt x="1000" y="124"/>
                </a:lnTo>
                <a:lnTo>
                  <a:pt x="1048" y="168"/>
                </a:lnTo>
                <a:lnTo>
                  <a:pt x="1048" y="528"/>
                </a:lnTo>
                <a:lnTo>
                  <a:pt x="1038" y="528"/>
                </a:lnTo>
                <a:lnTo>
                  <a:pt x="1026" y="528"/>
                </a:lnTo>
                <a:lnTo>
                  <a:pt x="1032" y="544"/>
                </a:lnTo>
                <a:lnTo>
                  <a:pt x="1038" y="554"/>
                </a:lnTo>
                <a:lnTo>
                  <a:pt x="1030" y="574"/>
                </a:lnTo>
                <a:lnTo>
                  <a:pt x="1042" y="584"/>
                </a:lnTo>
                <a:lnTo>
                  <a:pt x="1048" y="612"/>
                </a:lnTo>
                <a:lnTo>
                  <a:pt x="1036" y="622"/>
                </a:lnTo>
                <a:lnTo>
                  <a:pt x="1038" y="640"/>
                </a:lnTo>
                <a:lnTo>
                  <a:pt x="1024" y="676"/>
                </a:lnTo>
                <a:lnTo>
                  <a:pt x="1038" y="710"/>
                </a:lnTo>
                <a:lnTo>
                  <a:pt x="1042" y="730"/>
                </a:lnTo>
                <a:lnTo>
                  <a:pt x="1042" y="732"/>
                </a:lnTo>
                <a:lnTo>
                  <a:pt x="1012" y="714"/>
                </a:lnTo>
                <a:lnTo>
                  <a:pt x="954" y="672"/>
                </a:lnTo>
                <a:lnTo>
                  <a:pt x="938" y="666"/>
                </a:lnTo>
                <a:lnTo>
                  <a:pt x="910" y="666"/>
                </a:lnTo>
                <a:lnTo>
                  <a:pt x="892" y="682"/>
                </a:lnTo>
                <a:lnTo>
                  <a:pt x="872" y="688"/>
                </a:lnTo>
                <a:lnTo>
                  <a:pt x="854" y="682"/>
                </a:lnTo>
                <a:lnTo>
                  <a:pt x="840" y="656"/>
                </a:lnTo>
                <a:lnTo>
                  <a:pt x="826" y="646"/>
                </a:lnTo>
                <a:lnTo>
                  <a:pt x="808" y="650"/>
                </a:lnTo>
                <a:lnTo>
                  <a:pt x="782" y="650"/>
                </a:lnTo>
                <a:lnTo>
                  <a:pt x="762" y="622"/>
                </a:lnTo>
                <a:lnTo>
                  <a:pt x="0" y="576"/>
                </a:lnTo>
                <a:close/>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sp>
        <p:nvSpPr>
          <p:cNvPr id="166915" name="Freeform 4"/>
          <p:cNvSpPr>
            <a:spLocks/>
          </p:cNvSpPr>
          <p:nvPr/>
        </p:nvSpPr>
        <p:spPr bwMode="auto">
          <a:xfrm>
            <a:off x="1616075" y="3736975"/>
            <a:ext cx="1958975" cy="1006475"/>
          </a:xfrm>
          <a:custGeom>
            <a:avLst/>
            <a:gdLst>
              <a:gd name="T0" fmla="*/ 0 w 1234"/>
              <a:gd name="T1" fmla="*/ 2147483647 h 634"/>
              <a:gd name="T2" fmla="*/ 2147483647 w 1234"/>
              <a:gd name="T3" fmla="*/ 0 h 634"/>
              <a:gd name="T4" fmla="*/ 2147483647 w 1234"/>
              <a:gd name="T5" fmla="*/ 2147483647 h 634"/>
              <a:gd name="T6" fmla="*/ 2147483647 w 1234"/>
              <a:gd name="T7" fmla="*/ 2147483647 h 634"/>
              <a:gd name="T8" fmla="*/ 2147483647 w 1234"/>
              <a:gd name="T9" fmla="*/ 2147483647 h 634"/>
              <a:gd name="T10" fmla="*/ 2147483647 w 1234"/>
              <a:gd name="T11" fmla="*/ 2147483647 h 634"/>
              <a:gd name="T12" fmla="*/ 2147483647 w 1234"/>
              <a:gd name="T13" fmla="*/ 2147483647 h 634"/>
              <a:gd name="T14" fmla="*/ 2147483647 w 1234"/>
              <a:gd name="T15" fmla="*/ 2147483647 h 634"/>
              <a:gd name="T16" fmla="*/ 2147483647 w 1234"/>
              <a:gd name="T17" fmla="*/ 2147483647 h 634"/>
              <a:gd name="T18" fmla="*/ 2147483647 w 1234"/>
              <a:gd name="T19" fmla="*/ 2147483647 h 634"/>
              <a:gd name="T20" fmla="*/ 2147483647 w 1234"/>
              <a:gd name="T21" fmla="*/ 2147483647 h 634"/>
              <a:gd name="T22" fmla="*/ 2147483647 w 1234"/>
              <a:gd name="T23" fmla="*/ 2147483647 h 634"/>
              <a:gd name="T24" fmla="*/ 2147483647 w 1234"/>
              <a:gd name="T25" fmla="*/ 2147483647 h 634"/>
              <a:gd name="T26" fmla="*/ 2147483647 w 1234"/>
              <a:gd name="T27" fmla="*/ 2147483647 h 634"/>
              <a:gd name="T28" fmla="*/ 2147483647 w 1234"/>
              <a:gd name="T29" fmla="*/ 2147483647 h 634"/>
              <a:gd name="T30" fmla="*/ 2147483647 w 1234"/>
              <a:gd name="T31" fmla="*/ 2147483647 h 634"/>
              <a:gd name="T32" fmla="*/ 2147483647 w 1234"/>
              <a:gd name="T33" fmla="*/ 2147483647 h 634"/>
              <a:gd name="T34" fmla="*/ 2147483647 w 1234"/>
              <a:gd name="T35" fmla="*/ 2147483647 h 634"/>
              <a:gd name="T36" fmla="*/ 2147483647 w 1234"/>
              <a:gd name="T37" fmla="*/ 2147483647 h 634"/>
              <a:gd name="T38" fmla="*/ 2147483647 w 1234"/>
              <a:gd name="T39" fmla="*/ 2147483647 h 634"/>
              <a:gd name="T40" fmla="*/ 2147483647 w 1234"/>
              <a:gd name="T41" fmla="*/ 2147483647 h 634"/>
              <a:gd name="T42" fmla="*/ 2147483647 w 1234"/>
              <a:gd name="T43" fmla="*/ 2147483647 h 634"/>
              <a:gd name="T44" fmla="*/ 2147483647 w 1234"/>
              <a:gd name="T45" fmla="*/ 2147483647 h 634"/>
              <a:gd name="T46" fmla="*/ 2147483647 w 1234"/>
              <a:gd name="T47" fmla="*/ 2147483647 h 634"/>
              <a:gd name="T48" fmla="*/ 2147483647 w 1234"/>
              <a:gd name="T49" fmla="*/ 2147483647 h 634"/>
              <a:gd name="T50" fmla="*/ 2147483647 w 1234"/>
              <a:gd name="T51" fmla="*/ 2147483647 h 634"/>
              <a:gd name="T52" fmla="*/ 2147483647 w 1234"/>
              <a:gd name="T53" fmla="*/ 2147483647 h 634"/>
              <a:gd name="T54" fmla="*/ 2147483647 w 1234"/>
              <a:gd name="T55" fmla="*/ 2147483647 h 634"/>
              <a:gd name="T56" fmla="*/ 2147483647 w 1234"/>
              <a:gd name="T57" fmla="*/ 2147483647 h 634"/>
              <a:gd name="T58" fmla="*/ 2147483647 w 1234"/>
              <a:gd name="T59" fmla="*/ 2147483647 h 634"/>
              <a:gd name="T60" fmla="*/ 2147483647 w 1234"/>
              <a:gd name="T61" fmla="*/ 2147483647 h 634"/>
              <a:gd name="T62" fmla="*/ 2147483647 w 1234"/>
              <a:gd name="T63" fmla="*/ 2147483647 h 634"/>
              <a:gd name="T64" fmla="*/ 2147483647 w 1234"/>
              <a:gd name="T65" fmla="*/ 2147483647 h 634"/>
              <a:gd name="T66" fmla="*/ 2147483647 w 1234"/>
              <a:gd name="T67" fmla="*/ 2147483647 h 634"/>
              <a:gd name="T68" fmla="*/ 2147483647 w 1234"/>
              <a:gd name="T69" fmla="*/ 2147483647 h 634"/>
              <a:gd name="T70" fmla="*/ 2147483647 w 1234"/>
              <a:gd name="T71" fmla="*/ 2147483647 h 634"/>
              <a:gd name="T72" fmla="*/ 2147483647 w 1234"/>
              <a:gd name="T73" fmla="*/ 2147483647 h 634"/>
              <a:gd name="T74" fmla="*/ 2147483647 w 1234"/>
              <a:gd name="T75" fmla="*/ 2147483647 h 634"/>
              <a:gd name="T76" fmla="*/ 2147483647 w 1234"/>
              <a:gd name="T77" fmla="*/ 2147483647 h 634"/>
              <a:gd name="T78" fmla="*/ 2147483647 w 1234"/>
              <a:gd name="T79" fmla="*/ 2147483647 h 634"/>
              <a:gd name="T80" fmla="*/ 2147483647 w 1234"/>
              <a:gd name="T81" fmla="*/ 2147483647 h 634"/>
              <a:gd name="T82" fmla="*/ 2147483647 w 1234"/>
              <a:gd name="T83" fmla="*/ 2147483647 h 634"/>
              <a:gd name="T84" fmla="*/ 2147483647 w 1234"/>
              <a:gd name="T85" fmla="*/ 2147483647 h 634"/>
              <a:gd name="T86" fmla="*/ 2147483647 w 1234"/>
              <a:gd name="T87" fmla="*/ 2147483647 h 634"/>
              <a:gd name="T88" fmla="*/ 2147483647 w 1234"/>
              <a:gd name="T89" fmla="*/ 2147483647 h 634"/>
              <a:gd name="T90" fmla="*/ 0 w 1234"/>
              <a:gd name="T91" fmla="*/ 2147483647 h 6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34"/>
              <a:gd name="T139" fmla="*/ 0 h 634"/>
              <a:gd name="T140" fmla="*/ 1234 w 1234"/>
              <a:gd name="T141" fmla="*/ 634 h 6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34" h="634">
                <a:moveTo>
                  <a:pt x="0" y="392"/>
                </a:moveTo>
                <a:lnTo>
                  <a:pt x="30" y="0"/>
                </a:lnTo>
                <a:lnTo>
                  <a:pt x="792" y="42"/>
                </a:lnTo>
                <a:lnTo>
                  <a:pt x="814" y="70"/>
                </a:lnTo>
                <a:lnTo>
                  <a:pt x="840" y="70"/>
                </a:lnTo>
                <a:lnTo>
                  <a:pt x="860" y="66"/>
                </a:lnTo>
                <a:lnTo>
                  <a:pt x="874" y="76"/>
                </a:lnTo>
                <a:lnTo>
                  <a:pt x="884" y="106"/>
                </a:lnTo>
                <a:lnTo>
                  <a:pt x="904" y="108"/>
                </a:lnTo>
                <a:lnTo>
                  <a:pt x="926" y="106"/>
                </a:lnTo>
                <a:lnTo>
                  <a:pt x="942" y="86"/>
                </a:lnTo>
                <a:lnTo>
                  <a:pt x="968" y="86"/>
                </a:lnTo>
                <a:lnTo>
                  <a:pt x="984" y="92"/>
                </a:lnTo>
                <a:lnTo>
                  <a:pt x="1046" y="134"/>
                </a:lnTo>
                <a:lnTo>
                  <a:pt x="1072" y="156"/>
                </a:lnTo>
                <a:lnTo>
                  <a:pt x="1076" y="176"/>
                </a:lnTo>
                <a:lnTo>
                  <a:pt x="1096" y="188"/>
                </a:lnTo>
                <a:lnTo>
                  <a:pt x="1096" y="204"/>
                </a:lnTo>
                <a:lnTo>
                  <a:pt x="1084" y="226"/>
                </a:lnTo>
                <a:lnTo>
                  <a:pt x="1100" y="246"/>
                </a:lnTo>
                <a:lnTo>
                  <a:pt x="1110" y="274"/>
                </a:lnTo>
                <a:lnTo>
                  <a:pt x="1124" y="290"/>
                </a:lnTo>
                <a:lnTo>
                  <a:pt x="1122" y="310"/>
                </a:lnTo>
                <a:lnTo>
                  <a:pt x="1124" y="322"/>
                </a:lnTo>
                <a:lnTo>
                  <a:pt x="1146" y="338"/>
                </a:lnTo>
                <a:lnTo>
                  <a:pt x="1148" y="354"/>
                </a:lnTo>
                <a:lnTo>
                  <a:pt x="1146" y="370"/>
                </a:lnTo>
                <a:lnTo>
                  <a:pt x="1140" y="402"/>
                </a:lnTo>
                <a:lnTo>
                  <a:pt x="1160" y="410"/>
                </a:lnTo>
                <a:lnTo>
                  <a:pt x="1164" y="426"/>
                </a:lnTo>
                <a:lnTo>
                  <a:pt x="1154" y="442"/>
                </a:lnTo>
                <a:lnTo>
                  <a:pt x="1160" y="458"/>
                </a:lnTo>
                <a:lnTo>
                  <a:pt x="1170" y="472"/>
                </a:lnTo>
                <a:lnTo>
                  <a:pt x="1164" y="490"/>
                </a:lnTo>
                <a:lnTo>
                  <a:pt x="1170" y="510"/>
                </a:lnTo>
                <a:lnTo>
                  <a:pt x="1176" y="516"/>
                </a:lnTo>
                <a:lnTo>
                  <a:pt x="1186" y="536"/>
                </a:lnTo>
                <a:lnTo>
                  <a:pt x="1200" y="552"/>
                </a:lnTo>
                <a:lnTo>
                  <a:pt x="1206" y="580"/>
                </a:lnTo>
                <a:lnTo>
                  <a:pt x="1224" y="602"/>
                </a:lnTo>
                <a:lnTo>
                  <a:pt x="1234" y="608"/>
                </a:lnTo>
                <a:lnTo>
                  <a:pt x="1230" y="630"/>
                </a:lnTo>
                <a:lnTo>
                  <a:pt x="1234" y="634"/>
                </a:lnTo>
                <a:lnTo>
                  <a:pt x="272" y="614"/>
                </a:lnTo>
                <a:lnTo>
                  <a:pt x="280" y="414"/>
                </a:lnTo>
                <a:lnTo>
                  <a:pt x="0" y="392"/>
                </a:lnTo>
                <a:close/>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nvGrpSpPr>
          <p:cNvPr id="166916" name="Group 5"/>
          <p:cNvGrpSpPr>
            <a:grpSpLocks/>
          </p:cNvGrpSpPr>
          <p:nvPr/>
        </p:nvGrpSpPr>
        <p:grpSpPr bwMode="auto">
          <a:xfrm>
            <a:off x="1616075" y="3736975"/>
            <a:ext cx="1971675" cy="1022350"/>
            <a:chOff x="1248" y="1986"/>
            <a:chExt cx="1242" cy="644"/>
          </a:xfrm>
        </p:grpSpPr>
        <p:sp>
          <p:nvSpPr>
            <p:cNvPr id="167024" name="Freeform 6"/>
            <p:cNvSpPr>
              <a:spLocks/>
            </p:cNvSpPr>
            <p:nvPr/>
          </p:nvSpPr>
          <p:spPr bwMode="auto">
            <a:xfrm>
              <a:off x="1248" y="1986"/>
              <a:ext cx="1242" cy="644"/>
            </a:xfrm>
            <a:custGeom>
              <a:avLst/>
              <a:gdLst>
                <a:gd name="T0" fmla="*/ 0 w 1242"/>
                <a:gd name="T1" fmla="*/ 398 h 644"/>
                <a:gd name="T2" fmla="*/ 30 w 1242"/>
                <a:gd name="T3" fmla="*/ 0 h 644"/>
                <a:gd name="T4" fmla="*/ 798 w 1242"/>
                <a:gd name="T5" fmla="*/ 42 h 644"/>
                <a:gd name="T6" fmla="*/ 820 w 1242"/>
                <a:gd name="T7" fmla="*/ 74 h 644"/>
                <a:gd name="T8" fmla="*/ 846 w 1242"/>
                <a:gd name="T9" fmla="*/ 74 h 644"/>
                <a:gd name="T10" fmla="*/ 866 w 1242"/>
                <a:gd name="T11" fmla="*/ 66 h 644"/>
                <a:gd name="T12" fmla="*/ 880 w 1242"/>
                <a:gd name="T13" fmla="*/ 80 h 644"/>
                <a:gd name="T14" fmla="*/ 890 w 1242"/>
                <a:gd name="T15" fmla="*/ 106 h 644"/>
                <a:gd name="T16" fmla="*/ 910 w 1242"/>
                <a:gd name="T17" fmla="*/ 112 h 644"/>
                <a:gd name="T18" fmla="*/ 932 w 1242"/>
                <a:gd name="T19" fmla="*/ 106 h 644"/>
                <a:gd name="T20" fmla="*/ 950 w 1242"/>
                <a:gd name="T21" fmla="*/ 90 h 644"/>
                <a:gd name="T22" fmla="*/ 974 w 1242"/>
                <a:gd name="T23" fmla="*/ 90 h 644"/>
                <a:gd name="T24" fmla="*/ 990 w 1242"/>
                <a:gd name="T25" fmla="*/ 96 h 644"/>
                <a:gd name="T26" fmla="*/ 1052 w 1242"/>
                <a:gd name="T27" fmla="*/ 138 h 644"/>
                <a:gd name="T28" fmla="*/ 1082 w 1242"/>
                <a:gd name="T29" fmla="*/ 156 h 644"/>
                <a:gd name="T30" fmla="*/ 1082 w 1242"/>
                <a:gd name="T31" fmla="*/ 178 h 644"/>
                <a:gd name="T32" fmla="*/ 1102 w 1242"/>
                <a:gd name="T33" fmla="*/ 192 h 644"/>
                <a:gd name="T34" fmla="*/ 1102 w 1242"/>
                <a:gd name="T35" fmla="*/ 208 h 644"/>
                <a:gd name="T36" fmla="*/ 1094 w 1242"/>
                <a:gd name="T37" fmla="*/ 230 h 644"/>
                <a:gd name="T38" fmla="*/ 1108 w 1242"/>
                <a:gd name="T39" fmla="*/ 248 h 644"/>
                <a:gd name="T40" fmla="*/ 1118 w 1242"/>
                <a:gd name="T41" fmla="*/ 280 h 644"/>
                <a:gd name="T42" fmla="*/ 1134 w 1242"/>
                <a:gd name="T43" fmla="*/ 296 h 644"/>
                <a:gd name="T44" fmla="*/ 1130 w 1242"/>
                <a:gd name="T45" fmla="*/ 312 h 644"/>
                <a:gd name="T46" fmla="*/ 1134 w 1242"/>
                <a:gd name="T47" fmla="*/ 326 h 644"/>
                <a:gd name="T48" fmla="*/ 1154 w 1242"/>
                <a:gd name="T49" fmla="*/ 342 h 644"/>
                <a:gd name="T50" fmla="*/ 1158 w 1242"/>
                <a:gd name="T51" fmla="*/ 360 h 644"/>
                <a:gd name="T52" fmla="*/ 1154 w 1242"/>
                <a:gd name="T53" fmla="*/ 376 h 644"/>
                <a:gd name="T54" fmla="*/ 1148 w 1242"/>
                <a:gd name="T55" fmla="*/ 408 h 644"/>
                <a:gd name="T56" fmla="*/ 1170 w 1242"/>
                <a:gd name="T57" fmla="*/ 418 h 644"/>
                <a:gd name="T58" fmla="*/ 1172 w 1242"/>
                <a:gd name="T59" fmla="*/ 434 h 644"/>
                <a:gd name="T60" fmla="*/ 1164 w 1242"/>
                <a:gd name="T61" fmla="*/ 450 h 644"/>
                <a:gd name="T62" fmla="*/ 1170 w 1242"/>
                <a:gd name="T63" fmla="*/ 466 h 644"/>
                <a:gd name="T64" fmla="*/ 1180 w 1242"/>
                <a:gd name="T65" fmla="*/ 478 h 644"/>
                <a:gd name="T66" fmla="*/ 1172 w 1242"/>
                <a:gd name="T67" fmla="*/ 498 h 644"/>
                <a:gd name="T68" fmla="*/ 1180 w 1242"/>
                <a:gd name="T69" fmla="*/ 516 h 644"/>
                <a:gd name="T70" fmla="*/ 1186 w 1242"/>
                <a:gd name="T71" fmla="*/ 526 h 644"/>
                <a:gd name="T72" fmla="*/ 1194 w 1242"/>
                <a:gd name="T73" fmla="*/ 546 h 644"/>
                <a:gd name="T74" fmla="*/ 1210 w 1242"/>
                <a:gd name="T75" fmla="*/ 562 h 644"/>
                <a:gd name="T76" fmla="*/ 1216 w 1242"/>
                <a:gd name="T77" fmla="*/ 586 h 644"/>
                <a:gd name="T78" fmla="*/ 1234 w 1242"/>
                <a:gd name="T79" fmla="*/ 612 h 644"/>
                <a:gd name="T80" fmla="*/ 1242 w 1242"/>
                <a:gd name="T81" fmla="*/ 618 h 644"/>
                <a:gd name="T82" fmla="*/ 1240 w 1242"/>
                <a:gd name="T83" fmla="*/ 640 h 644"/>
                <a:gd name="T84" fmla="*/ 1242 w 1242"/>
                <a:gd name="T85" fmla="*/ 644 h 644"/>
                <a:gd name="T86" fmla="*/ 272 w 1242"/>
                <a:gd name="T87" fmla="*/ 624 h 644"/>
                <a:gd name="T88" fmla="*/ 284 w 1242"/>
                <a:gd name="T89" fmla="*/ 420 h 644"/>
                <a:gd name="T90" fmla="*/ 0 w 1242"/>
                <a:gd name="T91" fmla="*/ 398 h 6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42"/>
                <a:gd name="T139" fmla="*/ 0 h 644"/>
                <a:gd name="T140" fmla="*/ 1242 w 1242"/>
                <a:gd name="T141" fmla="*/ 644 h 6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42" h="644">
                  <a:moveTo>
                    <a:pt x="0" y="398"/>
                  </a:moveTo>
                  <a:lnTo>
                    <a:pt x="30" y="0"/>
                  </a:lnTo>
                  <a:lnTo>
                    <a:pt x="798" y="42"/>
                  </a:lnTo>
                  <a:lnTo>
                    <a:pt x="820" y="74"/>
                  </a:lnTo>
                  <a:lnTo>
                    <a:pt x="846" y="74"/>
                  </a:lnTo>
                  <a:lnTo>
                    <a:pt x="866" y="66"/>
                  </a:lnTo>
                  <a:lnTo>
                    <a:pt x="880" y="80"/>
                  </a:lnTo>
                  <a:lnTo>
                    <a:pt x="890" y="106"/>
                  </a:lnTo>
                  <a:lnTo>
                    <a:pt x="910" y="112"/>
                  </a:lnTo>
                  <a:lnTo>
                    <a:pt x="932" y="106"/>
                  </a:lnTo>
                  <a:lnTo>
                    <a:pt x="950" y="90"/>
                  </a:lnTo>
                  <a:lnTo>
                    <a:pt x="974" y="90"/>
                  </a:lnTo>
                  <a:lnTo>
                    <a:pt x="990" y="96"/>
                  </a:lnTo>
                  <a:lnTo>
                    <a:pt x="1052" y="138"/>
                  </a:lnTo>
                  <a:lnTo>
                    <a:pt x="1082" y="156"/>
                  </a:lnTo>
                  <a:lnTo>
                    <a:pt x="1082" y="178"/>
                  </a:lnTo>
                  <a:lnTo>
                    <a:pt x="1102" y="192"/>
                  </a:lnTo>
                  <a:lnTo>
                    <a:pt x="1102" y="208"/>
                  </a:lnTo>
                  <a:lnTo>
                    <a:pt x="1094" y="230"/>
                  </a:lnTo>
                  <a:lnTo>
                    <a:pt x="1108" y="248"/>
                  </a:lnTo>
                  <a:lnTo>
                    <a:pt x="1118" y="280"/>
                  </a:lnTo>
                  <a:lnTo>
                    <a:pt x="1134" y="296"/>
                  </a:lnTo>
                  <a:lnTo>
                    <a:pt x="1130" y="312"/>
                  </a:lnTo>
                  <a:lnTo>
                    <a:pt x="1134" y="326"/>
                  </a:lnTo>
                  <a:lnTo>
                    <a:pt x="1154" y="342"/>
                  </a:lnTo>
                  <a:lnTo>
                    <a:pt x="1158" y="360"/>
                  </a:lnTo>
                  <a:lnTo>
                    <a:pt x="1154" y="376"/>
                  </a:lnTo>
                  <a:lnTo>
                    <a:pt x="1148" y="408"/>
                  </a:lnTo>
                  <a:lnTo>
                    <a:pt x="1170" y="418"/>
                  </a:lnTo>
                  <a:lnTo>
                    <a:pt x="1172" y="434"/>
                  </a:lnTo>
                  <a:lnTo>
                    <a:pt x="1164" y="450"/>
                  </a:lnTo>
                  <a:lnTo>
                    <a:pt x="1170" y="466"/>
                  </a:lnTo>
                  <a:lnTo>
                    <a:pt x="1180" y="478"/>
                  </a:lnTo>
                  <a:lnTo>
                    <a:pt x="1172" y="498"/>
                  </a:lnTo>
                  <a:lnTo>
                    <a:pt x="1180" y="516"/>
                  </a:lnTo>
                  <a:lnTo>
                    <a:pt x="1186" y="526"/>
                  </a:lnTo>
                  <a:lnTo>
                    <a:pt x="1194" y="546"/>
                  </a:lnTo>
                  <a:lnTo>
                    <a:pt x="1210" y="562"/>
                  </a:lnTo>
                  <a:lnTo>
                    <a:pt x="1216" y="586"/>
                  </a:lnTo>
                  <a:lnTo>
                    <a:pt x="1234" y="612"/>
                  </a:lnTo>
                  <a:lnTo>
                    <a:pt x="1242" y="618"/>
                  </a:lnTo>
                  <a:lnTo>
                    <a:pt x="1240" y="640"/>
                  </a:lnTo>
                  <a:lnTo>
                    <a:pt x="1242" y="644"/>
                  </a:lnTo>
                  <a:lnTo>
                    <a:pt x="272" y="624"/>
                  </a:lnTo>
                  <a:lnTo>
                    <a:pt x="284" y="420"/>
                  </a:lnTo>
                  <a:lnTo>
                    <a:pt x="0" y="398"/>
                  </a:lnTo>
                  <a:close/>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nvGrpSpPr>
            <p:cNvPr id="167025" name="Group 7"/>
            <p:cNvGrpSpPr>
              <a:grpSpLocks/>
            </p:cNvGrpSpPr>
            <p:nvPr/>
          </p:nvGrpSpPr>
          <p:grpSpPr bwMode="auto">
            <a:xfrm>
              <a:off x="1248" y="1986"/>
              <a:ext cx="1242" cy="644"/>
              <a:chOff x="1248" y="1986"/>
              <a:chExt cx="1242" cy="644"/>
            </a:xfrm>
          </p:grpSpPr>
          <p:sp>
            <p:nvSpPr>
              <p:cNvPr id="167026" name="Freeform 8"/>
              <p:cNvSpPr>
                <a:spLocks/>
              </p:cNvSpPr>
              <p:nvPr/>
            </p:nvSpPr>
            <p:spPr bwMode="auto">
              <a:xfrm>
                <a:off x="1248" y="1986"/>
                <a:ext cx="1242" cy="644"/>
              </a:xfrm>
              <a:custGeom>
                <a:avLst/>
                <a:gdLst>
                  <a:gd name="T0" fmla="*/ 0 w 1242"/>
                  <a:gd name="T1" fmla="*/ 398 h 644"/>
                  <a:gd name="T2" fmla="*/ 30 w 1242"/>
                  <a:gd name="T3" fmla="*/ 0 h 644"/>
                  <a:gd name="T4" fmla="*/ 798 w 1242"/>
                  <a:gd name="T5" fmla="*/ 42 h 644"/>
                  <a:gd name="T6" fmla="*/ 820 w 1242"/>
                  <a:gd name="T7" fmla="*/ 74 h 644"/>
                  <a:gd name="T8" fmla="*/ 846 w 1242"/>
                  <a:gd name="T9" fmla="*/ 74 h 644"/>
                  <a:gd name="T10" fmla="*/ 866 w 1242"/>
                  <a:gd name="T11" fmla="*/ 66 h 644"/>
                  <a:gd name="T12" fmla="*/ 880 w 1242"/>
                  <a:gd name="T13" fmla="*/ 80 h 644"/>
                  <a:gd name="T14" fmla="*/ 890 w 1242"/>
                  <a:gd name="T15" fmla="*/ 106 h 644"/>
                  <a:gd name="T16" fmla="*/ 910 w 1242"/>
                  <a:gd name="T17" fmla="*/ 112 h 644"/>
                  <a:gd name="T18" fmla="*/ 932 w 1242"/>
                  <a:gd name="T19" fmla="*/ 106 h 644"/>
                  <a:gd name="T20" fmla="*/ 950 w 1242"/>
                  <a:gd name="T21" fmla="*/ 90 h 644"/>
                  <a:gd name="T22" fmla="*/ 974 w 1242"/>
                  <a:gd name="T23" fmla="*/ 90 h 644"/>
                  <a:gd name="T24" fmla="*/ 990 w 1242"/>
                  <a:gd name="T25" fmla="*/ 96 h 644"/>
                  <a:gd name="T26" fmla="*/ 1052 w 1242"/>
                  <a:gd name="T27" fmla="*/ 138 h 644"/>
                  <a:gd name="T28" fmla="*/ 1082 w 1242"/>
                  <a:gd name="T29" fmla="*/ 156 h 644"/>
                  <a:gd name="T30" fmla="*/ 1082 w 1242"/>
                  <a:gd name="T31" fmla="*/ 178 h 644"/>
                  <a:gd name="T32" fmla="*/ 1102 w 1242"/>
                  <a:gd name="T33" fmla="*/ 192 h 644"/>
                  <a:gd name="T34" fmla="*/ 1102 w 1242"/>
                  <a:gd name="T35" fmla="*/ 208 h 644"/>
                  <a:gd name="T36" fmla="*/ 1094 w 1242"/>
                  <a:gd name="T37" fmla="*/ 230 h 644"/>
                  <a:gd name="T38" fmla="*/ 1108 w 1242"/>
                  <a:gd name="T39" fmla="*/ 248 h 644"/>
                  <a:gd name="T40" fmla="*/ 1118 w 1242"/>
                  <a:gd name="T41" fmla="*/ 280 h 644"/>
                  <a:gd name="T42" fmla="*/ 1134 w 1242"/>
                  <a:gd name="T43" fmla="*/ 296 h 644"/>
                  <a:gd name="T44" fmla="*/ 1130 w 1242"/>
                  <a:gd name="T45" fmla="*/ 312 h 644"/>
                  <a:gd name="T46" fmla="*/ 1134 w 1242"/>
                  <a:gd name="T47" fmla="*/ 326 h 644"/>
                  <a:gd name="T48" fmla="*/ 1154 w 1242"/>
                  <a:gd name="T49" fmla="*/ 342 h 644"/>
                  <a:gd name="T50" fmla="*/ 1158 w 1242"/>
                  <a:gd name="T51" fmla="*/ 360 h 644"/>
                  <a:gd name="T52" fmla="*/ 1154 w 1242"/>
                  <a:gd name="T53" fmla="*/ 376 h 644"/>
                  <a:gd name="T54" fmla="*/ 1148 w 1242"/>
                  <a:gd name="T55" fmla="*/ 408 h 644"/>
                  <a:gd name="T56" fmla="*/ 1170 w 1242"/>
                  <a:gd name="T57" fmla="*/ 418 h 644"/>
                  <a:gd name="T58" fmla="*/ 1172 w 1242"/>
                  <a:gd name="T59" fmla="*/ 434 h 644"/>
                  <a:gd name="T60" fmla="*/ 1164 w 1242"/>
                  <a:gd name="T61" fmla="*/ 450 h 644"/>
                  <a:gd name="T62" fmla="*/ 1170 w 1242"/>
                  <a:gd name="T63" fmla="*/ 466 h 644"/>
                  <a:gd name="T64" fmla="*/ 1180 w 1242"/>
                  <a:gd name="T65" fmla="*/ 478 h 644"/>
                  <a:gd name="T66" fmla="*/ 1172 w 1242"/>
                  <a:gd name="T67" fmla="*/ 498 h 644"/>
                  <a:gd name="T68" fmla="*/ 1180 w 1242"/>
                  <a:gd name="T69" fmla="*/ 516 h 644"/>
                  <a:gd name="T70" fmla="*/ 1186 w 1242"/>
                  <a:gd name="T71" fmla="*/ 526 h 644"/>
                  <a:gd name="T72" fmla="*/ 1194 w 1242"/>
                  <a:gd name="T73" fmla="*/ 546 h 644"/>
                  <a:gd name="T74" fmla="*/ 1210 w 1242"/>
                  <a:gd name="T75" fmla="*/ 562 h 644"/>
                  <a:gd name="T76" fmla="*/ 1216 w 1242"/>
                  <a:gd name="T77" fmla="*/ 586 h 644"/>
                  <a:gd name="T78" fmla="*/ 1234 w 1242"/>
                  <a:gd name="T79" fmla="*/ 612 h 644"/>
                  <a:gd name="T80" fmla="*/ 1242 w 1242"/>
                  <a:gd name="T81" fmla="*/ 618 h 644"/>
                  <a:gd name="T82" fmla="*/ 1240 w 1242"/>
                  <a:gd name="T83" fmla="*/ 640 h 644"/>
                  <a:gd name="T84" fmla="*/ 1242 w 1242"/>
                  <a:gd name="T85" fmla="*/ 644 h 644"/>
                  <a:gd name="T86" fmla="*/ 272 w 1242"/>
                  <a:gd name="T87" fmla="*/ 624 h 644"/>
                  <a:gd name="T88" fmla="*/ 284 w 1242"/>
                  <a:gd name="T89" fmla="*/ 420 h 644"/>
                  <a:gd name="T90" fmla="*/ 0 w 1242"/>
                  <a:gd name="T91" fmla="*/ 398 h 6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42"/>
                  <a:gd name="T139" fmla="*/ 0 h 644"/>
                  <a:gd name="T140" fmla="*/ 1242 w 1242"/>
                  <a:gd name="T141" fmla="*/ 644 h 6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42" h="644">
                    <a:moveTo>
                      <a:pt x="0" y="398"/>
                    </a:moveTo>
                    <a:lnTo>
                      <a:pt x="30" y="0"/>
                    </a:lnTo>
                    <a:lnTo>
                      <a:pt x="798" y="42"/>
                    </a:lnTo>
                    <a:lnTo>
                      <a:pt x="820" y="74"/>
                    </a:lnTo>
                    <a:lnTo>
                      <a:pt x="846" y="74"/>
                    </a:lnTo>
                    <a:lnTo>
                      <a:pt x="866" y="66"/>
                    </a:lnTo>
                    <a:lnTo>
                      <a:pt x="880" y="80"/>
                    </a:lnTo>
                    <a:lnTo>
                      <a:pt x="890" y="106"/>
                    </a:lnTo>
                    <a:lnTo>
                      <a:pt x="910" y="112"/>
                    </a:lnTo>
                    <a:lnTo>
                      <a:pt x="932" y="106"/>
                    </a:lnTo>
                    <a:lnTo>
                      <a:pt x="950" y="90"/>
                    </a:lnTo>
                    <a:lnTo>
                      <a:pt x="974" y="90"/>
                    </a:lnTo>
                    <a:lnTo>
                      <a:pt x="990" y="96"/>
                    </a:lnTo>
                    <a:lnTo>
                      <a:pt x="1052" y="138"/>
                    </a:lnTo>
                    <a:lnTo>
                      <a:pt x="1082" y="156"/>
                    </a:lnTo>
                    <a:lnTo>
                      <a:pt x="1082" y="178"/>
                    </a:lnTo>
                    <a:lnTo>
                      <a:pt x="1102" y="192"/>
                    </a:lnTo>
                    <a:lnTo>
                      <a:pt x="1102" y="208"/>
                    </a:lnTo>
                    <a:lnTo>
                      <a:pt x="1094" y="230"/>
                    </a:lnTo>
                    <a:lnTo>
                      <a:pt x="1108" y="248"/>
                    </a:lnTo>
                    <a:lnTo>
                      <a:pt x="1118" y="280"/>
                    </a:lnTo>
                    <a:lnTo>
                      <a:pt x="1134" y="296"/>
                    </a:lnTo>
                    <a:lnTo>
                      <a:pt x="1130" y="312"/>
                    </a:lnTo>
                    <a:lnTo>
                      <a:pt x="1134" y="326"/>
                    </a:lnTo>
                    <a:lnTo>
                      <a:pt x="1154" y="342"/>
                    </a:lnTo>
                    <a:lnTo>
                      <a:pt x="1158" y="360"/>
                    </a:lnTo>
                    <a:lnTo>
                      <a:pt x="1154" y="376"/>
                    </a:lnTo>
                    <a:lnTo>
                      <a:pt x="1148" y="408"/>
                    </a:lnTo>
                    <a:lnTo>
                      <a:pt x="1170" y="418"/>
                    </a:lnTo>
                    <a:lnTo>
                      <a:pt x="1172" y="434"/>
                    </a:lnTo>
                    <a:lnTo>
                      <a:pt x="1164" y="450"/>
                    </a:lnTo>
                    <a:lnTo>
                      <a:pt x="1170" y="466"/>
                    </a:lnTo>
                    <a:lnTo>
                      <a:pt x="1180" y="478"/>
                    </a:lnTo>
                    <a:lnTo>
                      <a:pt x="1172" y="498"/>
                    </a:lnTo>
                    <a:lnTo>
                      <a:pt x="1180" y="516"/>
                    </a:lnTo>
                    <a:lnTo>
                      <a:pt x="1186" y="526"/>
                    </a:lnTo>
                    <a:lnTo>
                      <a:pt x="1194" y="546"/>
                    </a:lnTo>
                    <a:lnTo>
                      <a:pt x="1210" y="562"/>
                    </a:lnTo>
                    <a:lnTo>
                      <a:pt x="1216" y="586"/>
                    </a:lnTo>
                    <a:lnTo>
                      <a:pt x="1234" y="612"/>
                    </a:lnTo>
                    <a:lnTo>
                      <a:pt x="1242" y="618"/>
                    </a:lnTo>
                    <a:lnTo>
                      <a:pt x="1240" y="640"/>
                    </a:lnTo>
                    <a:lnTo>
                      <a:pt x="1242" y="644"/>
                    </a:lnTo>
                    <a:lnTo>
                      <a:pt x="272" y="624"/>
                    </a:lnTo>
                    <a:lnTo>
                      <a:pt x="284" y="420"/>
                    </a:lnTo>
                    <a:lnTo>
                      <a:pt x="0" y="398"/>
                    </a:lnTo>
                    <a:close/>
                  </a:path>
                </a:pathLst>
              </a:custGeom>
              <a:solidFill>
                <a:schemeClr val="hlink"/>
              </a:solidFill>
              <a:ln w="9525">
                <a:solidFill>
                  <a:schemeClr val="tx1"/>
                </a:solidFill>
                <a:round/>
                <a:headEnd/>
                <a:tailEnd/>
              </a:ln>
            </p:spPr>
            <p:txBody>
              <a:bodyPr/>
              <a:lstStyle/>
              <a:p>
                <a:endParaRPr lang="en-US">
                  <a:latin typeface="Lucida Sans Unicode" pitchFamily="34" charset="0"/>
                </a:endParaRPr>
              </a:p>
            </p:txBody>
          </p:sp>
          <p:sp>
            <p:nvSpPr>
              <p:cNvPr id="167027" name="Freeform 9"/>
              <p:cNvSpPr>
                <a:spLocks/>
              </p:cNvSpPr>
              <p:nvPr/>
            </p:nvSpPr>
            <p:spPr bwMode="auto">
              <a:xfrm>
                <a:off x="1248" y="1986"/>
                <a:ext cx="1242" cy="644"/>
              </a:xfrm>
              <a:custGeom>
                <a:avLst/>
                <a:gdLst>
                  <a:gd name="T0" fmla="*/ 0 w 1242"/>
                  <a:gd name="T1" fmla="*/ 398 h 644"/>
                  <a:gd name="T2" fmla="*/ 30 w 1242"/>
                  <a:gd name="T3" fmla="*/ 0 h 644"/>
                  <a:gd name="T4" fmla="*/ 798 w 1242"/>
                  <a:gd name="T5" fmla="*/ 42 h 644"/>
                  <a:gd name="T6" fmla="*/ 820 w 1242"/>
                  <a:gd name="T7" fmla="*/ 74 h 644"/>
                  <a:gd name="T8" fmla="*/ 846 w 1242"/>
                  <a:gd name="T9" fmla="*/ 74 h 644"/>
                  <a:gd name="T10" fmla="*/ 866 w 1242"/>
                  <a:gd name="T11" fmla="*/ 66 h 644"/>
                  <a:gd name="T12" fmla="*/ 880 w 1242"/>
                  <a:gd name="T13" fmla="*/ 80 h 644"/>
                  <a:gd name="T14" fmla="*/ 890 w 1242"/>
                  <a:gd name="T15" fmla="*/ 106 h 644"/>
                  <a:gd name="T16" fmla="*/ 910 w 1242"/>
                  <a:gd name="T17" fmla="*/ 112 h 644"/>
                  <a:gd name="T18" fmla="*/ 932 w 1242"/>
                  <a:gd name="T19" fmla="*/ 106 h 644"/>
                  <a:gd name="T20" fmla="*/ 950 w 1242"/>
                  <a:gd name="T21" fmla="*/ 90 h 644"/>
                  <a:gd name="T22" fmla="*/ 974 w 1242"/>
                  <a:gd name="T23" fmla="*/ 90 h 644"/>
                  <a:gd name="T24" fmla="*/ 990 w 1242"/>
                  <a:gd name="T25" fmla="*/ 96 h 644"/>
                  <a:gd name="T26" fmla="*/ 1052 w 1242"/>
                  <a:gd name="T27" fmla="*/ 138 h 644"/>
                  <a:gd name="T28" fmla="*/ 1082 w 1242"/>
                  <a:gd name="T29" fmla="*/ 156 h 644"/>
                  <a:gd name="T30" fmla="*/ 1082 w 1242"/>
                  <a:gd name="T31" fmla="*/ 178 h 644"/>
                  <a:gd name="T32" fmla="*/ 1102 w 1242"/>
                  <a:gd name="T33" fmla="*/ 192 h 644"/>
                  <a:gd name="T34" fmla="*/ 1102 w 1242"/>
                  <a:gd name="T35" fmla="*/ 208 h 644"/>
                  <a:gd name="T36" fmla="*/ 1094 w 1242"/>
                  <a:gd name="T37" fmla="*/ 230 h 644"/>
                  <a:gd name="T38" fmla="*/ 1108 w 1242"/>
                  <a:gd name="T39" fmla="*/ 248 h 644"/>
                  <a:gd name="T40" fmla="*/ 1118 w 1242"/>
                  <a:gd name="T41" fmla="*/ 280 h 644"/>
                  <a:gd name="T42" fmla="*/ 1134 w 1242"/>
                  <a:gd name="T43" fmla="*/ 296 h 644"/>
                  <a:gd name="T44" fmla="*/ 1130 w 1242"/>
                  <a:gd name="T45" fmla="*/ 312 h 644"/>
                  <a:gd name="T46" fmla="*/ 1134 w 1242"/>
                  <a:gd name="T47" fmla="*/ 326 h 644"/>
                  <a:gd name="T48" fmla="*/ 1154 w 1242"/>
                  <a:gd name="T49" fmla="*/ 342 h 644"/>
                  <a:gd name="T50" fmla="*/ 1158 w 1242"/>
                  <a:gd name="T51" fmla="*/ 360 h 644"/>
                  <a:gd name="T52" fmla="*/ 1154 w 1242"/>
                  <a:gd name="T53" fmla="*/ 376 h 644"/>
                  <a:gd name="T54" fmla="*/ 1148 w 1242"/>
                  <a:gd name="T55" fmla="*/ 408 h 644"/>
                  <a:gd name="T56" fmla="*/ 1170 w 1242"/>
                  <a:gd name="T57" fmla="*/ 418 h 644"/>
                  <a:gd name="T58" fmla="*/ 1172 w 1242"/>
                  <a:gd name="T59" fmla="*/ 434 h 644"/>
                  <a:gd name="T60" fmla="*/ 1164 w 1242"/>
                  <a:gd name="T61" fmla="*/ 450 h 644"/>
                  <a:gd name="T62" fmla="*/ 1170 w 1242"/>
                  <a:gd name="T63" fmla="*/ 466 h 644"/>
                  <a:gd name="T64" fmla="*/ 1180 w 1242"/>
                  <a:gd name="T65" fmla="*/ 478 h 644"/>
                  <a:gd name="T66" fmla="*/ 1172 w 1242"/>
                  <a:gd name="T67" fmla="*/ 498 h 644"/>
                  <a:gd name="T68" fmla="*/ 1180 w 1242"/>
                  <a:gd name="T69" fmla="*/ 516 h 644"/>
                  <a:gd name="T70" fmla="*/ 1186 w 1242"/>
                  <a:gd name="T71" fmla="*/ 526 h 644"/>
                  <a:gd name="T72" fmla="*/ 1194 w 1242"/>
                  <a:gd name="T73" fmla="*/ 546 h 644"/>
                  <a:gd name="T74" fmla="*/ 1210 w 1242"/>
                  <a:gd name="T75" fmla="*/ 562 h 644"/>
                  <a:gd name="T76" fmla="*/ 1216 w 1242"/>
                  <a:gd name="T77" fmla="*/ 586 h 644"/>
                  <a:gd name="T78" fmla="*/ 1234 w 1242"/>
                  <a:gd name="T79" fmla="*/ 612 h 644"/>
                  <a:gd name="T80" fmla="*/ 1242 w 1242"/>
                  <a:gd name="T81" fmla="*/ 618 h 644"/>
                  <a:gd name="T82" fmla="*/ 1240 w 1242"/>
                  <a:gd name="T83" fmla="*/ 640 h 644"/>
                  <a:gd name="T84" fmla="*/ 1242 w 1242"/>
                  <a:gd name="T85" fmla="*/ 644 h 644"/>
                  <a:gd name="T86" fmla="*/ 272 w 1242"/>
                  <a:gd name="T87" fmla="*/ 624 h 644"/>
                  <a:gd name="T88" fmla="*/ 284 w 1242"/>
                  <a:gd name="T89" fmla="*/ 420 h 644"/>
                  <a:gd name="T90" fmla="*/ 0 w 1242"/>
                  <a:gd name="T91" fmla="*/ 398 h 6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42"/>
                  <a:gd name="T139" fmla="*/ 0 h 644"/>
                  <a:gd name="T140" fmla="*/ 1242 w 1242"/>
                  <a:gd name="T141" fmla="*/ 644 h 6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42" h="644">
                    <a:moveTo>
                      <a:pt x="0" y="398"/>
                    </a:moveTo>
                    <a:lnTo>
                      <a:pt x="30" y="0"/>
                    </a:lnTo>
                    <a:lnTo>
                      <a:pt x="798" y="42"/>
                    </a:lnTo>
                    <a:lnTo>
                      <a:pt x="820" y="74"/>
                    </a:lnTo>
                    <a:lnTo>
                      <a:pt x="846" y="74"/>
                    </a:lnTo>
                    <a:lnTo>
                      <a:pt x="866" y="66"/>
                    </a:lnTo>
                    <a:lnTo>
                      <a:pt x="880" y="80"/>
                    </a:lnTo>
                    <a:lnTo>
                      <a:pt x="890" y="106"/>
                    </a:lnTo>
                    <a:lnTo>
                      <a:pt x="910" y="112"/>
                    </a:lnTo>
                    <a:lnTo>
                      <a:pt x="932" y="106"/>
                    </a:lnTo>
                    <a:lnTo>
                      <a:pt x="950" y="90"/>
                    </a:lnTo>
                    <a:lnTo>
                      <a:pt x="974" y="90"/>
                    </a:lnTo>
                    <a:lnTo>
                      <a:pt x="990" y="96"/>
                    </a:lnTo>
                    <a:lnTo>
                      <a:pt x="1052" y="138"/>
                    </a:lnTo>
                    <a:lnTo>
                      <a:pt x="1082" y="156"/>
                    </a:lnTo>
                    <a:lnTo>
                      <a:pt x="1082" y="178"/>
                    </a:lnTo>
                    <a:lnTo>
                      <a:pt x="1102" y="192"/>
                    </a:lnTo>
                    <a:lnTo>
                      <a:pt x="1102" y="208"/>
                    </a:lnTo>
                    <a:lnTo>
                      <a:pt x="1094" y="230"/>
                    </a:lnTo>
                    <a:lnTo>
                      <a:pt x="1108" y="248"/>
                    </a:lnTo>
                    <a:lnTo>
                      <a:pt x="1118" y="280"/>
                    </a:lnTo>
                    <a:lnTo>
                      <a:pt x="1134" y="296"/>
                    </a:lnTo>
                    <a:lnTo>
                      <a:pt x="1130" y="312"/>
                    </a:lnTo>
                    <a:lnTo>
                      <a:pt x="1134" y="326"/>
                    </a:lnTo>
                    <a:lnTo>
                      <a:pt x="1154" y="342"/>
                    </a:lnTo>
                    <a:lnTo>
                      <a:pt x="1158" y="360"/>
                    </a:lnTo>
                    <a:lnTo>
                      <a:pt x="1154" y="376"/>
                    </a:lnTo>
                    <a:lnTo>
                      <a:pt x="1148" y="408"/>
                    </a:lnTo>
                    <a:lnTo>
                      <a:pt x="1170" y="418"/>
                    </a:lnTo>
                    <a:lnTo>
                      <a:pt x="1172" y="434"/>
                    </a:lnTo>
                    <a:lnTo>
                      <a:pt x="1164" y="450"/>
                    </a:lnTo>
                    <a:lnTo>
                      <a:pt x="1170" y="466"/>
                    </a:lnTo>
                    <a:lnTo>
                      <a:pt x="1180" y="478"/>
                    </a:lnTo>
                    <a:lnTo>
                      <a:pt x="1172" y="498"/>
                    </a:lnTo>
                    <a:lnTo>
                      <a:pt x="1180" y="516"/>
                    </a:lnTo>
                    <a:lnTo>
                      <a:pt x="1186" y="526"/>
                    </a:lnTo>
                    <a:lnTo>
                      <a:pt x="1194" y="546"/>
                    </a:lnTo>
                    <a:lnTo>
                      <a:pt x="1210" y="562"/>
                    </a:lnTo>
                    <a:lnTo>
                      <a:pt x="1216" y="586"/>
                    </a:lnTo>
                    <a:lnTo>
                      <a:pt x="1234" y="612"/>
                    </a:lnTo>
                    <a:lnTo>
                      <a:pt x="1242" y="618"/>
                    </a:lnTo>
                    <a:lnTo>
                      <a:pt x="1240" y="640"/>
                    </a:lnTo>
                    <a:lnTo>
                      <a:pt x="1242" y="644"/>
                    </a:lnTo>
                    <a:lnTo>
                      <a:pt x="272" y="624"/>
                    </a:lnTo>
                    <a:lnTo>
                      <a:pt x="284" y="420"/>
                    </a:lnTo>
                    <a:lnTo>
                      <a:pt x="0" y="398"/>
                    </a:lnTo>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grpSp>
      <p:sp>
        <p:nvSpPr>
          <p:cNvPr id="166917" name="Freeform 10"/>
          <p:cNvSpPr>
            <a:spLocks/>
          </p:cNvSpPr>
          <p:nvPr/>
        </p:nvSpPr>
        <p:spPr bwMode="auto">
          <a:xfrm>
            <a:off x="2000250" y="4740275"/>
            <a:ext cx="1809750" cy="1000125"/>
          </a:xfrm>
          <a:custGeom>
            <a:avLst/>
            <a:gdLst>
              <a:gd name="T0" fmla="*/ 2147483647 w 1140"/>
              <a:gd name="T1" fmla="*/ 0 h 630"/>
              <a:gd name="T2" fmla="*/ 2147483647 w 1140"/>
              <a:gd name="T3" fmla="*/ 2147483647 h 630"/>
              <a:gd name="T4" fmla="*/ 2147483647 w 1140"/>
              <a:gd name="T5" fmla="*/ 2147483647 h 630"/>
              <a:gd name="T6" fmla="*/ 2147483647 w 1140"/>
              <a:gd name="T7" fmla="*/ 2147483647 h 630"/>
              <a:gd name="T8" fmla="*/ 2147483647 w 1140"/>
              <a:gd name="T9" fmla="*/ 2147483647 h 630"/>
              <a:gd name="T10" fmla="*/ 2147483647 w 1140"/>
              <a:gd name="T11" fmla="*/ 2147483647 h 630"/>
              <a:gd name="T12" fmla="*/ 2147483647 w 1140"/>
              <a:gd name="T13" fmla="*/ 2147483647 h 630"/>
              <a:gd name="T14" fmla="*/ 2147483647 w 1140"/>
              <a:gd name="T15" fmla="*/ 2147483647 h 630"/>
              <a:gd name="T16" fmla="*/ 2147483647 w 1140"/>
              <a:gd name="T17" fmla="*/ 2147483647 h 630"/>
              <a:gd name="T18" fmla="*/ 2147483647 w 1140"/>
              <a:gd name="T19" fmla="*/ 2147483647 h 630"/>
              <a:gd name="T20" fmla="*/ 2147483647 w 1140"/>
              <a:gd name="T21" fmla="*/ 2147483647 h 630"/>
              <a:gd name="T22" fmla="*/ 2147483647 w 1140"/>
              <a:gd name="T23" fmla="*/ 2147483647 h 630"/>
              <a:gd name="T24" fmla="*/ 0 w 1140"/>
              <a:gd name="T25" fmla="*/ 2147483647 h 630"/>
              <a:gd name="T26" fmla="*/ 2147483647 w 1140"/>
              <a:gd name="T27" fmla="*/ 0 h 6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40"/>
              <a:gd name="T43" fmla="*/ 0 h 630"/>
              <a:gd name="T44" fmla="*/ 1140 w 1140"/>
              <a:gd name="T45" fmla="*/ 630 h 6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40" h="630">
                <a:moveTo>
                  <a:pt x="26" y="0"/>
                </a:moveTo>
                <a:lnTo>
                  <a:pt x="1014" y="18"/>
                </a:lnTo>
                <a:lnTo>
                  <a:pt x="1088" y="88"/>
                </a:lnTo>
                <a:lnTo>
                  <a:pt x="1068" y="114"/>
                </a:lnTo>
                <a:lnTo>
                  <a:pt x="1062" y="136"/>
                </a:lnTo>
                <a:lnTo>
                  <a:pt x="1076" y="152"/>
                </a:lnTo>
                <a:lnTo>
                  <a:pt x="1090" y="158"/>
                </a:lnTo>
                <a:lnTo>
                  <a:pt x="1100" y="188"/>
                </a:lnTo>
                <a:lnTo>
                  <a:pt x="1120" y="198"/>
                </a:lnTo>
                <a:lnTo>
                  <a:pt x="1132" y="202"/>
                </a:lnTo>
                <a:lnTo>
                  <a:pt x="1138" y="204"/>
                </a:lnTo>
                <a:lnTo>
                  <a:pt x="1140" y="630"/>
                </a:lnTo>
                <a:lnTo>
                  <a:pt x="0" y="606"/>
                </a:lnTo>
                <a:lnTo>
                  <a:pt x="26" y="0"/>
                </a:lnTo>
                <a:close/>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sp>
        <p:nvSpPr>
          <p:cNvPr id="166918" name="Freeform 11"/>
          <p:cNvSpPr>
            <a:spLocks/>
          </p:cNvSpPr>
          <p:nvPr/>
        </p:nvSpPr>
        <p:spPr bwMode="auto">
          <a:xfrm>
            <a:off x="3194050" y="1803400"/>
            <a:ext cx="1555750" cy="1835150"/>
          </a:xfrm>
          <a:custGeom>
            <a:avLst/>
            <a:gdLst>
              <a:gd name="T0" fmla="*/ 2147483647 w 980"/>
              <a:gd name="T1" fmla="*/ 2147483647 h 1156"/>
              <a:gd name="T2" fmla="*/ 2147483647 w 980"/>
              <a:gd name="T3" fmla="*/ 2147483647 h 1156"/>
              <a:gd name="T4" fmla="*/ 2147483647 w 980"/>
              <a:gd name="T5" fmla="*/ 2147483647 h 1156"/>
              <a:gd name="T6" fmla="*/ 2147483647 w 980"/>
              <a:gd name="T7" fmla="*/ 2147483647 h 1156"/>
              <a:gd name="T8" fmla="*/ 2147483647 w 980"/>
              <a:gd name="T9" fmla="*/ 2147483647 h 1156"/>
              <a:gd name="T10" fmla="*/ 2147483647 w 980"/>
              <a:gd name="T11" fmla="*/ 2147483647 h 1156"/>
              <a:gd name="T12" fmla="*/ 2147483647 w 980"/>
              <a:gd name="T13" fmla="*/ 2147483647 h 1156"/>
              <a:gd name="T14" fmla="*/ 2147483647 w 980"/>
              <a:gd name="T15" fmla="*/ 2147483647 h 1156"/>
              <a:gd name="T16" fmla="*/ 2147483647 w 980"/>
              <a:gd name="T17" fmla="*/ 2147483647 h 1156"/>
              <a:gd name="T18" fmla="*/ 2147483647 w 980"/>
              <a:gd name="T19" fmla="*/ 2147483647 h 1156"/>
              <a:gd name="T20" fmla="*/ 0 w 980"/>
              <a:gd name="T21" fmla="*/ 2147483647 h 1156"/>
              <a:gd name="T22" fmla="*/ 2147483647 w 980"/>
              <a:gd name="T23" fmla="*/ 2147483647 h 1156"/>
              <a:gd name="T24" fmla="*/ 2147483647 w 980"/>
              <a:gd name="T25" fmla="*/ 0 h 1156"/>
              <a:gd name="T26" fmla="*/ 2147483647 w 980"/>
              <a:gd name="T27" fmla="*/ 2147483647 h 1156"/>
              <a:gd name="T28" fmla="*/ 2147483647 w 980"/>
              <a:gd name="T29" fmla="*/ 2147483647 h 1156"/>
              <a:gd name="T30" fmla="*/ 2147483647 w 980"/>
              <a:gd name="T31" fmla="*/ 2147483647 h 1156"/>
              <a:gd name="T32" fmla="*/ 2147483647 w 980"/>
              <a:gd name="T33" fmla="*/ 2147483647 h 1156"/>
              <a:gd name="T34" fmla="*/ 2147483647 w 980"/>
              <a:gd name="T35" fmla="*/ 2147483647 h 1156"/>
              <a:gd name="T36" fmla="*/ 2147483647 w 980"/>
              <a:gd name="T37" fmla="*/ 2147483647 h 1156"/>
              <a:gd name="T38" fmla="*/ 2147483647 w 980"/>
              <a:gd name="T39" fmla="*/ 2147483647 h 1156"/>
              <a:gd name="T40" fmla="*/ 2147483647 w 980"/>
              <a:gd name="T41" fmla="*/ 2147483647 h 1156"/>
              <a:gd name="T42" fmla="*/ 2147483647 w 980"/>
              <a:gd name="T43" fmla="*/ 2147483647 h 1156"/>
              <a:gd name="T44" fmla="*/ 2147483647 w 980"/>
              <a:gd name="T45" fmla="*/ 2147483647 h 1156"/>
              <a:gd name="T46" fmla="*/ 2147483647 w 980"/>
              <a:gd name="T47" fmla="*/ 2147483647 h 1156"/>
              <a:gd name="T48" fmla="*/ 2147483647 w 980"/>
              <a:gd name="T49" fmla="*/ 2147483647 h 1156"/>
              <a:gd name="T50" fmla="*/ 2147483647 w 980"/>
              <a:gd name="T51" fmla="*/ 2147483647 h 1156"/>
              <a:gd name="T52" fmla="*/ 2147483647 w 980"/>
              <a:gd name="T53" fmla="*/ 2147483647 h 1156"/>
              <a:gd name="T54" fmla="*/ 2147483647 w 980"/>
              <a:gd name="T55" fmla="*/ 2147483647 h 1156"/>
              <a:gd name="T56" fmla="*/ 2147483647 w 980"/>
              <a:gd name="T57" fmla="*/ 2147483647 h 1156"/>
              <a:gd name="T58" fmla="*/ 2147483647 w 980"/>
              <a:gd name="T59" fmla="*/ 2147483647 h 1156"/>
              <a:gd name="T60" fmla="*/ 2147483647 w 980"/>
              <a:gd name="T61" fmla="*/ 2147483647 h 1156"/>
              <a:gd name="T62" fmla="*/ 2147483647 w 980"/>
              <a:gd name="T63" fmla="*/ 2147483647 h 1156"/>
              <a:gd name="T64" fmla="*/ 2147483647 w 980"/>
              <a:gd name="T65" fmla="*/ 2147483647 h 1156"/>
              <a:gd name="T66" fmla="*/ 2147483647 w 980"/>
              <a:gd name="T67" fmla="*/ 2147483647 h 1156"/>
              <a:gd name="T68" fmla="*/ 2147483647 w 980"/>
              <a:gd name="T69" fmla="*/ 2147483647 h 1156"/>
              <a:gd name="T70" fmla="*/ 2147483647 w 980"/>
              <a:gd name="T71" fmla="*/ 2147483647 h 1156"/>
              <a:gd name="T72" fmla="*/ 2147483647 w 980"/>
              <a:gd name="T73" fmla="*/ 2147483647 h 1156"/>
              <a:gd name="T74" fmla="*/ 2147483647 w 980"/>
              <a:gd name="T75" fmla="*/ 2147483647 h 1156"/>
              <a:gd name="T76" fmla="*/ 2147483647 w 980"/>
              <a:gd name="T77" fmla="*/ 2147483647 h 1156"/>
              <a:gd name="T78" fmla="*/ 2147483647 w 980"/>
              <a:gd name="T79" fmla="*/ 2147483647 h 1156"/>
              <a:gd name="T80" fmla="*/ 2147483647 w 980"/>
              <a:gd name="T81" fmla="*/ 2147483647 h 1156"/>
              <a:gd name="T82" fmla="*/ 2147483647 w 980"/>
              <a:gd name="T83" fmla="*/ 2147483647 h 1156"/>
              <a:gd name="T84" fmla="*/ 2147483647 w 980"/>
              <a:gd name="T85" fmla="*/ 2147483647 h 1156"/>
              <a:gd name="T86" fmla="*/ 2147483647 w 980"/>
              <a:gd name="T87" fmla="*/ 2147483647 h 1156"/>
              <a:gd name="T88" fmla="*/ 2147483647 w 980"/>
              <a:gd name="T89" fmla="*/ 2147483647 h 1156"/>
              <a:gd name="T90" fmla="*/ 2147483647 w 980"/>
              <a:gd name="T91" fmla="*/ 2147483647 h 1156"/>
              <a:gd name="T92" fmla="*/ 2147483647 w 980"/>
              <a:gd name="T93" fmla="*/ 2147483647 h 1156"/>
              <a:gd name="T94" fmla="*/ 2147483647 w 980"/>
              <a:gd name="T95" fmla="*/ 2147483647 h 1156"/>
              <a:gd name="T96" fmla="*/ 2147483647 w 980"/>
              <a:gd name="T97" fmla="*/ 2147483647 h 1156"/>
              <a:gd name="T98" fmla="*/ 2147483647 w 980"/>
              <a:gd name="T99" fmla="*/ 2147483647 h 1156"/>
              <a:gd name="T100" fmla="*/ 2147483647 w 980"/>
              <a:gd name="T101" fmla="*/ 2147483647 h 1156"/>
              <a:gd name="T102" fmla="*/ 2147483647 w 980"/>
              <a:gd name="T103" fmla="*/ 2147483647 h 1156"/>
              <a:gd name="T104" fmla="*/ 2147483647 w 980"/>
              <a:gd name="T105" fmla="*/ 2147483647 h 11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0"/>
              <a:gd name="T160" fmla="*/ 0 h 1156"/>
              <a:gd name="T161" fmla="*/ 980 w 980"/>
              <a:gd name="T162" fmla="*/ 1156 h 11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0" h="1156">
                <a:moveTo>
                  <a:pt x="94" y="1156"/>
                </a:moveTo>
                <a:lnTo>
                  <a:pt x="94" y="796"/>
                </a:lnTo>
                <a:lnTo>
                  <a:pt x="44" y="750"/>
                </a:lnTo>
                <a:lnTo>
                  <a:pt x="42" y="730"/>
                </a:lnTo>
                <a:lnTo>
                  <a:pt x="70" y="708"/>
                </a:lnTo>
                <a:lnTo>
                  <a:pt x="76" y="688"/>
                </a:lnTo>
                <a:lnTo>
                  <a:pt x="76" y="672"/>
                </a:lnTo>
                <a:lnTo>
                  <a:pt x="72" y="644"/>
                </a:lnTo>
                <a:lnTo>
                  <a:pt x="76" y="616"/>
                </a:lnTo>
                <a:lnTo>
                  <a:pt x="54" y="542"/>
                </a:lnTo>
                <a:lnTo>
                  <a:pt x="50" y="530"/>
                </a:lnTo>
                <a:lnTo>
                  <a:pt x="50" y="494"/>
                </a:lnTo>
                <a:lnTo>
                  <a:pt x="48" y="474"/>
                </a:lnTo>
                <a:lnTo>
                  <a:pt x="44" y="372"/>
                </a:lnTo>
                <a:lnTo>
                  <a:pt x="32" y="318"/>
                </a:lnTo>
                <a:lnTo>
                  <a:pt x="14" y="300"/>
                </a:lnTo>
                <a:lnTo>
                  <a:pt x="6" y="236"/>
                </a:lnTo>
                <a:lnTo>
                  <a:pt x="2" y="182"/>
                </a:lnTo>
                <a:lnTo>
                  <a:pt x="8" y="146"/>
                </a:lnTo>
                <a:lnTo>
                  <a:pt x="14" y="134"/>
                </a:lnTo>
                <a:lnTo>
                  <a:pt x="0" y="90"/>
                </a:lnTo>
                <a:lnTo>
                  <a:pt x="0" y="74"/>
                </a:lnTo>
                <a:lnTo>
                  <a:pt x="252" y="74"/>
                </a:lnTo>
                <a:lnTo>
                  <a:pt x="252" y="26"/>
                </a:lnTo>
                <a:lnTo>
                  <a:pt x="254" y="0"/>
                </a:lnTo>
                <a:lnTo>
                  <a:pt x="276" y="0"/>
                </a:lnTo>
                <a:lnTo>
                  <a:pt x="300" y="12"/>
                </a:lnTo>
                <a:lnTo>
                  <a:pt x="304" y="58"/>
                </a:lnTo>
                <a:lnTo>
                  <a:pt x="312" y="82"/>
                </a:lnTo>
                <a:lnTo>
                  <a:pt x="310" y="108"/>
                </a:lnTo>
                <a:lnTo>
                  <a:pt x="338" y="130"/>
                </a:lnTo>
                <a:lnTo>
                  <a:pt x="350" y="128"/>
                </a:lnTo>
                <a:lnTo>
                  <a:pt x="370" y="130"/>
                </a:lnTo>
                <a:lnTo>
                  <a:pt x="380" y="140"/>
                </a:lnTo>
                <a:lnTo>
                  <a:pt x="402" y="140"/>
                </a:lnTo>
                <a:lnTo>
                  <a:pt x="422" y="140"/>
                </a:lnTo>
                <a:lnTo>
                  <a:pt x="428" y="152"/>
                </a:lnTo>
                <a:lnTo>
                  <a:pt x="428" y="160"/>
                </a:lnTo>
                <a:lnTo>
                  <a:pt x="466" y="160"/>
                </a:lnTo>
                <a:lnTo>
                  <a:pt x="478" y="144"/>
                </a:lnTo>
                <a:lnTo>
                  <a:pt x="532" y="140"/>
                </a:lnTo>
                <a:lnTo>
                  <a:pt x="568" y="152"/>
                </a:lnTo>
                <a:lnTo>
                  <a:pt x="574" y="152"/>
                </a:lnTo>
                <a:lnTo>
                  <a:pt x="572" y="162"/>
                </a:lnTo>
                <a:lnTo>
                  <a:pt x="580" y="172"/>
                </a:lnTo>
                <a:lnTo>
                  <a:pt x="586" y="168"/>
                </a:lnTo>
                <a:lnTo>
                  <a:pt x="594" y="178"/>
                </a:lnTo>
                <a:lnTo>
                  <a:pt x="600" y="200"/>
                </a:lnTo>
                <a:lnTo>
                  <a:pt x="614" y="210"/>
                </a:lnTo>
                <a:lnTo>
                  <a:pt x="626" y="192"/>
                </a:lnTo>
                <a:lnTo>
                  <a:pt x="636" y="184"/>
                </a:lnTo>
                <a:lnTo>
                  <a:pt x="650" y="192"/>
                </a:lnTo>
                <a:lnTo>
                  <a:pt x="660" y="210"/>
                </a:lnTo>
                <a:lnTo>
                  <a:pt x="688" y="216"/>
                </a:lnTo>
                <a:lnTo>
                  <a:pt x="696" y="230"/>
                </a:lnTo>
                <a:lnTo>
                  <a:pt x="712" y="240"/>
                </a:lnTo>
                <a:lnTo>
                  <a:pt x="730" y="242"/>
                </a:lnTo>
                <a:lnTo>
                  <a:pt x="748" y="236"/>
                </a:lnTo>
                <a:lnTo>
                  <a:pt x="798" y="200"/>
                </a:lnTo>
                <a:lnTo>
                  <a:pt x="806" y="208"/>
                </a:lnTo>
                <a:lnTo>
                  <a:pt x="818" y="224"/>
                </a:lnTo>
                <a:lnTo>
                  <a:pt x="892" y="220"/>
                </a:lnTo>
                <a:lnTo>
                  <a:pt x="904" y="224"/>
                </a:lnTo>
                <a:lnTo>
                  <a:pt x="912" y="230"/>
                </a:lnTo>
                <a:lnTo>
                  <a:pt x="932" y="246"/>
                </a:lnTo>
                <a:lnTo>
                  <a:pt x="946" y="236"/>
                </a:lnTo>
                <a:lnTo>
                  <a:pt x="980" y="232"/>
                </a:lnTo>
                <a:lnTo>
                  <a:pt x="962" y="252"/>
                </a:lnTo>
                <a:lnTo>
                  <a:pt x="916" y="278"/>
                </a:lnTo>
                <a:lnTo>
                  <a:pt x="894" y="286"/>
                </a:lnTo>
                <a:lnTo>
                  <a:pt x="880" y="294"/>
                </a:lnTo>
                <a:lnTo>
                  <a:pt x="858" y="312"/>
                </a:lnTo>
                <a:lnTo>
                  <a:pt x="822" y="332"/>
                </a:lnTo>
                <a:lnTo>
                  <a:pt x="804" y="344"/>
                </a:lnTo>
                <a:lnTo>
                  <a:pt x="740" y="414"/>
                </a:lnTo>
                <a:lnTo>
                  <a:pt x="650" y="500"/>
                </a:lnTo>
                <a:lnTo>
                  <a:pt x="642" y="514"/>
                </a:lnTo>
                <a:lnTo>
                  <a:pt x="636" y="522"/>
                </a:lnTo>
                <a:lnTo>
                  <a:pt x="638" y="632"/>
                </a:lnTo>
                <a:lnTo>
                  <a:pt x="626" y="644"/>
                </a:lnTo>
                <a:lnTo>
                  <a:pt x="614" y="648"/>
                </a:lnTo>
                <a:lnTo>
                  <a:pt x="574" y="678"/>
                </a:lnTo>
                <a:lnTo>
                  <a:pt x="574" y="698"/>
                </a:lnTo>
                <a:lnTo>
                  <a:pt x="572" y="702"/>
                </a:lnTo>
                <a:lnTo>
                  <a:pt x="562" y="730"/>
                </a:lnTo>
                <a:lnTo>
                  <a:pt x="580" y="746"/>
                </a:lnTo>
                <a:lnTo>
                  <a:pt x="594" y="768"/>
                </a:lnTo>
                <a:lnTo>
                  <a:pt x="580" y="790"/>
                </a:lnTo>
                <a:lnTo>
                  <a:pt x="586" y="810"/>
                </a:lnTo>
                <a:lnTo>
                  <a:pt x="580" y="844"/>
                </a:lnTo>
                <a:lnTo>
                  <a:pt x="580" y="896"/>
                </a:lnTo>
                <a:lnTo>
                  <a:pt x="586" y="906"/>
                </a:lnTo>
                <a:lnTo>
                  <a:pt x="606" y="918"/>
                </a:lnTo>
                <a:lnTo>
                  <a:pt x="606" y="924"/>
                </a:lnTo>
                <a:lnTo>
                  <a:pt x="642" y="930"/>
                </a:lnTo>
                <a:lnTo>
                  <a:pt x="644" y="938"/>
                </a:lnTo>
                <a:lnTo>
                  <a:pt x="648" y="944"/>
                </a:lnTo>
                <a:lnTo>
                  <a:pt x="660" y="954"/>
                </a:lnTo>
                <a:lnTo>
                  <a:pt x="696" y="972"/>
                </a:lnTo>
                <a:lnTo>
                  <a:pt x="712" y="1000"/>
                </a:lnTo>
                <a:lnTo>
                  <a:pt x="748" y="1032"/>
                </a:lnTo>
                <a:lnTo>
                  <a:pt x="794" y="1062"/>
                </a:lnTo>
                <a:lnTo>
                  <a:pt x="794" y="1070"/>
                </a:lnTo>
                <a:lnTo>
                  <a:pt x="794" y="1096"/>
                </a:lnTo>
                <a:lnTo>
                  <a:pt x="800" y="1134"/>
                </a:lnTo>
                <a:lnTo>
                  <a:pt x="94" y="1156"/>
                </a:lnTo>
                <a:close/>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nvGrpSpPr>
          <p:cNvPr id="166919" name="Group 12"/>
          <p:cNvGrpSpPr>
            <a:grpSpLocks/>
          </p:cNvGrpSpPr>
          <p:nvPr/>
        </p:nvGrpSpPr>
        <p:grpSpPr bwMode="auto">
          <a:xfrm>
            <a:off x="3194050" y="1803400"/>
            <a:ext cx="1568450" cy="1851025"/>
            <a:chOff x="2242" y="768"/>
            <a:chExt cx="988" cy="1166"/>
          </a:xfrm>
        </p:grpSpPr>
        <p:sp>
          <p:nvSpPr>
            <p:cNvPr id="167020" name="Freeform 13"/>
            <p:cNvSpPr>
              <a:spLocks/>
            </p:cNvSpPr>
            <p:nvPr/>
          </p:nvSpPr>
          <p:spPr bwMode="auto">
            <a:xfrm>
              <a:off x="2242" y="768"/>
              <a:ext cx="988" cy="1166"/>
            </a:xfrm>
            <a:custGeom>
              <a:avLst/>
              <a:gdLst>
                <a:gd name="T0" fmla="*/ 94 w 988"/>
                <a:gd name="T1" fmla="*/ 804 h 1166"/>
                <a:gd name="T2" fmla="*/ 42 w 988"/>
                <a:gd name="T3" fmla="*/ 736 h 1166"/>
                <a:gd name="T4" fmla="*/ 76 w 988"/>
                <a:gd name="T5" fmla="*/ 696 h 1166"/>
                <a:gd name="T6" fmla="*/ 72 w 988"/>
                <a:gd name="T7" fmla="*/ 648 h 1166"/>
                <a:gd name="T8" fmla="*/ 54 w 988"/>
                <a:gd name="T9" fmla="*/ 546 h 1166"/>
                <a:gd name="T10" fmla="*/ 50 w 988"/>
                <a:gd name="T11" fmla="*/ 498 h 1166"/>
                <a:gd name="T12" fmla="*/ 44 w 988"/>
                <a:gd name="T13" fmla="*/ 376 h 1166"/>
                <a:gd name="T14" fmla="*/ 14 w 988"/>
                <a:gd name="T15" fmla="*/ 302 h 1166"/>
                <a:gd name="T16" fmla="*/ 2 w 988"/>
                <a:gd name="T17" fmla="*/ 184 h 1166"/>
                <a:gd name="T18" fmla="*/ 14 w 988"/>
                <a:gd name="T19" fmla="*/ 134 h 1166"/>
                <a:gd name="T20" fmla="*/ 0 w 988"/>
                <a:gd name="T21" fmla="*/ 74 h 1166"/>
                <a:gd name="T22" fmla="*/ 254 w 988"/>
                <a:gd name="T23" fmla="*/ 26 h 1166"/>
                <a:gd name="T24" fmla="*/ 280 w 988"/>
                <a:gd name="T25" fmla="*/ 0 h 1166"/>
                <a:gd name="T26" fmla="*/ 306 w 988"/>
                <a:gd name="T27" fmla="*/ 58 h 1166"/>
                <a:gd name="T28" fmla="*/ 312 w 988"/>
                <a:gd name="T29" fmla="*/ 112 h 1166"/>
                <a:gd name="T30" fmla="*/ 352 w 988"/>
                <a:gd name="T31" fmla="*/ 130 h 1166"/>
                <a:gd name="T32" fmla="*/ 382 w 988"/>
                <a:gd name="T33" fmla="*/ 144 h 1166"/>
                <a:gd name="T34" fmla="*/ 428 w 988"/>
                <a:gd name="T35" fmla="*/ 144 h 1166"/>
                <a:gd name="T36" fmla="*/ 432 w 988"/>
                <a:gd name="T37" fmla="*/ 162 h 1166"/>
                <a:gd name="T38" fmla="*/ 484 w 988"/>
                <a:gd name="T39" fmla="*/ 146 h 1166"/>
                <a:gd name="T40" fmla="*/ 574 w 988"/>
                <a:gd name="T41" fmla="*/ 154 h 1166"/>
                <a:gd name="T42" fmla="*/ 574 w 988"/>
                <a:gd name="T43" fmla="*/ 166 h 1166"/>
                <a:gd name="T44" fmla="*/ 592 w 988"/>
                <a:gd name="T45" fmla="*/ 168 h 1166"/>
                <a:gd name="T46" fmla="*/ 606 w 988"/>
                <a:gd name="T47" fmla="*/ 204 h 1166"/>
                <a:gd name="T48" fmla="*/ 632 w 988"/>
                <a:gd name="T49" fmla="*/ 192 h 1166"/>
                <a:gd name="T50" fmla="*/ 656 w 988"/>
                <a:gd name="T51" fmla="*/ 192 h 1166"/>
                <a:gd name="T52" fmla="*/ 694 w 988"/>
                <a:gd name="T53" fmla="*/ 220 h 1166"/>
                <a:gd name="T54" fmla="*/ 718 w 988"/>
                <a:gd name="T55" fmla="*/ 242 h 1166"/>
                <a:gd name="T56" fmla="*/ 754 w 988"/>
                <a:gd name="T57" fmla="*/ 240 h 1166"/>
                <a:gd name="T58" fmla="*/ 812 w 988"/>
                <a:gd name="T59" fmla="*/ 208 h 1166"/>
                <a:gd name="T60" fmla="*/ 900 w 988"/>
                <a:gd name="T61" fmla="*/ 224 h 1166"/>
                <a:gd name="T62" fmla="*/ 922 w 988"/>
                <a:gd name="T63" fmla="*/ 230 h 1166"/>
                <a:gd name="T64" fmla="*/ 956 w 988"/>
                <a:gd name="T65" fmla="*/ 240 h 1166"/>
                <a:gd name="T66" fmla="*/ 970 w 988"/>
                <a:gd name="T67" fmla="*/ 256 h 1166"/>
                <a:gd name="T68" fmla="*/ 900 w 988"/>
                <a:gd name="T69" fmla="*/ 286 h 1166"/>
                <a:gd name="T70" fmla="*/ 864 w 988"/>
                <a:gd name="T71" fmla="*/ 316 h 1166"/>
                <a:gd name="T72" fmla="*/ 810 w 988"/>
                <a:gd name="T73" fmla="*/ 348 h 1166"/>
                <a:gd name="T74" fmla="*/ 656 w 988"/>
                <a:gd name="T75" fmla="*/ 506 h 1166"/>
                <a:gd name="T76" fmla="*/ 642 w 988"/>
                <a:gd name="T77" fmla="*/ 526 h 1166"/>
                <a:gd name="T78" fmla="*/ 632 w 988"/>
                <a:gd name="T79" fmla="*/ 648 h 1166"/>
                <a:gd name="T80" fmla="*/ 580 w 988"/>
                <a:gd name="T81" fmla="*/ 686 h 1166"/>
                <a:gd name="T82" fmla="*/ 574 w 988"/>
                <a:gd name="T83" fmla="*/ 708 h 1166"/>
                <a:gd name="T84" fmla="*/ 586 w 988"/>
                <a:gd name="T85" fmla="*/ 752 h 1166"/>
                <a:gd name="T86" fmla="*/ 586 w 988"/>
                <a:gd name="T87" fmla="*/ 798 h 1166"/>
                <a:gd name="T88" fmla="*/ 586 w 988"/>
                <a:gd name="T89" fmla="*/ 852 h 1166"/>
                <a:gd name="T90" fmla="*/ 592 w 988"/>
                <a:gd name="T91" fmla="*/ 916 h 1166"/>
                <a:gd name="T92" fmla="*/ 612 w 988"/>
                <a:gd name="T93" fmla="*/ 934 h 1166"/>
                <a:gd name="T94" fmla="*/ 650 w 988"/>
                <a:gd name="T95" fmla="*/ 944 h 1166"/>
                <a:gd name="T96" fmla="*/ 666 w 988"/>
                <a:gd name="T97" fmla="*/ 960 h 1166"/>
                <a:gd name="T98" fmla="*/ 718 w 988"/>
                <a:gd name="T99" fmla="*/ 1010 h 1166"/>
                <a:gd name="T100" fmla="*/ 800 w 988"/>
                <a:gd name="T101" fmla="*/ 1072 h 1166"/>
                <a:gd name="T102" fmla="*/ 804 w 988"/>
                <a:gd name="T103" fmla="*/ 1106 h 1166"/>
                <a:gd name="T104" fmla="*/ 94 w 988"/>
                <a:gd name="T105" fmla="*/ 1166 h 11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8"/>
                <a:gd name="T160" fmla="*/ 0 h 1166"/>
                <a:gd name="T161" fmla="*/ 988 w 988"/>
                <a:gd name="T162" fmla="*/ 1166 h 11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8" h="1166">
                  <a:moveTo>
                    <a:pt x="94" y="1166"/>
                  </a:moveTo>
                  <a:lnTo>
                    <a:pt x="94" y="804"/>
                  </a:lnTo>
                  <a:lnTo>
                    <a:pt x="44" y="756"/>
                  </a:lnTo>
                  <a:lnTo>
                    <a:pt x="42" y="736"/>
                  </a:lnTo>
                  <a:lnTo>
                    <a:pt x="70" y="714"/>
                  </a:lnTo>
                  <a:lnTo>
                    <a:pt x="76" y="696"/>
                  </a:lnTo>
                  <a:lnTo>
                    <a:pt x="76" y="676"/>
                  </a:lnTo>
                  <a:lnTo>
                    <a:pt x="72" y="648"/>
                  </a:lnTo>
                  <a:lnTo>
                    <a:pt x="76" y="622"/>
                  </a:lnTo>
                  <a:lnTo>
                    <a:pt x="54" y="546"/>
                  </a:lnTo>
                  <a:lnTo>
                    <a:pt x="50" y="532"/>
                  </a:lnTo>
                  <a:lnTo>
                    <a:pt x="50" y="498"/>
                  </a:lnTo>
                  <a:lnTo>
                    <a:pt x="48" y="478"/>
                  </a:lnTo>
                  <a:lnTo>
                    <a:pt x="44" y="376"/>
                  </a:lnTo>
                  <a:lnTo>
                    <a:pt x="32" y="322"/>
                  </a:lnTo>
                  <a:lnTo>
                    <a:pt x="14" y="302"/>
                  </a:lnTo>
                  <a:lnTo>
                    <a:pt x="6" y="240"/>
                  </a:lnTo>
                  <a:lnTo>
                    <a:pt x="2" y="184"/>
                  </a:lnTo>
                  <a:lnTo>
                    <a:pt x="8" y="150"/>
                  </a:lnTo>
                  <a:lnTo>
                    <a:pt x="14" y="134"/>
                  </a:lnTo>
                  <a:lnTo>
                    <a:pt x="0" y="90"/>
                  </a:lnTo>
                  <a:lnTo>
                    <a:pt x="0" y="74"/>
                  </a:lnTo>
                  <a:lnTo>
                    <a:pt x="254" y="74"/>
                  </a:lnTo>
                  <a:lnTo>
                    <a:pt x="254" y="26"/>
                  </a:lnTo>
                  <a:lnTo>
                    <a:pt x="258" y="0"/>
                  </a:lnTo>
                  <a:lnTo>
                    <a:pt x="280" y="0"/>
                  </a:lnTo>
                  <a:lnTo>
                    <a:pt x="304" y="12"/>
                  </a:lnTo>
                  <a:lnTo>
                    <a:pt x="306" y="58"/>
                  </a:lnTo>
                  <a:lnTo>
                    <a:pt x="316" y="82"/>
                  </a:lnTo>
                  <a:lnTo>
                    <a:pt x="312" y="112"/>
                  </a:lnTo>
                  <a:lnTo>
                    <a:pt x="340" y="134"/>
                  </a:lnTo>
                  <a:lnTo>
                    <a:pt x="352" y="130"/>
                  </a:lnTo>
                  <a:lnTo>
                    <a:pt x="374" y="134"/>
                  </a:lnTo>
                  <a:lnTo>
                    <a:pt x="382" y="144"/>
                  </a:lnTo>
                  <a:lnTo>
                    <a:pt x="404" y="140"/>
                  </a:lnTo>
                  <a:lnTo>
                    <a:pt x="428" y="144"/>
                  </a:lnTo>
                  <a:lnTo>
                    <a:pt x="432" y="154"/>
                  </a:lnTo>
                  <a:lnTo>
                    <a:pt x="432" y="162"/>
                  </a:lnTo>
                  <a:lnTo>
                    <a:pt x="468" y="160"/>
                  </a:lnTo>
                  <a:lnTo>
                    <a:pt x="484" y="146"/>
                  </a:lnTo>
                  <a:lnTo>
                    <a:pt x="538" y="140"/>
                  </a:lnTo>
                  <a:lnTo>
                    <a:pt x="574" y="154"/>
                  </a:lnTo>
                  <a:lnTo>
                    <a:pt x="580" y="154"/>
                  </a:lnTo>
                  <a:lnTo>
                    <a:pt x="574" y="166"/>
                  </a:lnTo>
                  <a:lnTo>
                    <a:pt x="586" y="172"/>
                  </a:lnTo>
                  <a:lnTo>
                    <a:pt x="592" y="168"/>
                  </a:lnTo>
                  <a:lnTo>
                    <a:pt x="600" y="178"/>
                  </a:lnTo>
                  <a:lnTo>
                    <a:pt x="606" y="204"/>
                  </a:lnTo>
                  <a:lnTo>
                    <a:pt x="620" y="210"/>
                  </a:lnTo>
                  <a:lnTo>
                    <a:pt x="632" y="192"/>
                  </a:lnTo>
                  <a:lnTo>
                    <a:pt x="642" y="188"/>
                  </a:lnTo>
                  <a:lnTo>
                    <a:pt x="656" y="192"/>
                  </a:lnTo>
                  <a:lnTo>
                    <a:pt x="666" y="210"/>
                  </a:lnTo>
                  <a:lnTo>
                    <a:pt x="694" y="220"/>
                  </a:lnTo>
                  <a:lnTo>
                    <a:pt x="702" y="230"/>
                  </a:lnTo>
                  <a:lnTo>
                    <a:pt x="718" y="242"/>
                  </a:lnTo>
                  <a:lnTo>
                    <a:pt x="736" y="246"/>
                  </a:lnTo>
                  <a:lnTo>
                    <a:pt x="754" y="240"/>
                  </a:lnTo>
                  <a:lnTo>
                    <a:pt x="806" y="204"/>
                  </a:lnTo>
                  <a:lnTo>
                    <a:pt x="812" y="208"/>
                  </a:lnTo>
                  <a:lnTo>
                    <a:pt x="828" y="226"/>
                  </a:lnTo>
                  <a:lnTo>
                    <a:pt x="900" y="224"/>
                  </a:lnTo>
                  <a:lnTo>
                    <a:pt x="912" y="226"/>
                  </a:lnTo>
                  <a:lnTo>
                    <a:pt x="922" y="230"/>
                  </a:lnTo>
                  <a:lnTo>
                    <a:pt x="940" y="246"/>
                  </a:lnTo>
                  <a:lnTo>
                    <a:pt x="956" y="240"/>
                  </a:lnTo>
                  <a:lnTo>
                    <a:pt x="988" y="236"/>
                  </a:lnTo>
                  <a:lnTo>
                    <a:pt x="970" y="256"/>
                  </a:lnTo>
                  <a:lnTo>
                    <a:pt x="926" y="280"/>
                  </a:lnTo>
                  <a:lnTo>
                    <a:pt x="900" y="286"/>
                  </a:lnTo>
                  <a:lnTo>
                    <a:pt x="886" y="296"/>
                  </a:lnTo>
                  <a:lnTo>
                    <a:pt x="864" y="316"/>
                  </a:lnTo>
                  <a:lnTo>
                    <a:pt x="828" y="334"/>
                  </a:lnTo>
                  <a:lnTo>
                    <a:pt x="810" y="348"/>
                  </a:lnTo>
                  <a:lnTo>
                    <a:pt x="748" y="418"/>
                  </a:lnTo>
                  <a:lnTo>
                    <a:pt x="656" y="506"/>
                  </a:lnTo>
                  <a:lnTo>
                    <a:pt x="648" y="520"/>
                  </a:lnTo>
                  <a:lnTo>
                    <a:pt x="642" y="526"/>
                  </a:lnTo>
                  <a:lnTo>
                    <a:pt x="644" y="638"/>
                  </a:lnTo>
                  <a:lnTo>
                    <a:pt x="632" y="648"/>
                  </a:lnTo>
                  <a:lnTo>
                    <a:pt x="620" y="654"/>
                  </a:lnTo>
                  <a:lnTo>
                    <a:pt x="580" y="686"/>
                  </a:lnTo>
                  <a:lnTo>
                    <a:pt x="580" y="704"/>
                  </a:lnTo>
                  <a:lnTo>
                    <a:pt x="574" y="708"/>
                  </a:lnTo>
                  <a:lnTo>
                    <a:pt x="566" y="736"/>
                  </a:lnTo>
                  <a:lnTo>
                    <a:pt x="586" y="752"/>
                  </a:lnTo>
                  <a:lnTo>
                    <a:pt x="600" y="774"/>
                  </a:lnTo>
                  <a:lnTo>
                    <a:pt x="586" y="798"/>
                  </a:lnTo>
                  <a:lnTo>
                    <a:pt x="592" y="816"/>
                  </a:lnTo>
                  <a:lnTo>
                    <a:pt x="586" y="852"/>
                  </a:lnTo>
                  <a:lnTo>
                    <a:pt x="586" y="902"/>
                  </a:lnTo>
                  <a:lnTo>
                    <a:pt x="592" y="916"/>
                  </a:lnTo>
                  <a:lnTo>
                    <a:pt x="612" y="924"/>
                  </a:lnTo>
                  <a:lnTo>
                    <a:pt x="612" y="934"/>
                  </a:lnTo>
                  <a:lnTo>
                    <a:pt x="648" y="940"/>
                  </a:lnTo>
                  <a:lnTo>
                    <a:pt x="650" y="944"/>
                  </a:lnTo>
                  <a:lnTo>
                    <a:pt x="654" y="954"/>
                  </a:lnTo>
                  <a:lnTo>
                    <a:pt x="666" y="960"/>
                  </a:lnTo>
                  <a:lnTo>
                    <a:pt x="702" y="978"/>
                  </a:lnTo>
                  <a:lnTo>
                    <a:pt x="718" y="1010"/>
                  </a:lnTo>
                  <a:lnTo>
                    <a:pt x="754" y="1040"/>
                  </a:lnTo>
                  <a:lnTo>
                    <a:pt x="800" y="1072"/>
                  </a:lnTo>
                  <a:lnTo>
                    <a:pt x="804" y="1080"/>
                  </a:lnTo>
                  <a:lnTo>
                    <a:pt x="804" y="1106"/>
                  </a:lnTo>
                  <a:lnTo>
                    <a:pt x="810" y="1144"/>
                  </a:lnTo>
                  <a:lnTo>
                    <a:pt x="94" y="1166"/>
                  </a:lnTo>
                  <a:close/>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nvGrpSpPr>
            <p:cNvPr id="167021" name="Group 14"/>
            <p:cNvGrpSpPr>
              <a:grpSpLocks/>
            </p:cNvGrpSpPr>
            <p:nvPr/>
          </p:nvGrpSpPr>
          <p:grpSpPr bwMode="auto">
            <a:xfrm>
              <a:off x="2242" y="768"/>
              <a:ext cx="988" cy="1166"/>
              <a:chOff x="2242" y="768"/>
              <a:chExt cx="988" cy="1166"/>
            </a:xfrm>
          </p:grpSpPr>
          <p:sp>
            <p:nvSpPr>
              <p:cNvPr id="167022" name="Freeform 15"/>
              <p:cNvSpPr>
                <a:spLocks/>
              </p:cNvSpPr>
              <p:nvPr/>
            </p:nvSpPr>
            <p:spPr bwMode="auto">
              <a:xfrm>
                <a:off x="2242" y="768"/>
                <a:ext cx="988" cy="1166"/>
              </a:xfrm>
              <a:custGeom>
                <a:avLst/>
                <a:gdLst>
                  <a:gd name="T0" fmla="*/ 94 w 988"/>
                  <a:gd name="T1" fmla="*/ 804 h 1166"/>
                  <a:gd name="T2" fmla="*/ 42 w 988"/>
                  <a:gd name="T3" fmla="*/ 736 h 1166"/>
                  <a:gd name="T4" fmla="*/ 76 w 988"/>
                  <a:gd name="T5" fmla="*/ 696 h 1166"/>
                  <a:gd name="T6" fmla="*/ 72 w 988"/>
                  <a:gd name="T7" fmla="*/ 648 h 1166"/>
                  <a:gd name="T8" fmla="*/ 54 w 988"/>
                  <a:gd name="T9" fmla="*/ 546 h 1166"/>
                  <a:gd name="T10" fmla="*/ 50 w 988"/>
                  <a:gd name="T11" fmla="*/ 498 h 1166"/>
                  <a:gd name="T12" fmla="*/ 44 w 988"/>
                  <a:gd name="T13" fmla="*/ 376 h 1166"/>
                  <a:gd name="T14" fmla="*/ 14 w 988"/>
                  <a:gd name="T15" fmla="*/ 302 h 1166"/>
                  <a:gd name="T16" fmla="*/ 2 w 988"/>
                  <a:gd name="T17" fmla="*/ 184 h 1166"/>
                  <a:gd name="T18" fmla="*/ 14 w 988"/>
                  <a:gd name="T19" fmla="*/ 134 h 1166"/>
                  <a:gd name="T20" fmla="*/ 0 w 988"/>
                  <a:gd name="T21" fmla="*/ 74 h 1166"/>
                  <a:gd name="T22" fmla="*/ 254 w 988"/>
                  <a:gd name="T23" fmla="*/ 26 h 1166"/>
                  <a:gd name="T24" fmla="*/ 280 w 988"/>
                  <a:gd name="T25" fmla="*/ 0 h 1166"/>
                  <a:gd name="T26" fmla="*/ 306 w 988"/>
                  <a:gd name="T27" fmla="*/ 58 h 1166"/>
                  <a:gd name="T28" fmla="*/ 312 w 988"/>
                  <a:gd name="T29" fmla="*/ 112 h 1166"/>
                  <a:gd name="T30" fmla="*/ 352 w 988"/>
                  <a:gd name="T31" fmla="*/ 130 h 1166"/>
                  <a:gd name="T32" fmla="*/ 382 w 988"/>
                  <a:gd name="T33" fmla="*/ 144 h 1166"/>
                  <a:gd name="T34" fmla="*/ 428 w 988"/>
                  <a:gd name="T35" fmla="*/ 144 h 1166"/>
                  <a:gd name="T36" fmla="*/ 432 w 988"/>
                  <a:gd name="T37" fmla="*/ 162 h 1166"/>
                  <a:gd name="T38" fmla="*/ 484 w 988"/>
                  <a:gd name="T39" fmla="*/ 146 h 1166"/>
                  <a:gd name="T40" fmla="*/ 574 w 988"/>
                  <a:gd name="T41" fmla="*/ 154 h 1166"/>
                  <a:gd name="T42" fmla="*/ 574 w 988"/>
                  <a:gd name="T43" fmla="*/ 166 h 1166"/>
                  <a:gd name="T44" fmla="*/ 592 w 988"/>
                  <a:gd name="T45" fmla="*/ 168 h 1166"/>
                  <a:gd name="T46" fmla="*/ 606 w 988"/>
                  <a:gd name="T47" fmla="*/ 204 h 1166"/>
                  <a:gd name="T48" fmla="*/ 632 w 988"/>
                  <a:gd name="T49" fmla="*/ 192 h 1166"/>
                  <a:gd name="T50" fmla="*/ 656 w 988"/>
                  <a:gd name="T51" fmla="*/ 192 h 1166"/>
                  <a:gd name="T52" fmla="*/ 694 w 988"/>
                  <a:gd name="T53" fmla="*/ 220 h 1166"/>
                  <a:gd name="T54" fmla="*/ 718 w 988"/>
                  <a:gd name="T55" fmla="*/ 242 h 1166"/>
                  <a:gd name="T56" fmla="*/ 754 w 988"/>
                  <a:gd name="T57" fmla="*/ 240 h 1166"/>
                  <a:gd name="T58" fmla="*/ 812 w 988"/>
                  <a:gd name="T59" fmla="*/ 208 h 1166"/>
                  <a:gd name="T60" fmla="*/ 900 w 988"/>
                  <a:gd name="T61" fmla="*/ 224 h 1166"/>
                  <a:gd name="T62" fmla="*/ 922 w 988"/>
                  <a:gd name="T63" fmla="*/ 230 h 1166"/>
                  <a:gd name="T64" fmla="*/ 956 w 988"/>
                  <a:gd name="T65" fmla="*/ 240 h 1166"/>
                  <a:gd name="T66" fmla="*/ 970 w 988"/>
                  <a:gd name="T67" fmla="*/ 256 h 1166"/>
                  <a:gd name="T68" fmla="*/ 900 w 988"/>
                  <a:gd name="T69" fmla="*/ 286 h 1166"/>
                  <a:gd name="T70" fmla="*/ 864 w 988"/>
                  <a:gd name="T71" fmla="*/ 316 h 1166"/>
                  <a:gd name="T72" fmla="*/ 810 w 988"/>
                  <a:gd name="T73" fmla="*/ 348 h 1166"/>
                  <a:gd name="T74" fmla="*/ 656 w 988"/>
                  <a:gd name="T75" fmla="*/ 506 h 1166"/>
                  <a:gd name="T76" fmla="*/ 642 w 988"/>
                  <a:gd name="T77" fmla="*/ 526 h 1166"/>
                  <a:gd name="T78" fmla="*/ 632 w 988"/>
                  <a:gd name="T79" fmla="*/ 648 h 1166"/>
                  <a:gd name="T80" fmla="*/ 580 w 988"/>
                  <a:gd name="T81" fmla="*/ 686 h 1166"/>
                  <a:gd name="T82" fmla="*/ 574 w 988"/>
                  <a:gd name="T83" fmla="*/ 708 h 1166"/>
                  <a:gd name="T84" fmla="*/ 586 w 988"/>
                  <a:gd name="T85" fmla="*/ 752 h 1166"/>
                  <a:gd name="T86" fmla="*/ 586 w 988"/>
                  <a:gd name="T87" fmla="*/ 798 h 1166"/>
                  <a:gd name="T88" fmla="*/ 586 w 988"/>
                  <a:gd name="T89" fmla="*/ 852 h 1166"/>
                  <a:gd name="T90" fmla="*/ 592 w 988"/>
                  <a:gd name="T91" fmla="*/ 916 h 1166"/>
                  <a:gd name="T92" fmla="*/ 612 w 988"/>
                  <a:gd name="T93" fmla="*/ 934 h 1166"/>
                  <a:gd name="T94" fmla="*/ 650 w 988"/>
                  <a:gd name="T95" fmla="*/ 944 h 1166"/>
                  <a:gd name="T96" fmla="*/ 666 w 988"/>
                  <a:gd name="T97" fmla="*/ 960 h 1166"/>
                  <a:gd name="T98" fmla="*/ 718 w 988"/>
                  <a:gd name="T99" fmla="*/ 1010 h 1166"/>
                  <a:gd name="T100" fmla="*/ 800 w 988"/>
                  <a:gd name="T101" fmla="*/ 1072 h 1166"/>
                  <a:gd name="T102" fmla="*/ 804 w 988"/>
                  <a:gd name="T103" fmla="*/ 1106 h 1166"/>
                  <a:gd name="T104" fmla="*/ 94 w 988"/>
                  <a:gd name="T105" fmla="*/ 1166 h 11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8"/>
                  <a:gd name="T160" fmla="*/ 0 h 1166"/>
                  <a:gd name="T161" fmla="*/ 988 w 988"/>
                  <a:gd name="T162" fmla="*/ 1166 h 11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8" h="1166">
                    <a:moveTo>
                      <a:pt x="94" y="1166"/>
                    </a:moveTo>
                    <a:lnTo>
                      <a:pt x="94" y="804"/>
                    </a:lnTo>
                    <a:lnTo>
                      <a:pt x="44" y="756"/>
                    </a:lnTo>
                    <a:lnTo>
                      <a:pt x="42" y="736"/>
                    </a:lnTo>
                    <a:lnTo>
                      <a:pt x="70" y="714"/>
                    </a:lnTo>
                    <a:lnTo>
                      <a:pt x="76" y="696"/>
                    </a:lnTo>
                    <a:lnTo>
                      <a:pt x="76" y="676"/>
                    </a:lnTo>
                    <a:lnTo>
                      <a:pt x="72" y="648"/>
                    </a:lnTo>
                    <a:lnTo>
                      <a:pt x="76" y="622"/>
                    </a:lnTo>
                    <a:lnTo>
                      <a:pt x="54" y="546"/>
                    </a:lnTo>
                    <a:lnTo>
                      <a:pt x="50" y="532"/>
                    </a:lnTo>
                    <a:lnTo>
                      <a:pt x="50" y="498"/>
                    </a:lnTo>
                    <a:lnTo>
                      <a:pt x="48" y="478"/>
                    </a:lnTo>
                    <a:lnTo>
                      <a:pt x="44" y="376"/>
                    </a:lnTo>
                    <a:lnTo>
                      <a:pt x="32" y="322"/>
                    </a:lnTo>
                    <a:lnTo>
                      <a:pt x="14" y="302"/>
                    </a:lnTo>
                    <a:lnTo>
                      <a:pt x="6" y="240"/>
                    </a:lnTo>
                    <a:lnTo>
                      <a:pt x="2" y="184"/>
                    </a:lnTo>
                    <a:lnTo>
                      <a:pt x="8" y="150"/>
                    </a:lnTo>
                    <a:lnTo>
                      <a:pt x="14" y="134"/>
                    </a:lnTo>
                    <a:lnTo>
                      <a:pt x="0" y="90"/>
                    </a:lnTo>
                    <a:lnTo>
                      <a:pt x="0" y="74"/>
                    </a:lnTo>
                    <a:lnTo>
                      <a:pt x="254" y="74"/>
                    </a:lnTo>
                    <a:lnTo>
                      <a:pt x="254" y="26"/>
                    </a:lnTo>
                    <a:lnTo>
                      <a:pt x="258" y="0"/>
                    </a:lnTo>
                    <a:lnTo>
                      <a:pt x="280" y="0"/>
                    </a:lnTo>
                    <a:lnTo>
                      <a:pt x="304" y="12"/>
                    </a:lnTo>
                    <a:lnTo>
                      <a:pt x="306" y="58"/>
                    </a:lnTo>
                    <a:lnTo>
                      <a:pt x="316" y="82"/>
                    </a:lnTo>
                    <a:lnTo>
                      <a:pt x="312" y="112"/>
                    </a:lnTo>
                    <a:lnTo>
                      <a:pt x="340" y="134"/>
                    </a:lnTo>
                    <a:lnTo>
                      <a:pt x="352" y="130"/>
                    </a:lnTo>
                    <a:lnTo>
                      <a:pt x="374" y="134"/>
                    </a:lnTo>
                    <a:lnTo>
                      <a:pt x="382" y="144"/>
                    </a:lnTo>
                    <a:lnTo>
                      <a:pt x="404" y="140"/>
                    </a:lnTo>
                    <a:lnTo>
                      <a:pt x="428" y="144"/>
                    </a:lnTo>
                    <a:lnTo>
                      <a:pt x="432" y="154"/>
                    </a:lnTo>
                    <a:lnTo>
                      <a:pt x="432" y="162"/>
                    </a:lnTo>
                    <a:lnTo>
                      <a:pt x="468" y="160"/>
                    </a:lnTo>
                    <a:lnTo>
                      <a:pt x="484" y="146"/>
                    </a:lnTo>
                    <a:lnTo>
                      <a:pt x="538" y="140"/>
                    </a:lnTo>
                    <a:lnTo>
                      <a:pt x="574" y="154"/>
                    </a:lnTo>
                    <a:lnTo>
                      <a:pt x="580" y="154"/>
                    </a:lnTo>
                    <a:lnTo>
                      <a:pt x="574" y="166"/>
                    </a:lnTo>
                    <a:lnTo>
                      <a:pt x="586" y="172"/>
                    </a:lnTo>
                    <a:lnTo>
                      <a:pt x="592" y="168"/>
                    </a:lnTo>
                    <a:lnTo>
                      <a:pt x="600" y="178"/>
                    </a:lnTo>
                    <a:lnTo>
                      <a:pt x="606" y="204"/>
                    </a:lnTo>
                    <a:lnTo>
                      <a:pt x="620" y="210"/>
                    </a:lnTo>
                    <a:lnTo>
                      <a:pt x="632" y="192"/>
                    </a:lnTo>
                    <a:lnTo>
                      <a:pt x="642" y="188"/>
                    </a:lnTo>
                    <a:lnTo>
                      <a:pt x="656" y="192"/>
                    </a:lnTo>
                    <a:lnTo>
                      <a:pt x="666" y="210"/>
                    </a:lnTo>
                    <a:lnTo>
                      <a:pt x="694" y="220"/>
                    </a:lnTo>
                    <a:lnTo>
                      <a:pt x="702" y="230"/>
                    </a:lnTo>
                    <a:lnTo>
                      <a:pt x="718" y="242"/>
                    </a:lnTo>
                    <a:lnTo>
                      <a:pt x="736" y="246"/>
                    </a:lnTo>
                    <a:lnTo>
                      <a:pt x="754" y="240"/>
                    </a:lnTo>
                    <a:lnTo>
                      <a:pt x="806" y="204"/>
                    </a:lnTo>
                    <a:lnTo>
                      <a:pt x="812" y="208"/>
                    </a:lnTo>
                    <a:lnTo>
                      <a:pt x="828" y="226"/>
                    </a:lnTo>
                    <a:lnTo>
                      <a:pt x="900" y="224"/>
                    </a:lnTo>
                    <a:lnTo>
                      <a:pt x="912" y="226"/>
                    </a:lnTo>
                    <a:lnTo>
                      <a:pt x="922" y="230"/>
                    </a:lnTo>
                    <a:lnTo>
                      <a:pt x="940" y="246"/>
                    </a:lnTo>
                    <a:lnTo>
                      <a:pt x="956" y="240"/>
                    </a:lnTo>
                    <a:lnTo>
                      <a:pt x="988" y="236"/>
                    </a:lnTo>
                    <a:lnTo>
                      <a:pt x="970" y="256"/>
                    </a:lnTo>
                    <a:lnTo>
                      <a:pt x="926" y="280"/>
                    </a:lnTo>
                    <a:lnTo>
                      <a:pt x="900" y="286"/>
                    </a:lnTo>
                    <a:lnTo>
                      <a:pt x="886" y="296"/>
                    </a:lnTo>
                    <a:lnTo>
                      <a:pt x="864" y="316"/>
                    </a:lnTo>
                    <a:lnTo>
                      <a:pt x="828" y="334"/>
                    </a:lnTo>
                    <a:lnTo>
                      <a:pt x="810" y="348"/>
                    </a:lnTo>
                    <a:lnTo>
                      <a:pt x="748" y="418"/>
                    </a:lnTo>
                    <a:lnTo>
                      <a:pt x="656" y="506"/>
                    </a:lnTo>
                    <a:lnTo>
                      <a:pt x="648" y="520"/>
                    </a:lnTo>
                    <a:lnTo>
                      <a:pt x="642" y="526"/>
                    </a:lnTo>
                    <a:lnTo>
                      <a:pt x="644" y="638"/>
                    </a:lnTo>
                    <a:lnTo>
                      <a:pt x="632" y="648"/>
                    </a:lnTo>
                    <a:lnTo>
                      <a:pt x="620" y="654"/>
                    </a:lnTo>
                    <a:lnTo>
                      <a:pt x="580" y="686"/>
                    </a:lnTo>
                    <a:lnTo>
                      <a:pt x="580" y="704"/>
                    </a:lnTo>
                    <a:lnTo>
                      <a:pt x="574" y="708"/>
                    </a:lnTo>
                    <a:lnTo>
                      <a:pt x="566" y="736"/>
                    </a:lnTo>
                    <a:lnTo>
                      <a:pt x="586" y="752"/>
                    </a:lnTo>
                    <a:lnTo>
                      <a:pt x="600" y="774"/>
                    </a:lnTo>
                    <a:lnTo>
                      <a:pt x="586" y="798"/>
                    </a:lnTo>
                    <a:lnTo>
                      <a:pt x="592" y="816"/>
                    </a:lnTo>
                    <a:lnTo>
                      <a:pt x="586" y="852"/>
                    </a:lnTo>
                    <a:lnTo>
                      <a:pt x="586" y="902"/>
                    </a:lnTo>
                    <a:lnTo>
                      <a:pt x="592" y="916"/>
                    </a:lnTo>
                    <a:lnTo>
                      <a:pt x="612" y="924"/>
                    </a:lnTo>
                    <a:lnTo>
                      <a:pt x="612" y="934"/>
                    </a:lnTo>
                    <a:lnTo>
                      <a:pt x="648" y="940"/>
                    </a:lnTo>
                    <a:lnTo>
                      <a:pt x="650" y="944"/>
                    </a:lnTo>
                    <a:lnTo>
                      <a:pt x="654" y="954"/>
                    </a:lnTo>
                    <a:lnTo>
                      <a:pt x="666" y="960"/>
                    </a:lnTo>
                    <a:lnTo>
                      <a:pt x="702" y="978"/>
                    </a:lnTo>
                    <a:lnTo>
                      <a:pt x="718" y="1010"/>
                    </a:lnTo>
                    <a:lnTo>
                      <a:pt x="754" y="1040"/>
                    </a:lnTo>
                    <a:lnTo>
                      <a:pt x="800" y="1072"/>
                    </a:lnTo>
                    <a:lnTo>
                      <a:pt x="804" y="1080"/>
                    </a:lnTo>
                    <a:lnTo>
                      <a:pt x="804" y="1106"/>
                    </a:lnTo>
                    <a:lnTo>
                      <a:pt x="810" y="1144"/>
                    </a:lnTo>
                    <a:lnTo>
                      <a:pt x="94" y="1166"/>
                    </a:lnTo>
                    <a:close/>
                  </a:path>
                </a:pathLst>
              </a:custGeom>
              <a:solidFill>
                <a:schemeClr val="hlink"/>
              </a:solidFill>
              <a:ln w="9525">
                <a:solidFill>
                  <a:schemeClr val="tx1"/>
                </a:solidFill>
                <a:round/>
                <a:headEnd/>
                <a:tailEnd/>
              </a:ln>
            </p:spPr>
            <p:txBody>
              <a:bodyPr/>
              <a:lstStyle/>
              <a:p>
                <a:endParaRPr lang="en-US">
                  <a:latin typeface="Lucida Sans Unicode" pitchFamily="34" charset="0"/>
                </a:endParaRPr>
              </a:p>
            </p:txBody>
          </p:sp>
          <p:sp>
            <p:nvSpPr>
              <p:cNvPr id="167023" name="Freeform 16"/>
              <p:cNvSpPr>
                <a:spLocks/>
              </p:cNvSpPr>
              <p:nvPr/>
            </p:nvSpPr>
            <p:spPr bwMode="auto">
              <a:xfrm>
                <a:off x="2242" y="768"/>
                <a:ext cx="988" cy="1166"/>
              </a:xfrm>
              <a:custGeom>
                <a:avLst/>
                <a:gdLst>
                  <a:gd name="T0" fmla="*/ 94 w 988"/>
                  <a:gd name="T1" fmla="*/ 804 h 1166"/>
                  <a:gd name="T2" fmla="*/ 42 w 988"/>
                  <a:gd name="T3" fmla="*/ 736 h 1166"/>
                  <a:gd name="T4" fmla="*/ 76 w 988"/>
                  <a:gd name="T5" fmla="*/ 696 h 1166"/>
                  <a:gd name="T6" fmla="*/ 72 w 988"/>
                  <a:gd name="T7" fmla="*/ 648 h 1166"/>
                  <a:gd name="T8" fmla="*/ 54 w 988"/>
                  <a:gd name="T9" fmla="*/ 546 h 1166"/>
                  <a:gd name="T10" fmla="*/ 50 w 988"/>
                  <a:gd name="T11" fmla="*/ 498 h 1166"/>
                  <a:gd name="T12" fmla="*/ 44 w 988"/>
                  <a:gd name="T13" fmla="*/ 376 h 1166"/>
                  <a:gd name="T14" fmla="*/ 14 w 988"/>
                  <a:gd name="T15" fmla="*/ 302 h 1166"/>
                  <a:gd name="T16" fmla="*/ 2 w 988"/>
                  <a:gd name="T17" fmla="*/ 184 h 1166"/>
                  <a:gd name="T18" fmla="*/ 14 w 988"/>
                  <a:gd name="T19" fmla="*/ 134 h 1166"/>
                  <a:gd name="T20" fmla="*/ 0 w 988"/>
                  <a:gd name="T21" fmla="*/ 74 h 1166"/>
                  <a:gd name="T22" fmla="*/ 254 w 988"/>
                  <a:gd name="T23" fmla="*/ 26 h 1166"/>
                  <a:gd name="T24" fmla="*/ 280 w 988"/>
                  <a:gd name="T25" fmla="*/ 0 h 1166"/>
                  <a:gd name="T26" fmla="*/ 306 w 988"/>
                  <a:gd name="T27" fmla="*/ 58 h 1166"/>
                  <a:gd name="T28" fmla="*/ 312 w 988"/>
                  <a:gd name="T29" fmla="*/ 112 h 1166"/>
                  <a:gd name="T30" fmla="*/ 352 w 988"/>
                  <a:gd name="T31" fmla="*/ 130 h 1166"/>
                  <a:gd name="T32" fmla="*/ 382 w 988"/>
                  <a:gd name="T33" fmla="*/ 144 h 1166"/>
                  <a:gd name="T34" fmla="*/ 428 w 988"/>
                  <a:gd name="T35" fmla="*/ 144 h 1166"/>
                  <a:gd name="T36" fmla="*/ 432 w 988"/>
                  <a:gd name="T37" fmla="*/ 162 h 1166"/>
                  <a:gd name="T38" fmla="*/ 484 w 988"/>
                  <a:gd name="T39" fmla="*/ 146 h 1166"/>
                  <a:gd name="T40" fmla="*/ 574 w 988"/>
                  <a:gd name="T41" fmla="*/ 154 h 1166"/>
                  <a:gd name="T42" fmla="*/ 574 w 988"/>
                  <a:gd name="T43" fmla="*/ 166 h 1166"/>
                  <a:gd name="T44" fmla="*/ 592 w 988"/>
                  <a:gd name="T45" fmla="*/ 168 h 1166"/>
                  <a:gd name="T46" fmla="*/ 606 w 988"/>
                  <a:gd name="T47" fmla="*/ 204 h 1166"/>
                  <a:gd name="T48" fmla="*/ 632 w 988"/>
                  <a:gd name="T49" fmla="*/ 192 h 1166"/>
                  <a:gd name="T50" fmla="*/ 656 w 988"/>
                  <a:gd name="T51" fmla="*/ 192 h 1166"/>
                  <a:gd name="T52" fmla="*/ 694 w 988"/>
                  <a:gd name="T53" fmla="*/ 220 h 1166"/>
                  <a:gd name="T54" fmla="*/ 718 w 988"/>
                  <a:gd name="T55" fmla="*/ 242 h 1166"/>
                  <a:gd name="T56" fmla="*/ 754 w 988"/>
                  <a:gd name="T57" fmla="*/ 240 h 1166"/>
                  <a:gd name="T58" fmla="*/ 812 w 988"/>
                  <a:gd name="T59" fmla="*/ 208 h 1166"/>
                  <a:gd name="T60" fmla="*/ 900 w 988"/>
                  <a:gd name="T61" fmla="*/ 224 h 1166"/>
                  <a:gd name="T62" fmla="*/ 922 w 988"/>
                  <a:gd name="T63" fmla="*/ 230 h 1166"/>
                  <a:gd name="T64" fmla="*/ 956 w 988"/>
                  <a:gd name="T65" fmla="*/ 240 h 1166"/>
                  <a:gd name="T66" fmla="*/ 970 w 988"/>
                  <a:gd name="T67" fmla="*/ 256 h 1166"/>
                  <a:gd name="T68" fmla="*/ 900 w 988"/>
                  <a:gd name="T69" fmla="*/ 286 h 1166"/>
                  <a:gd name="T70" fmla="*/ 864 w 988"/>
                  <a:gd name="T71" fmla="*/ 316 h 1166"/>
                  <a:gd name="T72" fmla="*/ 810 w 988"/>
                  <a:gd name="T73" fmla="*/ 348 h 1166"/>
                  <a:gd name="T74" fmla="*/ 656 w 988"/>
                  <a:gd name="T75" fmla="*/ 506 h 1166"/>
                  <a:gd name="T76" fmla="*/ 642 w 988"/>
                  <a:gd name="T77" fmla="*/ 526 h 1166"/>
                  <a:gd name="T78" fmla="*/ 632 w 988"/>
                  <a:gd name="T79" fmla="*/ 648 h 1166"/>
                  <a:gd name="T80" fmla="*/ 580 w 988"/>
                  <a:gd name="T81" fmla="*/ 686 h 1166"/>
                  <a:gd name="T82" fmla="*/ 574 w 988"/>
                  <a:gd name="T83" fmla="*/ 708 h 1166"/>
                  <a:gd name="T84" fmla="*/ 586 w 988"/>
                  <a:gd name="T85" fmla="*/ 752 h 1166"/>
                  <a:gd name="T86" fmla="*/ 586 w 988"/>
                  <a:gd name="T87" fmla="*/ 798 h 1166"/>
                  <a:gd name="T88" fmla="*/ 586 w 988"/>
                  <a:gd name="T89" fmla="*/ 852 h 1166"/>
                  <a:gd name="T90" fmla="*/ 592 w 988"/>
                  <a:gd name="T91" fmla="*/ 916 h 1166"/>
                  <a:gd name="T92" fmla="*/ 612 w 988"/>
                  <a:gd name="T93" fmla="*/ 934 h 1166"/>
                  <a:gd name="T94" fmla="*/ 650 w 988"/>
                  <a:gd name="T95" fmla="*/ 944 h 1166"/>
                  <a:gd name="T96" fmla="*/ 666 w 988"/>
                  <a:gd name="T97" fmla="*/ 960 h 1166"/>
                  <a:gd name="T98" fmla="*/ 718 w 988"/>
                  <a:gd name="T99" fmla="*/ 1010 h 1166"/>
                  <a:gd name="T100" fmla="*/ 800 w 988"/>
                  <a:gd name="T101" fmla="*/ 1072 h 1166"/>
                  <a:gd name="T102" fmla="*/ 804 w 988"/>
                  <a:gd name="T103" fmla="*/ 1106 h 1166"/>
                  <a:gd name="T104" fmla="*/ 94 w 988"/>
                  <a:gd name="T105" fmla="*/ 1166 h 11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8"/>
                  <a:gd name="T160" fmla="*/ 0 h 1166"/>
                  <a:gd name="T161" fmla="*/ 988 w 988"/>
                  <a:gd name="T162" fmla="*/ 1166 h 11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8" h="1166">
                    <a:moveTo>
                      <a:pt x="94" y="1166"/>
                    </a:moveTo>
                    <a:lnTo>
                      <a:pt x="94" y="804"/>
                    </a:lnTo>
                    <a:lnTo>
                      <a:pt x="44" y="756"/>
                    </a:lnTo>
                    <a:lnTo>
                      <a:pt x="42" y="736"/>
                    </a:lnTo>
                    <a:lnTo>
                      <a:pt x="70" y="714"/>
                    </a:lnTo>
                    <a:lnTo>
                      <a:pt x="76" y="696"/>
                    </a:lnTo>
                    <a:lnTo>
                      <a:pt x="76" y="676"/>
                    </a:lnTo>
                    <a:lnTo>
                      <a:pt x="72" y="648"/>
                    </a:lnTo>
                    <a:lnTo>
                      <a:pt x="76" y="622"/>
                    </a:lnTo>
                    <a:lnTo>
                      <a:pt x="54" y="546"/>
                    </a:lnTo>
                    <a:lnTo>
                      <a:pt x="50" y="532"/>
                    </a:lnTo>
                    <a:lnTo>
                      <a:pt x="50" y="498"/>
                    </a:lnTo>
                    <a:lnTo>
                      <a:pt x="48" y="478"/>
                    </a:lnTo>
                    <a:lnTo>
                      <a:pt x="44" y="376"/>
                    </a:lnTo>
                    <a:lnTo>
                      <a:pt x="32" y="322"/>
                    </a:lnTo>
                    <a:lnTo>
                      <a:pt x="14" y="302"/>
                    </a:lnTo>
                    <a:lnTo>
                      <a:pt x="6" y="240"/>
                    </a:lnTo>
                    <a:lnTo>
                      <a:pt x="2" y="184"/>
                    </a:lnTo>
                    <a:lnTo>
                      <a:pt x="8" y="150"/>
                    </a:lnTo>
                    <a:lnTo>
                      <a:pt x="14" y="134"/>
                    </a:lnTo>
                    <a:lnTo>
                      <a:pt x="0" y="90"/>
                    </a:lnTo>
                    <a:lnTo>
                      <a:pt x="0" y="74"/>
                    </a:lnTo>
                    <a:lnTo>
                      <a:pt x="254" y="74"/>
                    </a:lnTo>
                    <a:lnTo>
                      <a:pt x="254" y="26"/>
                    </a:lnTo>
                    <a:lnTo>
                      <a:pt x="258" y="0"/>
                    </a:lnTo>
                    <a:lnTo>
                      <a:pt x="280" y="0"/>
                    </a:lnTo>
                    <a:lnTo>
                      <a:pt x="304" y="12"/>
                    </a:lnTo>
                    <a:lnTo>
                      <a:pt x="306" y="58"/>
                    </a:lnTo>
                    <a:lnTo>
                      <a:pt x="316" y="82"/>
                    </a:lnTo>
                    <a:lnTo>
                      <a:pt x="312" y="112"/>
                    </a:lnTo>
                    <a:lnTo>
                      <a:pt x="340" y="134"/>
                    </a:lnTo>
                    <a:lnTo>
                      <a:pt x="352" y="130"/>
                    </a:lnTo>
                    <a:lnTo>
                      <a:pt x="374" y="134"/>
                    </a:lnTo>
                    <a:lnTo>
                      <a:pt x="382" y="144"/>
                    </a:lnTo>
                    <a:lnTo>
                      <a:pt x="404" y="140"/>
                    </a:lnTo>
                    <a:lnTo>
                      <a:pt x="428" y="144"/>
                    </a:lnTo>
                    <a:lnTo>
                      <a:pt x="432" y="154"/>
                    </a:lnTo>
                    <a:lnTo>
                      <a:pt x="432" y="162"/>
                    </a:lnTo>
                    <a:lnTo>
                      <a:pt x="468" y="160"/>
                    </a:lnTo>
                    <a:lnTo>
                      <a:pt x="484" y="146"/>
                    </a:lnTo>
                    <a:lnTo>
                      <a:pt x="538" y="140"/>
                    </a:lnTo>
                    <a:lnTo>
                      <a:pt x="574" y="154"/>
                    </a:lnTo>
                    <a:lnTo>
                      <a:pt x="580" y="154"/>
                    </a:lnTo>
                    <a:lnTo>
                      <a:pt x="574" y="166"/>
                    </a:lnTo>
                    <a:lnTo>
                      <a:pt x="586" y="172"/>
                    </a:lnTo>
                    <a:lnTo>
                      <a:pt x="592" y="168"/>
                    </a:lnTo>
                    <a:lnTo>
                      <a:pt x="600" y="178"/>
                    </a:lnTo>
                    <a:lnTo>
                      <a:pt x="606" y="204"/>
                    </a:lnTo>
                    <a:lnTo>
                      <a:pt x="620" y="210"/>
                    </a:lnTo>
                    <a:lnTo>
                      <a:pt x="632" y="192"/>
                    </a:lnTo>
                    <a:lnTo>
                      <a:pt x="642" y="188"/>
                    </a:lnTo>
                    <a:lnTo>
                      <a:pt x="656" y="192"/>
                    </a:lnTo>
                    <a:lnTo>
                      <a:pt x="666" y="210"/>
                    </a:lnTo>
                    <a:lnTo>
                      <a:pt x="694" y="220"/>
                    </a:lnTo>
                    <a:lnTo>
                      <a:pt x="702" y="230"/>
                    </a:lnTo>
                    <a:lnTo>
                      <a:pt x="718" y="242"/>
                    </a:lnTo>
                    <a:lnTo>
                      <a:pt x="736" y="246"/>
                    </a:lnTo>
                    <a:lnTo>
                      <a:pt x="754" y="240"/>
                    </a:lnTo>
                    <a:lnTo>
                      <a:pt x="806" y="204"/>
                    </a:lnTo>
                    <a:lnTo>
                      <a:pt x="812" y="208"/>
                    </a:lnTo>
                    <a:lnTo>
                      <a:pt x="828" y="226"/>
                    </a:lnTo>
                    <a:lnTo>
                      <a:pt x="900" y="224"/>
                    </a:lnTo>
                    <a:lnTo>
                      <a:pt x="912" y="226"/>
                    </a:lnTo>
                    <a:lnTo>
                      <a:pt x="922" y="230"/>
                    </a:lnTo>
                    <a:lnTo>
                      <a:pt x="940" y="246"/>
                    </a:lnTo>
                    <a:lnTo>
                      <a:pt x="956" y="240"/>
                    </a:lnTo>
                    <a:lnTo>
                      <a:pt x="988" y="236"/>
                    </a:lnTo>
                    <a:lnTo>
                      <a:pt x="970" y="256"/>
                    </a:lnTo>
                    <a:lnTo>
                      <a:pt x="926" y="280"/>
                    </a:lnTo>
                    <a:lnTo>
                      <a:pt x="900" y="286"/>
                    </a:lnTo>
                    <a:lnTo>
                      <a:pt x="886" y="296"/>
                    </a:lnTo>
                    <a:lnTo>
                      <a:pt x="864" y="316"/>
                    </a:lnTo>
                    <a:lnTo>
                      <a:pt x="828" y="334"/>
                    </a:lnTo>
                    <a:lnTo>
                      <a:pt x="810" y="348"/>
                    </a:lnTo>
                    <a:lnTo>
                      <a:pt x="748" y="418"/>
                    </a:lnTo>
                    <a:lnTo>
                      <a:pt x="656" y="506"/>
                    </a:lnTo>
                    <a:lnTo>
                      <a:pt x="648" y="520"/>
                    </a:lnTo>
                    <a:lnTo>
                      <a:pt x="642" y="526"/>
                    </a:lnTo>
                    <a:lnTo>
                      <a:pt x="644" y="638"/>
                    </a:lnTo>
                    <a:lnTo>
                      <a:pt x="632" y="648"/>
                    </a:lnTo>
                    <a:lnTo>
                      <a:pt x="620" y="654"/>
                    </a:lnTo>
                    <a:lnTo>
                      <a:pt x="580" y="686"/>
                    </a:lnTo>
                    <a:lnTo>
                      <a:pt x="580" y="704"/>
                    </a:lnTo>
                    <a:lnTo>
                      <a:pt x="574" y="708"/>
                    </a:lnTo>
                    <a:lnTo>
                      <a:pt x="566" y="736"/>
                    </a:lnTo>
                    <a:lnTo>
                      <a:pt x="586" y="752"/>
                    </a:lnTo>
                    <a:lnTo>
                      <a:pt x="600" y="774"/>
                    </a:lnTo>
                    <a:lnTo>
                      <a:pt x="586" y="798"/>
                    </a:lnTo>
                    <a:lnTo>
                      <a:pt x="592" y="816"/>
                    </a:lnTo>
                    <a:lnTo>
                      <a:pt x="586" y="852"/>
                    </a:lnTo>
                    <a:lnTo>
                      <a:pt x="586" y="902"/>
                    </a:lnTo>
                    <a:lnTo>
                      <a:pt x="592" y="916"/>
                    </a:lnTo>
                    <a:lnTo>
                      <a:pt x="612" y="924"/>
                    </a:lnTo>
                    <a:lnTo>
                      <a:pt x="612" y="934"/>
                    </a:lnTo>
                    <a:lnTo>
                      <a:pt x="648" y="940"/>
                    </a:lnTo>
                    <a:lnTo>
                      <a:pt x="650" y="944"/>
                    </a:lnTo>
                    <a:lnTo>
                      <a:pt x="654" y="954"/>
                    </a:lnTo>
                    <a:lnTo>
                      <a:pt x="666" y="960"/>
                    </a:lnTo>
                    <a:lnTo>
                      <a:pt x="702" y="978"/>
                    </a:lnTo>
                    <a:lnTo>
                      <a:pt x="718" y="1010"/>
                    </a:lnTo>
                    <a:lnTo>
                      <a:pt x="754" y="1040"/>
                    </a:lnTo>
                    <a:lnTo>
                      <a:pt x="800" y="1072"/>
                    </a:lnTo>
                    <a:lnTo>
                      <a:pt x="804" y="1080"/>
                    </a:lnTo>
                    <a:lnTo>
                      <a:pt x="804" y="1106"/>
                    </a:lnTo>
                    <a:lnTo>
                      <a:pt x="810" y="1144"/>
                    </a:lnTo>
                    <a:lnTo>
                      <a:pt x="94" y="1166"/>
                    </a:lnTo>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grpSp>
      <p:sp>
        <p:nvSpPr>
          <p:cNvPr id="166920" name="Freeform 17"/>
          <p:cNvSpPr>
            <a:spLocks/>
          </p:cNvSpPr>
          <p:nvPr/>
        </p:nvSpPr>
        <p:spPr bwMode="auto">
          <a:xfrm>
            <a:off x="3308350" y="3622675"/>
            <a:ext cx="1422400" cy="974725"/>
          </a:xfrm>
          <a:custGeom>
            <a:avLst/>
            <a:gdLst>
              <a:gd name="T0" fmla="*/ 2147483647 w 896"/>
              <a:gd name="T1" fmla="*/ 0 h 614"/>
              <a:gd name="T2" fmla="*/ 2147483647 w 896"/>
              <a:gd name="T3" fmla="*/ 2147483647 h 614"/>
              <a:gd name="T4" fmla="*/ 2147483647 w 896"/>
              <a:gd name="T5" fmla="*/ 2147483647 h 614"/>
              <a:gd name="T6" fmla="*/ 2147483647 w 896"/>
              <a:gd name="T7" fmla="*/ 2147483647 h 614"/>
              <a:gd name="T8" fmla="*/ 2147483647 w 896"/>
              <a:gd name="T9" fmla="*/ 2147483647 h 614"/>
              <a:gd name="T10" fmla="*/ 2147483647 w 896"/>
              <a:gd name="T11" fmla="*/ 2147483647 h 614"/>
              <a:gd name="T12" fmla="*/ 2147483647 w 896"/>
              <a:gd name="T13" fmla="*/ 2147483647 h 614"/>
              <a:gd name="T14" fmla="*/ 2147483647 w 896"/>
              <a:gd name="T15" fmla="*/ 2147483647 h 614"/>
              <a:gd name="T16" fmla="*/ 2147483647 w 896"/>
              <a:gd name="T17" fmla="*/ 2147483647 h 614"/>
              <a:gd name="T18" fmla="*/ 2147483647 w 896"/>
              <a:gd name="T19" fmla="*/ 2147483647 h 614"/>
              <a:gd name="T20" fmla="*/ 2147483647 w 896"/>
              <a:gd name="T21" fmla="*/ 2147483647 h 614"/>
              <a:gd name="T22" fmla="*/ 2147483647 w 896"/>
              <a:gd name="T23" fmla="*/ 2147483647 h 614"/>
              <a:gd name="T24" fmla="*/ 2147483647 w 896"/>
              <a:gd name="T25" fmla="*/ 2147483647 h 614"/>
              <a:gd name="T26" fmla="*/ 2147483647 w 896"/>
              <a:gd name="T27" fmla="*/ 2147483647 h 614"/>
              <a:gd name="T28" fmla="*/ 2147483647 w 896"/>
              <a:gd name="T29" fmla="*/ 2147483647 h 614"/>
              <a:gd name="T30" fmla="*/ 2147483647 w 896"/>
              <a:gd name="T31" fmla="*/ 2147483647 h 614"/>
              <a:gd name="T32" fmla="*/ 2147483647 w 896"/>
              <a:gd name="T33" fmla="*/ 2147483647 h 614"/>
              <a:gd name="T34" fmla="*/ 2147483647 w 896"/>
              <a:gd name="T35" fmla="*/ 2147483647 h 614"/>
              <a:gd name="T36" fmla="*/ 2147483647 w 896"/>
              <a:gd name="T37" fmla="*/ 2147483647 h 614"/>
              <a:gd name="T38" fmla="*/ 2147483647 w 896"/>
              <a:gd name="T39" fmla="*/ 2147483647 h 614"/>
              <a:gd name="T40" fmla="*/ 2147483647 w 896"/>
              <a:gd name="T41" fmla="*/ 2147483647 h 614"/>
              <a:gd name="T42" fmla="*/ 2147483647 w 896"/>
              <a:gd name="T43" fmla="*/ 2147483647 h 614"/>
              <a:gd name="T44" fmla="*/ 2147483647 w 896"/>
              <a:gd name="T45" fmla="*/ 2147483647 h 614"/>
              <a:gd name="T46" fmla="*/ 2147483647 w 896"/>
              <a:gd name="T47" fmla="*/ 2147483647 h 614"/>
              <a:gd name="T48" fmla="*/ 2147483647 w 896"/>
              <a:gd name="T49" fmla="*/ 2147483647 h 614"/>
              <a:gd name="T50" fmla="*/ 2147483647 w 896"/>
              <a:gd name="T51" fmla="*/ 2147483647 h 614"/>
              <a:gd name="T52" fmla="*/ 2147483647 w 896"/>
              <a:gd name="T53" fmla="*/ 2147483647 h 614"/>
              <a:gd name="T54" fmla="*/ 2147483647 w 896"/>
              <a:gd name="T55" fmla="*/ 2147483647 h 614"/>
              <a:gd name="T56" fmla="*/ 2147483647 w 896"/>
              <a:gd name="T57" fmla="*/ 2147483647 h 614"/>
              <a:gd name="T58" fmla="*/ 2147483647 w 896"/>
              <a:gd name="T59" fmla="*/ 2147483647 h 614"/>
              <a:gd name="T60" fmla="*/ 2147483647 w 896"/>
              <a:gd name="T61" fmla="*/ 2147483647 h 614"/>
              <a:gd name="T62" fmla="*/ 2147483647 w 896"/>
              <a:gd name="T63" fmla="*/ 2147483647 h 614"/>
              <a:gd name="T64" fmla="*/ 2147483647 w 896"/>
              <a:gd name="T65" fmla="*/ 2147483647 h 614"/>
              <a:gd name="T66" fmla="*/ 2147483647 w 896"/>
              <a:gd name="T67" fmla="*/ 2147483647 h 614"/>
              <a:gd name="T68" fmla="*/ 2147483647 w 896"/>
              <a:gd name="T69" fmla="*/ 2147483647 h 6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6"/>
              <a:gd name="T106" fmla="*/ 0 h 614"/>
              <a:gd name="T107" fmla="*/ 896 w 896"/>
              <a:gd name="T108" fmla="*/ 614 h 6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6" h="614">
                <a:moveTo>
                  <a:pt x="22" y="22"/>
                </a:moveTo>
                <a:lnTo>
                  <a:pt x="728" y="0"/>
                </a:lnTo>
                <a:lnTo>
                  <a:pt x="738" y="22"/>
                </a:lnTo>
                <a:lnTo>
                  <a:pt x="752" y="38"/>
                </a:lnTo>
                <a:lnTo>
                  <a:pt x="752" y="50"/>
                </a:lnTo>
                <a:lnTo>
                  <a:pt x="740" y="66"/>
                </a:lnTo>
                <a:lnTo>
                  <a:pt x="750" y="92"/>
                </a:lnTo>
                <a:lnTo>
                  <a:pt x="758" y="146"/>
                </a:lnTo>
                <a:lnTo>
                  <a:pt x="804" y="162"/>
                </a:lnTo>
                <a:lnTo>
                  <a:pt x="816" y="174"/>
                </a:lnTo>
                <a:lnTo>
                  <a:pt x="822" y="190"/>
                </a:lnTo>
                <a:lnTo>
                  <a:pt x="826" y="202"/>
                </a:lnTo>
                <a:lnTo>
                  <a:pt x="856" y="226"/>
                </a:lnTo>
                <a:lnTo>
                  <a:pt x="860" y="242"/>
                </a:lnTo>
                <a:lnTo>
                  <a:pt x="886" y="258"/>
                </a:lnTo>
                <a:lnTo>
                  <a:pt x="896" y="288"/>
                </a:lnTo>
                <a:lnTo>
                  <a:pt x="896" y="308"/>
                </a:lnTo>
                <a:lnTo>
                  <a:pt x="886" y="328"/>
                </a:lnTo>
                <a:lnTo>
                  <a:pt x="874" y="336"/>
                </a:lnTo>
                <a:lnTo>
                  <a:pt x="874" y="356"/>
                </a:lnTo>
                <a:lnTo>
                  <a:pt x="850" y="384"/>
                </a:lnTo>
                <a:lnTo>
                  <a:pt x="826" y="390"/>
                </a:lnTo>
                <a:lnTo>
                  <a:pt x="822" y="400"/>
                </a:lnTo>
                <a:lnTo>
                  <a:pt x="792" y="400"/>
                </a:lnTo>
                <a:lnTo>
                  <a:pt x="778" y="406"/>
                </a:lnTo>
                <a:lnTo>
                  <a:pt x="768" y="430"/>
                </a:lnTo>
                <a:lnTo>
                  <a:pt x="774" y="446"/>
                </a:lnTo>
                <a:lnTo>
                  <a:pt x="790" y="464"/>
                </a:lnTo>
                <a:lnTo>
                  <a:pt x="792" y="474"/>
                </a:lnTo>
                <a:lnTo>
                  <a:pt x="790" y="506"/>
                </a:lnTo>
                <a:lnTo>
                  <a:pt x="768" y="556"/>
                </a:lnTo>
                <a:lnTo>
                  <a:pt x="746" y="570"/>
                </a:lnTo>
                <a:lnTo>
                  <a:pt x="740" y="582"/>
                </a:lnTo>
                <a:lnTo>
                  <a:pt x="740" y="598"/>
                </a:lnTo>
                <a:lnTo>
                  <a:pt x="732" y="614"/>
                </a:lnTo>
                <a:lnTo>
                  <a:pt x="686" y="572"/>
                </a:lnTo>
                <a:lnTo>
                  <a:pt x="116" y="588"/>
                </a:lnTo>
                <a:lnTo>
                  <a:pt x="112" y="578"/>
                </a:lnTo>
                <a:lnTo>
                  <a:pt x="106" y="564"/>
                </a:lnTo>
                <a:lnTo>
                  <a:pt x="112" y="544"/>
                </a:lnTo>
                <a:lnTo>
                  <a:pt x="100" y="528"/>
                </a:lnTo>
                <a:lnTo>
                  <a:pt x="94" y="512"/>
                </a:lnTo>
                <a:lnTo>
                  <a:pt x="106" y="496"/>
                </a:lnTo>
                <a:lnTo>
                  <a:pt x="100" y="480"/>
                </a:lnTo>
                <a:lnTo>
                  <a:pt x="80" y="474"/>
                </a:lnTo>
                <a:lnTo>
                  <a:pt x="86" y="442"/>
                </a:lnTo>
                <a:lnTo>
                  <a:pt x="92" y="426"/>
                </a:lnTo>
                <a:lnTo>
                  <a:pt x="86" y="406"/>
                </a:lnTo>
                <a:lnTo>
                  <a:pt x="68" y="390"/>
                </a:lnTo>
                <a:lnTo>
                  <a:pt x="64" y="378"/>
                </a:lnTo>
                <a:lnTo>
                  <a:pt x="68" y="362"/>
                </a:lnTo>
                <a:lnTo>
                  <a:pt x="52" y="346"/>
                </a:lnTo>
                <a:lnTo>
                  <a:pt x="42" y="314"/>
                </a:lnTo>
                <a:lnTo>
                  <a:pt x="28" y="298"/>
                </a:lnTo>
                <a:lnTo>
                  <a:pt x="36" y="274"/>
                </a:lnTo>
                <a:lnTo>
                  <a:pt x="36" y="258"/>
                </a:lnTo>
                <a:lnTo>
                  <a:pt x="16" y="248"/>
                </a:lnTo>
                <a:lnTo>
                  <a:pt x="16" y="226"/>
                </a:lnTo>
                <a:lnTo>
                  <a:pt x="16" y="222"/>
                </a:lnTo>
                <a:lnTo>
                  <a:pt x="12" y="202"/>
                </a:lnTo>
                <a:lnTo>
                  <a:pt x="0" y="168"/>
                </a:lnTo>
                <a:lnTo>
                  <a:pt x="12" y="132"/>
                </a:lnTo>
                <a:lnTo>
                  <a:pt x="10" y="114"/>
                </a:lnTo>
                <a:lnTo>
                  <a:pt x="22" y="104"/>
                </a:lnTo>
                <a:lnTo>
                  <a:pt x="16" y="76"/>
                </a:lnTo>
                <a:lnTo>
                  <a:pt x="4" y="66"/>
                </a:lnTo>
                <a:lnTo>
                  <a:pt x="12" y="46"/>
                </a:lnTo>
                <a:lnTo>
                  <a:pt x="6" y="38"/>
                </a:lnTo>
                <a:lnTo>
                  <a:pt x="0" y="22"/>
                </a:lnTo>
                <a:lnTo>
                  <a:pt x="12" y="22"/>
                </a:lnTo>
                <a:lnTo>
                  <a:pt x="22" y="22"/>
                </a:lnTo>
                <a:close/>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nvGrpSpPr>
          <p:cNvPr id="166921" name="Group 18"/>
          <p:cNvGrpSpPr>
            <a:grpSpLocks/>
          </p:cNvGrpSpPr>
          <p:nvPr/>
        </p:nvGrpSpPr>
        <p:grpSpPr bwMode="auto">
          <a:xfrm>
            <a:off x="3308350" y="3622675"/>
            <a:ext cx="1435100" cy="990600"/>
            <a:chOff x="2314" y="1914"/>
            <a:chExt cx="904" cy="624"/>
          </a:xfrm>
        </p:grpSpPr>
        <p:sp>
          <p:nvSpPr>
            <p:cNvPr id="167016" name="Freeform 19"/>
            <p:cNvSpPr>
              <a:spLocks/>
            </p:cNvSpPr>
            <p:nvPr/>
          </p:nvSpPr>
          <p:spPr bwMode="auto">
            <a:xfrm>
              <a:off x="2314" y="1914"/>
              <a:ext cx="904" cy="624"/>
            </a:xfrm>
            <a:custGeom>
              <a:avLst/>
              <a:gdLst>
                <a:gd name="T0" fmla="*/ 738 w 904"/>
                <a:gd name="T1" fmla="*/ 0 h 624"/>
                <a:gd name="T2" fmla="*/ 758 w 904"/>
                <a:gd name="T3" fmla="*/ 38 h 624"/>
                <a:gd name="T4" fmla="*/ 750 w 904"/>
                <a:gd name="T5" fmla="*/ 70 h 624"/>
                <a:gd name="T6" fmla="*/ 768 w 904"/>
                <a:gd name="T7" fmla="*/ 148 h 624"/>
                <a:gd name="T8" fmla="*/ 826 w 904"/>
                <a:gd name="T9" fmla="*/ 178 h 624"/>
                <a:gd name="T10" fmla="*/ 834 w 904"/>
                <a:gd name="T11" fmla="*/ 206 h 624"/>
                <a:gd name="T12" fmla="*/ 868 w 904"/>
                <a:gd name="T13" fmla="*/ 244 h 624"/>
                <a:gd name="T14" fmla="*/ 904 w 904"/>
                <a:gd name="T15" fmla="*/ 296 h 624"/>
                <a:gd name="T16" fmla="*/ 896 w 904"/>
                <a:gd name="T17" fmla="*/ 334 h 624"/>
                <a:gd name="T18" fmla="*/ 884 w 904"/>
                <a:gd name="T19" fmla="*/ 360 h 624"/>
                <a:gd name="T20" fmla="*/ 834 w 904"/>
                <a:gd name="T21" fmla="*/ 398 h 624"/>
                <a:gd name="T22" fmla="*/ 802 w 904"/>
                <a:gd name="T23" fmla="*/ 408 h 624"/>
                <a:gd name="T24" fmla="*/ 774 w 904"/>
                <a:gd name="T25" fmla="*/ 436 h 624"/>
                <a:gd name="T26" fmla="*/ 796 w 904"/>
                <a:gd name="T27" fmla="*/ 470 h 624"/>
                <a:gd name="T28" fmla="*/ 796 w 904"/>
                <a:gd name="T29" fmla="*/ 512 h 624"/>
                <a:gd name="T30" fmla="*/ 756 w 904"/>
                <a:gd name="T31" fmla="*/ 580 h 624"/>
                <a:gd name="T32" fmla="*/ 750 w 904"/>
                <a:gd name="T33" fmla="*/ 608 h 624"/>
                <a:gd name="T34" fmla="*/ 694 w 904"/>
                <a:gd name="T35" fmla="*/ 582 h 624"/>
                <a:gd name="T36" fmla="*/ 112 w 904"/>
                <a:gd name="T37" fmla="*/ 588 h 624"/>
                <a:gd name="T38" fmla="*/ 112 w 904"/>
                <a:gd name="T39" fmla="*/ 550 h 624"/>
                <a:gd name="T40" fmla="*/ 98 w 904"/>
                <a:gd name="T41" fmla="*/ 522 h 624"/>
                <a:gd name="T42" fmla="*/ 104 w 904"/>
                <a:gd name="T43" fmla="*/ 490 h 624"/>
                <a:gd name="T44" fmla="*/ 88 w 904"/>
                <a:gd name="T45" fmla="*/ 448 h 624"/>
                <a:gd name="T46" fmla="*/ 88 w 904"/>
                <a:gd name="T47" fmla="*/ 414 h 624"/>
                <a:gd name="T48" fmla="*/ 64 w 904"/>
                <a:gd name="T49" fmla="*/ 384 h 624"/>
                <a:gd name="T50" fmla="*/ 52 w 904"/>
                <a:gd name="T51" fmla="*/ 352 h 624"/>
                <a:gd name="T52" fmla="*/ 28 w 904"/>
                <a:gd name="T53" fmla="*/ 302 h 624"/>
                <a:gd name="T54" fmla="*/ 36 w 904"/>
                <a:gd name="T55" fmla="*/ 264 h 624"/>
                <a:gd name="T56" fmla="*/ 16 w 904"/>
                <a:gd name="T57" fmla="*/ 228 h 624"/>
                <a:gd name="T58" fmla="*/ 12 w 904"/>
                <a:gd name="T59" fmla="*/ 206 h 624"/>
                <a:gd name="T60" fmla="*/ 12 w 904"/>
                <a:gd name="T61" fmla="*/ 132 h 624"/>
                <a:gd name="T62" fmla="*/ 22 w 904"/>
                <a:gd name="T63" fmla="*/ 108 h 624"/>
                <a:gd name="T64" fmla="*/ 4 w 904"/>
                <a:gd name="T65" fmla="*/ 66 h 624"/>
                <a:gd name="T66" fmla="*/ 6 w 904"/>
                <a:gd name="T67" fmla="*/ 38 h 624"/>
                <a:gd name="T68" fmla="*/ 12 w 904"/>
                <a:gd name="T69" fmla="*/ 22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4"/>
                <a:gd name="T106" fmla="*/ 0 h 624"/>
                <a:gd name="T107" fmla="*/ 904 w 904"/>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4" h="624">
                  <a:moveTo>
                    <a:pt x="22" y="22"/>
                  </a:moveTo>
                  <a:lnTo>
                    <a:pt x="738" y="0"/>
                  </a:lnTo>
                  <a:lnTo>
                    <a:pt x="744" y="22"/>
                  </a:lnTo>
                  <a:lnTo>
                    <a:pt x="758" y="38"/>
                  </a:lnTo>
                  <a:lnTo>
                    <a:pt x="758" y="50"/>
                  </a:lnTo>
                  <a:lnTo>
                    <a:pt x="750" y="70"/>
                  </a:lnTo>
                  <a:lnTo>
                    <a:pt x="756" y="94"/>
                  </a:lnTo>
                  <a:lnTo>
                    <a:pt x="768" y="148"/>
                  </a:lnTo>
                  <a:lnTo>
                    <a:pt x="810" y="164"/>
                  </a:lnTo>
                  <a:lnTo>
                    <a:pt x="826" y="178"/>
                  </a:lnTo>
                  <a:lnTo>
                    <a:pt x="828" y="194"/>
                  </a:lnTo>
                  <a:lnTo>
                    <a:pt x="834" y="206"/>
                  </a:lnTo>
                  <a:lnTo>
                    <a:pt x="866" y="228"/>
                  </a:lnTo>
                  <a:lnTo>
                    <a:pt x="868" y="244"/>
                  </a:lnTo>
                  <a:lnTo>
                    <a:pt x="896" y="264"/>
                  </a:lnTo>
                  <a:lnTo>
                    <a:pt x="904" y="296"/>
                  </a:lnTo>
                  <a:lnTo>
                    <a:pt x="904" y="312"/>
                  </a:lnTo>
                  <a:lnTo>
                    <a:pt x="896" y="334"/>
                  </a:lnTo>
                  <a:lnTo>
                    <a:pt x="884" y="340"/>
                  </a:lnTo>
                  <a:lnTo>
                    <a:pt x="884" y="360"/>
                  </a:lnTo>
                  <a:lnTo>
                    <a:pt x="860" y="392"/>
                  </a:lnTo>
                  <a:lnTo>
                    <a:pt x="834" y="398"/>
                  </a:lnTo>
                  <a:lnTo>
                    <a:pt x="828" y="408"/>
                  </a:lnTo>
                  <a:lnTo>
                    <a:pt x="802" y="408"/>
                  </a:lnTo>
                  <a:lnTo>
                    <a:pt x="786" y="414"/>
                  </a:lnTo>
                  <a:lnTo>
                    <a:pt x="774" y="436"/>
                  </a:lnTo>
                  <a:lnTo>
                    <a:pt x="780" y="452"/>
                  </a:lnTo>
                  <a:lnTo>
                    <a:pt x="796" y="470"/>
                  </a:lnTo>
                  <a:lnTo>
                    <a:pt x="802" y="484"/>
                  </a:lnTo>
                  <a:lnTo>
                    <a:pt x="796" y="512"/>
                  </a:lnTo>
                  <a:lnTo>
                    <a:pt x="774" y="566"/>
                  </a:lnTo>
                  <a:lnTo>
                    <a:pt x="756" y="580"/>
                  </a:lnTo>
                  <a:lnTo>
                    <a:pt x="746" y="592"/>
                  </a:lnTo>
                  <a:lnTo>
                    <a:pt x="750" y="608"/>
                  </a:lnTo>
                  <a:lnTo>
                    <a:pt x="738" y="624"/>
                  </a:lnTo>
                  <a:lnTo>
                    <a:pt x="694" y="582"/>
                  </a:lnTo>
                  <a:lnTo>
                    <a:pt x="118" y="598"/>
                  </a:lnTo>
                  <a:lnTo>
                    <a:pt x="112" y="588"/>
                  </a:lnTo>
                  <a:lnTo>
                    <a:pt x="106" y="570"/>
                  </a:lnTo>
                  <a:lnTo>
                    <a:pt x="112" y="550"/>
                  </a:lnTo>
                  <a:lnTo>
                    <a:pt x="104" y="538"/>
                  </a:lnTo>
                  <a:lnTo>
                    <a:pt x="98" y="522"/>
                  </a:lnTo>
                  <a:lnTo>
                    <a:pt x="106" y="506"/>
                  </a:lnTo>
                  <a:lnTo>
                    <a:pt x="104" y="490"/>
                  </a:lnTo>
                  <a:lnTo>
                    <a:pt x="82" y="480"/>
                  </a:lnTo>
                  <a:lnTo>
                    <a:pt x="88" y="448"/>
                  </a:lnTo>
                  <a:lnTo>
                    <a:pt x="92" y="432"/>
                  </a:lnTo>
                  <a:lnTo>
                    <a:pt x="88" y="414"/>
                  </a:lnTo>
                  <a:lnTo>
                    <a:pt x="68" y="398"/>
                  </a:lnTo>
                  <a:lnTo>
                    <a:pt x="64" y="384"/>
                  </a:lnTo>
                  <a:lnTo>
                    <a:pt x="68" y="368"/>
                  </a:lnTo>
                  <a:lnTo>
                    <a:pt x="52" y="352"/>
                  </a:lnTo>
                  <a:lnTo>
                    <a:pt x="42" y="322"/>
                  </a:lnTo>
                  <a:lnTo>
                    <a:pt x="28" y="302"/>
                  </a:lnTo>
                  <a:lnTo>
                    <a:pt x="36" y="280"/>
                  </a:lnTo>
                  <a:lnTo>
                    <a:pt x="36" y="264"/>
                  </a:lnTo>
                  <a:lnTo>
                    <a:pt x="16" y="250"/>
                  </a:lnTo>
                  <a:lnTo>
                    <a:pt x="16" y="228"/>
                  </a:lnTo>
                  <a:lnTo>
                    <a:pt x="16" y="226"/>
                  </a:lnTo>
                  <a:lnTo>
                    <a:pt x="12" y="206"/>
                  </a:lnTo>
                  <a:lnTo>
                    <a:pt x="0" y="172"/>
                  </a:lnTo>
                  <a:lnTo>
                    <a:pt x="12" y="132"/>
                  </a:lnTo>
                  <a:lnTo>
                    <a:pt x="10" y="114"/>
                  </a:lnTo>
                  <a:lnTo>
                    <a:pt x="22" y="108"/>
                  </a:lnTo>
                  <a:lnTo>
                    <a:pt x="16" y="76"/>
                  </a:lnTo>
                  <a:lnTo>
                    <a:pt x="4" y="66"/>
                  </a:lnTo>
                  <a:lnTo>
                    <a:pt x="12" y="46"/>
                  </a:lnTo>
                  <a:lnTo>
                    <a:pt x="6" y="38"/>
                  </a:lnTo>
                  <a:lnTo>
                    <a:pt x="0" y="22"/>
                  </a:lnTo>
                  <a:lnTo>
                    <a:pt x="12" y="22"/>
                  </a:lnTo>
                  <a:lnTo>
                    <a:pt x="22" y="22"/>
                  </a:lnTo>
                  <a:close/>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nvGrpSpPr>
            <p:cNvPr id="167017" name="Group 20"/>
            <p:cNvGrpSpPr>
              <a:grpSpLocks/>
            </p:cNvGrpSpPr>
            <p:nvPr/>
          </p:nvGrpSpPr>
          <p:grpSpPr bwMode="auto">
            <a:xfrm>
              <a:off x="2314" y="1914"/>
              <a:ext cx="904" cy="624"/>
              <a:chOff x="2314" y="1914"/>
              <a:chExt cx="904" cy="624"/>
            </a:xfrm>
          </p:grpSpPr>
          <p:sp>
            <p:nvSpPr>
              <p:cNvPr id="167018" name="Freeform 21"/>
              <p:cNvSpPr>
                <a:spLocks/>
              </p:cNvSpPr>
              <p:nvPr/>
            </p:nvSpPr>
            <p:spPr bwMode="auto">
              <a:xfrm>
                <a:off x="2314" y="1914"/>
                <a:ext cx="904" cy="624"/>
              </a:xfrm>
              <a:custGeom>
                <a:avLst/>
                <a:gdLst>
                  <a:gd name="T0" fmla="*/ 738 w 904"/>
                  <a:gd name="T1" fmla="*/ 0 h 624"/>
                  <a:gd name="T2" fmla="*/ 758 w 904"/>
                  <a:gd name="T3" fmla="*/ 38 h 624"/>
                  <a:gd name="T4" fmla="*/ 750 w 904"/>
                  <a:gd name="T5" fmla="*/ 70 h 624"/>
                  <a:gd name="T6" fmla="*/ 768 w 904"/>
                  <a:gd name="T7" fmla="*/ 148 h 624"/>
                  <a:gd name="T8" fmla="*/ 826 w 904"/>
                  <a:gd name="T9" fmla="*/ 178 h 624"/>
                  <a:gd name="T10" fmla="*/ 834 w 904"/>
                  <a:gd name="T11" fmla="*/ 206 h 624"/>
                  <a:gd name="T12" fmla="*/ 868 w 904"/>
                  <a:gd name="T13" fmla="*/ 244 h 624"/>
                  <a:gd name="T14" fmla="*/ 904 w 904"/>
                  <a:gd name="T15" fmla="*/ 296 h 624"/>
                  <a:gd name="T16" fmla="*/ 896 w 904"/>
                  <a:gd name="T17" fmla="*/ 334 h 624"/>
                  <a:gd name="T18" fmla="*/ 884 w 904"/>
                  <a:gd name="T19" fmla="*/ 360 h 624"/>
                  <a:gd name="T20" fmla="*/ 834 w 904"/>
                  <a:gd name="T21" fmla="*/ 398 h 624"/>
                  <a:gd name="T22" fmla="*/ 802 w 904"/>
                  <a:gd name="T23" fmla="*/ 408 h 624"/>
                  <a:gd name="T24" fmla="*/ 774 w 904"/>
                  <a:gd name="T25" fmla="*/ 436 h 624"/>
                  <a:gd name="T26" fmla="*/ 796 w 904"/>
                  <a:gd name="T27" fmla="*/ 470 h 624"/>
                  <a:gd name="T28" fmla="*/ 796 w 904"/>
                  <a:gd name="T29" fmla="*/ 512 h 624"/>
                  <a:gd name="T30" fmla="*/ 756 w 904"/>
                  <a:gd name="T31" fmla="*/ 580 h 624"/>
                  <a:gd name="T32" fmla="*/ 750 w 904"/>
                  <a:gd name="T33" fmla="*/ 608 h 624"/>
                  <a:gd name="T34" fmla="*/ 694 w 904"/>
                  <a:gd name="T35" fmla="*/ 582 h 624"/>
                  <a:gd name="T36" fmla="*/ 112 w 904"/>
                  <a:gd name="T37" fmla="*/ 588 h 624"/>
                  <a:gd name="T38" fmla="*/ 112 w 904"/>
                  <a:gd name="T39" fmla="*/ 550 h 624"/>
                  <a:gd name="T40" fmla="*/ 98 w 904"/>
                  <a:gd name="T41" fmla="*/ 522 h 624"/>
                  <a:gd name="T42" fmla="*/ 104 w 904"/>
                  <a:gd name="T43" fmla="*/ 490 h 624"/>
                  <a:gd name="T44" fmla="*/ 88 w 904"/>
                  <a:gd name="T45" fmla="*/ 448 h 624"/>
                  <a:gd name="T46" fmla="*/ 88 w 904"/>
                  <a:gd name="T47" fmla="*/ 414 h 624"/>
                  <a:gd name="T48" fmla="*/ 64 w 904"/>
                  <a:gd name="T49" fmla="*/ 384 h 624"/>
                  <a:gd name="T50" fmla="*/ 52 w 904"/>
                  <a:gd name="T51" fmla="*/ 352 h 624"/>
                  <a:gd name="T52" fmla="*/ 28 w 904"/>
                  <a:gd name="T53" fmla="*/ 302 h 624"/>
                  <a:gd name="T54" fmla="*/ 36 w 904"/>
                  <a:gd name="T55" fmla="*/ 264 h 624"/>
                  <a:gd name="T56" fmla="*/ 16 w 904"/>
                  <a:gd name="T57" fmla="*/ 228 h 624"/>
                  <a:gd name="T58" fmla="*/ 12 w 904"/>
                  <a:gd name="T59" fmla="*/ 206 h 624"/>
                  <a:gd name="T60" fmla="*/ 12 w 904"/>
                  <a:gd name="T61" fmla="*/ 132 h 624"/>
                  <a:gd name="T62" fmla="*/ 22 w 904"/>
                  <a:gd name="T63" fmla="*/ 108 h 624"/>
                  <a:gd name="T64" fmla="*/ 4 w 904"/>
                  <a:gd name="T65" fmla="*/ 66 h 624"/>
                  <a:gd name="T66" fmla="*/ 6 w 904"/>
                  <a:gd name="T67" fmla="*/ 38 h 624"/>
                  <a:gd name="T68" fmla="*/ 12 w 904"/>
                  <a:gd name="T69" fmla="*/ 22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4"/>
                  <a:gd name="T106" fmla="*/ 0 h 624"/>
                  <a:gd name="T107" fmla="*/ 904 w 904"/>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4" h="624">
                    <a:moveTo>
                      <a:pt x="22" y="22"/>
                    </a:moveTo>
                    <a:lnTo>
                      <a:pt x="738" y="0"/>
                    </a:lnTo>
                    <a:lnTo>
                      <a:pt x="744" y="22"/>
                    </a:lnTo>
                    <a:lnTo>
                      <a:pt x="758" y="38"/>
                    </a:lnTo>
                    <a:lnTo>
                      <a:pt x="758" y="50"/>
                    </a:lnTo>
                    <a:lnTo>
                      <a:pt x="750" y="70"/>
                    </a:lnTo>
                    <a:lnTo>
                      <a:pt x="756" y="94"/>
                    </a:lnTo>
                    <a:lnTo>
                      <a:pt x="768" y="148"/>
                    </a:lnTo>
                    <a:lnTo>
                      <a:pt x="810" y="164"/>
                    </a:lnTo>
                    <a:lnTo>
                      <a:pt x="826" y="178"/>
                    </a:lnTo>
                    <a:lnTo>
                      <a:pt x="828" y="194"/>
                    </a:lnTo>
                    <a:lnTo>
                      <a:pt x="834" y="206"/>
                    </a:lnTo>
                    <a:lnTo>
                      <a:pt x="866" y="228"/>
                    </a:lnTo>
                    <a:lnTo>
                      <a:pt x="868" y="244"/>
                    </a:lnTo>
                    <a:lnTo>
                      <a:pt x="896" y="264"/>
                    </a:lnTo>
                    <a:lnTo>
                      <a:pt x="904" y="296"/>
                    </a:lnTo>
                    <a:lnTo>
                      <a:pt x="904" y="312"/>
                    </a:lnTo>
                    <a:lnTo>
                      <a:pt x="896" y="334"/>
                    </a:lnTo>
                    <a:lnTo>
                      <a:pt x="884" y="340"/>
                    </a:lnTo>
                    <a:lnTo>
                      <a:pt x="884" y="360"/>
                    </a:lnTo>
                    <a:lnTo>
                      <a:pt x="860" y="392"/>
                    </a:lnTo>
                    <a:lnTo>
                      <a:pt x="834" y="398"/>
                    </a:lnTo>
                    <a:lnTo>
                      <a:pt x="828" y="408"/>
                    </a:lnTo>
                    <a:lnTo>
                      <a:pt x="802" y="408"/>
                    </a:lnTo>
                    <a:lnTo>
                      <a:pt x="786" y="414"/>
                    </a:lnTo>
                    <a:lnTo>
                      <a:pt x="774" y="436"/>
                    </a:lnTo>
                    <a:lnTo>
                      <a:pt x="780" y="452"/>
                    </a:lnTo>
                    <a:lnTo>
                      <a:pt x="796" y="470"/>
                    </a:lnTo>
                    <a:lnTo>
                      <a:pt x="802" y="484"/>
                    </a:lnTo>
                    <a:lnTo>
                      <a:pt x="796" y="512"/>
                    </a:lnTo>
                    <a:lnTo>
                      <a:pt x="774" y="566"/>
                    </a:lnTo>
                    <a:lnTo>
                      <a:pt x="756" y="580"/>
                    </a:lnTo>
                    <a:lnTo>
                      <a:pt x="746" y="592"/>
                    </a:lnTo>
                    <a:lnTo>
                      <a:pt x="750" y="608"/>
                    </a:lnTo>
                    <a:lnTo>
                      <a:pt x="738" y="624"/>
                    </a:lnTo>
                    <a:lnTo>
                      <a:pt x="694" y="582"/>
                    </a:lnTo>
                    <a:lnTo>
                      <a:pt x="118" y="598"/>
                    </a:lnTo>
                    <a:lnTo>
                      <a:pt x="112" y="588"/>
                    </a:lnTo>
                    <a:lnTo>
                      <a:pt x="106" y="570"/>
                    </a:lnTo>
                    <a:lnTo>
                      <a:pt x="112" y="550"/>
                    </a:lnTo>
                    <a:lnTo>
                      <a:pt x="104" y="538"/>
                    </a:lnTo>
                    <a:lnTo>
                      <a:pt x="98" y="522"/>
                    </a:lnTo>
                    <a:lnTo>
                      <a:pt x="106" y="506"/>
                    </a:lnTo>
                    <a:lnTo>
                      <a:pt x="104" y="490"/>
                    </a:lnTo>
                    <a:lnTo>
                      <a:pt x="82" y="480"/>
                    </a:lnTo>
                    <a:lnTo>
                      <a:pt x="88" y="448"/>
                    </a:lnTo>
                    <a:lnTo>
                      <a:pt x="92" y="432"/>
                    </a:lnTo>
                    <a:lnTo>
                      <a:pt x="88" y="414"/>
                    </a:lnTo>
                    <a:lnTo>
                      <a:pt x="68" y="398"/>
                    </a:lnTo>
                    <a:lnTo>
                      <a:pt x="64" y="384"/>
                    </a:lnTo>
                    <a:lnTo>
                      <a:pt x="68" y="368"/>
                    </a:lnTo>
                    <a:lnTo>
                      <a:pt x="52" y="352"/>
                    </a:lnTo>
                    <a:lnTo>
                      <a:pt x="42" y="322"/>
                    </a:lnTo>
                    <a:lnTo>
                      <a:pt x="28" y="302"/>
                    </a:lnTo>
                    <a:lnTo>
                      <a:pt x="36" y="280"/>
                    </a:lnTo>
                    <a:lnTo>
                      <a:pt x="36" y="264"/>
                    </a:lnTo>
                    <a:lnTo>
                      <a:pt x="16" y="250"/>
                    </a:lnTo>
                    <a:lnTo>
                      <a:pt x="16" y="228"/>
                    </a:lnTo>
                    <a:lnTo>
                      <a:pt x="16" y="226"/>
                    </a:lnTo>
                    <a:lnTo>
                      <a:pt x="12" y="206"/>
                    </a:lnTo>
                    <a:lnTo>
                      <a:pt x="0" y="172"/>
                    </a:lnTo>
                    <a:lnTo>
                      <a:pt x="12" y="132"/>
                    </a:lnTo>
                    <a:lnTo>
                      <a:pt x="10" y="114"/>
                    </a:lnTo>
                    <a:lnTo>
                      <a:pt x="22" y="108"/>
                    </a:lnTo>
                    <a:lnTo>
                      <a:pt x="16" y="76"/>
                    </a:lnTo>
                    <a:lnTo>
                      <a:pt x="4" y="66"/>
                    </a:lnTo>
                    <a:lnTo>
                      <a:pt x="12" y="46"/>
                    </a:lnTo>
                    <a:lnTo>
                      <a:pt x="6" y="38"/>
                    </a:lnTo>
                    <a:lnTo>
                      <a:pt x="0" y="22"/>
                    </a:lnTo>
                    <a:lnTo>
                      <a:pt x="12" y="22"/>
                    </a:lnTo>
                    <a:lnTo>
                      <a:pt x="22" y="22"/>
                    </a:lnTo>
                    <a:close/>
                  </a:path>
                </a:pathLst>
              </a:custGeom>
              <a:solidFill>
                <a:schemeClr val="hlink"/>
              </a:solidFill>
              <a:ln w="9525">
                <a:solidFill>
                  <a:schemeClr val="tx1"/>
                </a:solidFill>
                <a:round/>
                <a:headEnd/>
                <a:tailEnd/>
              </a:ln>
            </p:spPr>
            <p:txBody>
              <a:bodyPr/>
              <a:lstStyle/>
              <a:p>
                <a:endParaRPr lang="en-US">
                  <a:latin typeface="Lucida Sans Unicode" pitchFamily="34" charset="0"/>
                </a:endParaRPr>
              </a:p>
            </p:txBody>
          </p:sp>
          <p:sp>
            <p:nvSpPr>
              <p:cNvPr id="167019" name="Freeform 22"/>
              <p:cNvSpPr>
                <a:spLocks/>
              </p:cNvSpPr>
              <p:nvPr/>
            </p:nvSpPr>
            <p:spPr bwMode="auto">
              <a:xfrm>
                <a:off x="2314" y="1914"/>
                <a:ext cx="904" cy="624"/>
              </a:xfrm>
              <a:custGeom>
                <a:avLst/>
                <a:gdLst>
                  <a:gd name="T0" fmla="*/ 738 w 904"/>
                  <a:gd name="T1" fmla="*/ 0 h 624"/>
                  <a:gd name="T2" fmla="*/ 758 w 904"/>
                  <a:gd name="T3" fmla="*/ 38 h 624"/>
                  <a:gd name="T4" fmla="*/ 750 w 904"/>
                  <a:gd name="T5" fmla="*/ 70 h 624"/>
                  <a:gd name="T6" fmla="*/ 768 w 904"/>
                  <a:gd name="T7" fmla="*/ 148 h 624"/>
                  <a:gd name="T8" fmla="*/ 826 w 904"/>
                  <a:gd name="T9" fmla="*/ 178 h 624"/>
                  <a:gd name="T10" fmla="*/ 834 w 904"/>
                  <a:gd name="T11" fmla="*/ 206 h 624"/>
                  <a:gd name="T12" fmla="*/ 868 w 904"/>
                  <a:gd name="T13" fmla="*/ 244 h 624"/>
                  <a:gd name="T14" fmla="*/ 904 w 904"/>
                  <a:gd name="T15" fmla="*/ 296 h 624"/>
                  <a:gd name="T16" fmla="*/ 896 w 904"/>
                  <a:gd name="T17" fmla="*/ 334 h 624"/>
                  <a:gd name="T18" fmla="*/ 884 w 904"/>
                  <a:gd name="T19" fmla="*/ 360 h 624"/>
                  <a:gd name="T20" fmla="*/ 834 w 904"/>
                  <a:gd name="T21" fmla="*/ 398 h 624"/>
                  <a:gd name="T22" fmla="*/ 802 w 904"/>
                  <a:gd name="T23" fmla="*/ 408 h 624"/>
                  <a:gd name="T24" fmla="*/ 774 w 904"/>
                  <a:gd name="T25" fmla="*/ 436 h 624"/>
                  <a:gd name="T26" fmla="*/ 796 w 904"/>
                  <a:gd name="T27" fmla="*/ 470 h 624"/>
                  <a:gd name="T28" fmla="*/ 796 w 904"/>
                  <a:gd name="T29" fmla="*/ 512 h 624"/>
                  <a:gd name="T30" fmla="*/ 756 w 904"/>
                  <a:gd name="T31" fmla="*/ 580 h 624"/>
                  <a:gd name="T32" fmla="*/ 750 w 904"/>
                  <a:gd name="T33" fmla="*/ 608 h 624"/>
                  <a:gd name="T34" fmla="*/ 694 w 904"/>
                  <a:gd name="T35" fmla="*/ 582 h 624"/>
                  <a:gd name="T36" fmla="*/ 112 w 904"/>
                  <a:gd name="T37" fmla="*/ 588 h 624"/>
                  <a:gd name="T38" fmla="*/ 112 w 904"/>
                  <a:gd name="T39" fmla="*/ 550 h 624"/>
                  <a:gd name="T40" fmla="*/ 98 w 904"/>
                  <a:gd name="T41" fmla="*/ 522 h 624"/>
                  <a:gd name="T42" fmla="*/ 104 w 904"/>
                  <a:gd name="T43" fmla="*/ 490 h 624"/>
                  <a:gd name="T44" fmla="*/ 88 w 904"/>
                  <a:gd name="T45" fmla="*/ 448 h 624"/>
                  <a:gd name="T46" fmla="*/ 88 w 904"/>
                  <a:gd name="T47" fmla="*/ 414 h 624"/>
                  <a:gd name="T48" fmla="*/ 64 w 904"/>
                  <a:gd name="T49" fmla="*/ 384 h 624"/>
                  <a:gd name="T50" fmla="*/ 52 w 904"/>
                  <a:gd name="T51" fmla="*/ 352 h 624"/>
                  <a:gd name="T52" fmla="*/ 28 w 904"/>
                  <a:gd name="T53" fmla="*/ 302 h 624"/>
                  <a:gd name="T54" fmla="*/ 36 w 904"/>
                  <a:gd name="T55" fmla="*/ 264 h 624"/>
                  <a:gd name="T56" fmla="*/ 16 w 904"/>
                  <a:gd name="T57" fmla="*/ 228 h 624"/>
                  <a:gd name="T58" fmla="*/ 12 w 904"/>
                  <a:gd name="T59" fmla="*/ 206 h 624"/>
                  <a:gd name="T60" fmla="*/ 12 w 904"/>
                  <a:gd name="T61" fmla="*/ 132 h 624"/>
                  <a:gd name="T62" fmla="*/ 22 w 904"/>
                  <a:gd name="T63" fmla="*/ 108 h 624"/>
                  <a:gd name="T64" fmla="*/ 4 w 904"/>
                  <a:gd name="T65" fmla="*/ 66 h 624"/>
                  <a:gd name="T66" fmla="*/ 6 w 904"/>
                  <a:gd name="T67" fmla="*/ 38 h 624"/>
                  <a:gd name="T68" fmla="*/ 12 w 904"/>
                  <a:gd name="T69" fmla="*/ 22 h 6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4"/>
                  <a:gd name="T106" fmla="*/ 0 h 624"/>
                  <a:gd name="T107" fmla="*/ 904 w 904"/>
                  <a:gd name="T108" fmla="*/ 624 h 6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4" h="624">
                    <a:moveTo>
                      <a:pt x="22" y="22"/>
                    </a:moveTo>
                    <a:lnTo>
                      <a:pt x="738" y="0"/>
                    </a:lnTo>
                    <a:lnTo>
                      <a:pt x="744" y="22"/>
                    </a:lnTo>
                    <a:lnTo>
                      <a:pt x="758" y="38"/>
                    </a:lnTo>
                    <a:lnTo>
                      <a:pt x="758" y="50"/>
                    </a:lnTo>
                    <a:lnTo>
                      <a:pt x="750" y="70"/>
                    </a:lnTo>
                    <a:lnTo>
                      <a:pt x="756" y="94"/>
                    </a:lnTo>
                    <a:lnTo>
                      <a:pt x="768" y="148"/>
                    </a:lnTo>
                    <a:lnTo>
                      <a:pt x="810" y="164"/>
                    </a:lnTo>
                    <a:lnTo>
                      <a:pt x="826" y="178"/>
                    </a:lnTo>
                    <a:lnTo>
                      <a:pt x="828" y="194"/>
                    </a:lnTo>
                    <a:lnTo>
                      <a:pt x="834" y="206"/>
                    </a:lnTo>
                    <a:lnTo>
                      <a:pt x="866" y="228"/>
                    </a:lnTo>
                    <a:lnTo>
                      <a:pt x="868" y="244"/>
                    </a:lnTo>
                    <a:lnTo>
                      <a:pt x="896" y="264"/>
                    </a:lnTo>
                    <a:lnTo>
                      <a:pt x="904" y="296"/>
                    </a:lnTo>
                    <a:lnTo>
                      <a:pt x="904" y="312"/>
                    </a:lnTo>
                    <a:lnTo>
                      <a:pt x="896" y="334"/>
                    </a:lnTo>
                    <a:lnTo>
                      <a:pt x="884" y="340"/>
                    </a:lnTo>
                    <a:lnTo>
                      <a:pt x="884" y="360"/>
                    </a:lnTo>
                    <a:lnTo>
                      <a:pt x="860" y="392"/>
                    </a:lnTo>
                    <a:lnTo>
                      <a:pt x="834" y="398"/>
                    </a:lnTo>
                    <a:lnTo>
                      <a:pt x="828" y="408"/>
                    </a:lnTo>
                    <a:lnTo>
                      <a:pt x="802" y="408"/>
                    </a:lnTo>
                    <a:lnTo>
                      <a:pt x="786" y="414"/>
                    </a:lnTo>
                    <a:lnTo>
                      <a:pt x="774" y="436"/>
                    </a:lnTo>
                    <a:lnTo>
                      <a:pt x="780" y="452"/>
                    </a:lnTo>
                    <a:lnTo>
                      <a:pt x="796" y="470"/>
                    </a:lnTo>
                    <a:lnTo>
                      <a:pt x="802" y="484"/>
                    </a:lnTo>
                    <a:lnTo>
                      <a:pt x="796" y="512"/>
                    </a:lnTo>
                    <a:lnTo>
                      <a:pt x="774" y="566"/>
                    </a:lnTo>
                    <a:lnTo>
                      <a:pt x="756" y="580"/>
                    </a:lnTo>
                    <a:lnTo>
                      <a:pt x="746" y="592"/>
                    </a:lnTo>
                    <a:lnTo>
                      <a:pt x="750" y="608"/>
                    </a:lnTo>
                    <a:lnTo>
                      <a:pt x="738" y="624"/>
                    </a:lnTo>
                    <a:lnTo>
                      <a:pt x="694" y="582"/>
                    </a:lnTo>
                    <a:lnTo>
                      <a:pt x="118" y="598"/>
                    </a:lnTo>
                    <a:lnTo>
                      <a:pt x="112" y="588"/>
                    </a:lnTo>
                    <a:lnTo>
                      <a:pt x="106" y="570"/>
                    </a:lnTo>
                    <a:lnTo>
                      <a:pt x="112" y="550"/>
                    </a:lnTo>
                    <a:lnTo>
                      <a:pt x="104" y="538"/>
                    </a:lnTo>
                    <a:lnTo>
                      <a:pt x="98" y="522"/>
                    </a:lnTo>
                    <a:lnTo>
                      <a:pt x="106" y="506"/>
                    </a:lnTo>
                    <a:lnTo>
                      <a:pt x="104" y="490"/>
                    </a:lnTo>
                    <a:lnTo>
                      <a:pt x="82" y="480"/>
                    </a:lnTo>
                    <a:lnTo>
                      <a:pt x="88" y="448"/>
                    </a:lnTo>
                    <a:lnTo>
                      <a:pt x="92" y="432"/>
                    </a:lnTo>
                    <a:lnTo>
                      <a:pt x="88" y="414"/>
                    </a:lnTo>
                    <a:lnTo>
                      <a:pt x="68" y="398"/>
                    </a:lnTo>
                    <a:lnTo>
                      <a:pt x="64" y="384"/>
                    </a:lnTo>
                    <a:lnTo>
                      <a:pt x="68" y="368"/>
                    </a:lnTo>
                    <a:lnTo>
                      <a:pt x="52" y="352"/>
                    </a:lnTo>
                    <a:lnTo>
                      <a:pt x="42" y="322"/>
                    </a:lnTo>
                    <a:lnTo>
                      <a:pt x="28" y="302"/>
                    </a:lnTo>
                    <a:lnTo>
                      <a:pt x="36" y="280"/>
                    </a:lnTo>
                    <a:lnTo>
                      <a:pt x="36" y="264"/>
                    </a:lnTo>
                    <a:lnTo>
                      <a:pt x="16" y="250"/>
                    </a:lnTo>
                    <a:lnTo>
                      <a:pt x="16" y="228"/>
                    </a:lnTo>
                    <a:lnTo>
                      <a:pt x="16" y="226"/>
                    </a:lnTo>
                    <a:lnTo>
                      <a:pt x="12" y="206"/>
                    </a:lnTo>
                    <a:lnTo>
                      <a:pt x="0" y="172"/>
                    </a:lnTo>
                    <a:lnTo>
                      <a:pt x="12" y="132"/>
                    </a:lnTo>
                    <a:lnTo>
                      <a:pt x="10" y="114"/>
                    </a:lnTo>
                    <a:lnTo>
                      <a:pt x="22" y="108"/>
                    </a:lnTo>
                    <a:lnTo>
                      <a:pt x="16" y="76"/>
                    </a:lnTo>
                    <a:lnTo>
                      <a:pt x="4" y="66"/>
                    </a:lnTo>
                    <a:lnTo>
                      <a:pt x="12" y="46"/>
                    </a:lnTo>
                    <a:lnTo>
                      <a:pt x="6" y="38"/>
                    </a:lnTo>
                    <a:lnTo>
                      <a:pt x="0" y="22"/>
                    </a:lnTo>
                    <a:lnTo>
                      <a:pt x="12" y="22"/>
                    </a:lnTo>
                    <a:lnTo>
                      <a:pt x="22" y="22"/>
                    </a:lnTo>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grpSp>
      <p:sp>
        <p:nvSpPr>
          <p:cNvPr id="166922" name="Freeform 23"/>
          <p:cNvSpPr>
            <a:spLocks/>
          </p:cNvSpPr>
          <p:nvPr/>
        </p:nvSpPr>
        <p:spPr bwMode="auto">
          <a:xfrm>
            <a:off x="4098925" y="2527300"/>
            <a:ext cx="1241425" cy="1387475"/>
          </a:xfrm>
          <a:custGeom>
            <a:avLst/>
            <a:gdLst>
              <a:gd name="T0" fmla="*/ 2147483647 w 782"/>
              <a:gd name="T1" fmla="*/ 2147483647 h 874"/>
              <a:gd name="T2" fmla="*/ 2147483647 w 782"/>
              <a:gd name="T3" fmla="*/ 2147483647 h 874"/>
              <a:gd name="T4" fmla="*/ 2147483647 w 782"/>
              <a:gd name="T5" fmla="*/ 2147483647 h 874"/>
              <a:gd name="T6" fmla="*/ 2147483647 w 782"/>
              <a:gd name="T7" fmla="*/ 2147483647 h 874"/>
              <a:gd name="T8" fmla="*/ 2147483647 w 782"/>
              <a:gd name="T9" fmla="*/ 2147483647 h 874"/>
              <a:gd name="T10" fmla="*/ 2147483647 w 782"/>
              <a:gd name="T11" fmla="*/ 2147483647 h 874"/>
              <a:gd name="T12" fmla="*/ 2147483647 w 782"/>
              <a:gd name="T13" fmla="*/ 2147483647 h 874"/>
              <a:gd name="T14" fmla="*/ 2147483647 w 782"/>
              <a:gd name="T15" fmla="*/ 2147483647 h 874"/>
              <a:gd name="T16" fmla="*/ 2147483647 w 782"/>
              <a:gd name="T17" fmla="*/ 2147483647 h 874"/>
              <a:gd name="T18" fmla="*/ 2147483647 w 782"/>
              <a:gd name="T19" fmla="*/ 2147483647 h 874"/>
              <a:gd name="T20" fmla="*/ 2147483647 w 782"/>
              <a:gd name="T21" fmla="*/ 2147483647 h 874"/>
              <a:gd name="T22" fmla="*/ 2147483647 w 782"/>
              <a:gd name="T23" fmla="*/ 2147483647 h 874"/>
              <a:gd name="T24" fmla="*/ 2147483647 w 782"/>
              <a:gd name="T25" fmla="*/ 2147483647 h 874"/>
              <a:gd name="T26" fmla="*/ 2147483647 w 782"/>
              <a:gd name="T27" fmla="*/ 2147483647 h 874"/>
              <a:gd name="T28" fmla="*/ 0 w 782"/>
              <a:gd name="T29" fmla="*/ 2147483647 h 874"/>
              <a:gd name="T30" fmla="*/ 2147483647 w 782"/>
              <a:gd name="T31" fmla="*/ 2147483647 h 874"/>
              <a:gd name="T32" fmla="*/ 2147483647 w 782"/>
              <a:gd name="T33" fmla="*/ 2147483647 h 874"/>
              <a:gd name="T34" fmla="*/ 2147483647 w 782"/>
              <a:gd name="T35" fmla="*/ 2147483647 h 874"/>
              <a:gd name="T36" fmla="*/ 2147483647 w 782"/>
              <a:gd name="T37" fmla="*/ 2147483647 h 874"/>
              <a:gd name="T38" fmla="*/ 2147483647 w 782"/>
              <a:gd name="T39" fmla="*/ 2147483647 h 874"/>
              <a:gd name="T40" fmla="*/ 2147483647 w 782"/>
              <a:gd name="T41" fmla="*/ 2147483647 h 874"/>
              <a:gd name="T42" fmla="*/ 2147483647 w 782"/>
              <a:gd name="T43" fmla="*/ 0 h 874"/>
              <a:gd name="T44" fmla="*/ 2147483647 w 782"/>
              <a:gd name="T45" fmla="*/ 2147483647 h 874"/>
              <a:gd name="T46" fmla="*/ 2147483647 w 782"/>
              <a:gd name="T47" fmla="*/ 2147483647 h 874"/>
              <a:gd name="T48" fmla="*/ 2147483647 w 782"/>
              <a:gd name="T49" fmla="*/ 2147483647 h 874"/>
              <a:gd name="T50" fmla="*/ 2147483647 w 782"/>
              <a:gd name="T51" fmla="*/ 2147483647 h 874"/>
              <a:gd name="T52" fmla="*/ 2147483647 w 782"/>
              <a:gd name="T53" fmla="*/ 2147483647 h 874"/>
              <a:gd name="T54" fmla="*/ 2147483647 w 782"/>
              <a:gd name="T55" fmla="*/ 2147483647 h 874"/>
              <a:gd name="T56" fmla="*/ 2147483647 w 782"/>
              <a:gd name="T57" fmla="*/ 2147483647 h 874"/>
              <a:gd name="T58" fmla="*/ 2147483647 w 782"/>
              <a:gd name="T59" fmla="*/ 2147483647 h 874"/>
              <a:gd name="T60" fmla="*/ 2147483647 w 782"/>
              <a:gd name="T61" fmla="*/ 2147483647 h 874"/>
              <a:gd name="T62" fmla="*/ 2147483647 w 782"/>
              <a:gd name="T63" fmla="*/ 2147483647 h 874"/>
              <a:gd name="T64" fmla="*/ 2147483647 w 782"/>
              <a:gd name="T65" fmla="*/ 2147483647 h 874"/>
              <a:gd name="T66" fmla="*/ 2147483647 w 782"/>
              <a:gd name="T67" fmla="*/ 2147483647 h 874"/>
              <a:gd name="T68" fmla="*/ 2147483647 w 782"/>
              <a:gd name="T69" fmla="*/ 2147483647 h 874"/>
              <a:gd name="T70" fmla="*/ 2147483647 w 782"/>
              <a:gd name="T71" fmla="*/ 2147483647 h 874"/>
              <a:gd name="T72" fmla="*/ 2147483647 w 782"/>
              <a:gd name="T73" fmla="*/ 2147483647 h 874"/>
              <a:gd name="T74" fmla="*/ 2147483647 w 782"/>
              <a:gd name="T75" fmla="*/ 2147483647 h 874"/>
              <a:gd name="T76" fmla="*/ 2147483647 w 782"/>
              <a:gd name="T77" fmla="*/ 2147483647 h 874"/>
              <a:gd name="T78" fmla="*/ 2147483647 w 782"/>
              <a:gd name="T79" fmla="*/ 2147483647 h 874"/>
              <a:gd name="T80" fmla="*/ 2147483647 w 782"/>
              <a:gd name="T81" fmla="*/ 2147483647 h 874"/>
              <a:gd name="T82" fmla="*/ 2147483647 w 782"/>
              <a:gd name="T83" fmla="*/ 2147483647 h 874"/>
              <a:gd name="T84" fmla="*/ 2147483647 w 782"/>
              <a:gd name="T85" fmla="*/ 2147483647 h 874"/>
              <a:gd name="T86" fmla="*/ 2147483647 w 782"/>
              <a:gd name="T87" fmla="*/ 2147483647 h 874"/>
              <a:gd name="T88" fmla="*/ 2147483647 w 782"/>
              <a:gd name="T89" fmla="*/ 2147483647 h 874"/>
              <a:gd name="T90" fmla="*/ 2147483647 w 782"/>
              <a:gd name="T91" fmla="*/ 2147483647 h 874"/>
              <a:gd name="T92" fmla="*/ 2147483647 w 782"/>
              <a:gd name="T93" fmla="*/ 2147483647 h 874"/>
              <a:gd name="T94" fmla="*/ 2147483647 w 782"/>
              <a:gd name="T95" fmla="*/ 2147483647 h 874"/>
              <a:gd name="T96" fmla="*/ 2147483647 w 782"/>
              <a:gd name="T97" fmla="*/ 2147483647 h 874"/>
              <a:gd name="T98" fmla="*/ 2147483647 w 782"/>
              <a:gd name="T99" fmla="*/ 2147483647 h 874"/>
              <a:gd name="T100" fmla="*/ 2147483647 w 782"/>
              <a:gd name="T101" fmla="*/ 2147483647 h 874"/>
              <a:gd name="T102" fmla="*/ 2147483647 w 782"/>
              <a:gd name="T103" fmla="*/ 2147483647 h 874"/>
              <a:gd name="T104" fmla="*/ 2147483647 w 782"/>
              <a:gd name="T105" fmla="*/ 2147483647 h 874"/>
              <a:gd name="T106" fmla="*/ 2147483647 w 782"/>
              <a:gd name="T107" fmla="*/ 2147483647 h 874"/>
              <a:gd name="T108" fmla="*/ 2147483647 w 782"/>
              <a:gd name="T109" fmla="*/ 2147483647 h 874"/>
              <a:gd name="T110" fmla="*/ 2147483647 w 782"/>
              <a:gd name="T111" fmla="*/ 2147483647 h 874"/>
              <a:gd name="T112" fmla="*/ 2147483647 w 782"/>
              <a:gd name="T113" fmla="*/ 2147483647 h 874"/>
              <a:gd name="T114" fmla="*/ 2147483647 w 782"/>
              <a:gd name="T115" fmla="*/ 2147483647 h 874"/>
              <a:gd name="T116" fmla="*/ 2147483647 w 782"/>
              <a:gd name="T117" fmla="*/ 2147483647 h 874"/>
              <a:gd name="T118" fmla="*/ 2147483647 w 782"/>
              <a:gd name="T119" fmla="*/ 2147483647 h 874"/>
              <a:gd name="T120" fmla="*/ 2147483647 w 782"/>
              <a:gd name="T121" fmla="*/ 2147483647 h 8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2"/>
              <a:gd name="T184" fmla="*/ 0 h 874"/>
              <a:gd name="T185" fmla="*/ 782 w 782"/>
              <a:gd name="T186" fmla="*/ 874 h 8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2" h="874">
                <a:moveTo>
                  <a:pt x="328" y="874"/>
                </a:moveTo>
                <a:lnTo>
                  <a:pt x="324" y="858"/>
                </a:lnTo>
                <a:lnTo>
                  <a:pt x="310" y="846"/>
                </a:lnTo>
                <a:lnTo>
                  <a:pt x="268" y="830"/>
                </a:lnTo>
                <a:lnTo>
                  <a:pt x="254" y="776"/>
                </a:lnTo>
                <a:lnTo>
                  <a:pt x="248" y="750"/>
                </a:lnTo>
                <a:lnTo>
                  <a:pt x="258" y="730"/>
                </a:lnTo>
                <a:lnTo>
                  <a:pt x="258" y="718"/>
                </a:lnTo>
                <a:lnTo>
                  <a:pt x="242" y="704"/>
                </a:lnTo>
                <a:lnTo>
                  <a:pt x="236" y="680"/>
                </a:lnTo>
                <a:lnTo>
                  <a:pt x="230" y="644"/>
                </a:lnTo>
                <a:lnTo>
                  <a:pt x="230" y="618"/>
                </a:lnTo>
                <a:lnTo>
                  <a:pt x="228" y="610"/>
                </a:lnTo>
                <a:lnTo>
                  <a:pt x="184" y="578"/>
                </a:lnTo>
                <a:lnTo>
                  <a:pt x="148" y="548"/>
                </a:lnTo>
                <a:lnTo>
                  <a:pt x="134" y="516"/>
                </a:lnTo>
                <a:lnTo>
                  <a:pt x="94" y="500"/>
                </a:lnTo>
                <a:lnTo>
                  <a:pt x="84" y="492"/>
                </a:lnTo>
                <a:lnTo>
                  <a:pt x="82" y="484"/>
                </a:lnTo>
                <a:lnTo>
                  <a:pt x="76" y="478"/>
                </a:lnTo>
                <a:lnTo>
                  <a:pt x="42" y="472"/>
                </a:lnTo>
                <a:lnTo>
                  <a:pt x="42" y="466"/>
                </a:lnTo>
                <a:lnTo>
                  <a:pt x="24" y="452"/>
                </a:lnTo>
                <a:lnTo>
                  <a:pt x="18" y="444"/>
                </a:lnTo>
                <a:lnTo>
                  <a:pt x="18" y="392"/>
                </a:lnTo>
                <a:lnTo>
                  <a:pt x="24" y="358"/>
                </a:lnTo>
                <a:lnTo>
                  <a:pt x="18" y="338"/>
                </a:lnTo>
                <a:lnTo>
                  <a:pt x="30" y="316"/>
                </a:lnTo>
                <a:lnTo>
                  <a:pt x="18" y="294"/>
                </a:lnTo>
                <a:lnTo>
                  <a:pt x="0" y="278"/>
                </a:lnTo>
                <a:lnTo>
                  <a:pt x="6" y="248"/>
                </a:lnTo>
                <a:lnTo>
                  <a:pt x="12" y="246"/>
                </a:lnTo>
                <a:lnTo>
                  <a:pt x="12" y="226"/>
                </a:lnTo>
                <a:lnTo>
                  <a:pt x="50" y="194"/>
                </a:lnTo>
                <a:lnTo>
                  <a:pt x="62" y="192"/>
                </a:lnTo>
                <a:lnTo>
                  <a:pt x="72" y="178"/>
                </a:lnTo>
                <a:lnTo>
                  <a:pt x="70" y="70"/>
                </a:lnTo>
                <a:lnTo>
                  <a:pt x="78" y="64"/>
                </a:lnTo>
                <a:lnTo>
                  <a:pt x="84" y="52"/>
                </a:lnTo>
                <a:lnTo>
                  <a:pt x="102" y="58"/>
                </a:lnTo>
                <a:lnTo>
                  <a:pt x="120" y="60"/>
                </a:lnTo>
                <a:lnTo>
                  <a:pt x="142" y="58"/>
                </a:lnTo>
                <a:lnTo>
                  <a:pt x="176" y="36"/>
                </a:lnTo>
                <a:lnTo>
                  <a:pt x="242" y="0"/>
                </a:lnTo>
                <a:lnTo>
                  <a:pt x="254" y="0"/>
                </a:lnTo>
                <a:lnTo>
                  <a:pt x="262" y="6"/>
                </a:lnTo>
                <a:lnTo>
                  <a:pt x="262" y="20"/>
                </a:lnTo>
                <a:lnTo>
                  <a:pt x="254" y="36"/>
                </a:lnTo>
                <a:lnTo>
                  <a:pt x="254" y="42"/>
                </a:lnTo>
                <a:lnTo>
                  <a:pt x="246" y="70"/>
                </a:lnTo>
                <a:lnTo>
                  <a:pt x="274" y="54"/>
                </a:lnTo>
                <a:lnTo>
                  <a:pt x="286" y="54"/>
                </a:lnTo>
                <a:lnTo>
                  <a:pt x="300" y="70"/>
                </a:lnTo>
                <a:lnTo>
                  <a:pt x="316" y="70"/>
                </a:lnTo>
                <a:lnTo>
                  <a:pt x="322" y="80"/>
                </a:lnTo>
                <a:lnTo>
                  <a:pt x="340" y="80"/>
                </a:lnTo>
                <a:lnTo>
                  <a:pt x="352" y="90"/>
                </a:lnTo>
                <a:lnTo>
                  <a:pt x="356" y="112"/>
                </a:lnTo>
                <a:lnTo>
                  <a:pt x="364" y="118"/>
                </a:lnTo>
                <a:lnTo>
                  <a:pt x="486" y="144"/>
                </a:lnTo>
                <a:lnTo>
                  <a:pt x="504" y="144"/>
                </a:lnTo>
                <a:lnTo>
                  <a:pt x="530" y="166"/>
                </a:lnTo>
                <a:lnTo>
                  <a:pt x="548" y="166"/>
                </a:lnTo>
                <a:lnTo>
                  <a:pt x="554" y="172"/>
                </a:lnTo>
                <a:lnTo>
                  <a:pt x="560" y="170"/>
                </a:lnTo>
                <a:lnTo>
                  <a:pt x="568" y="166"/>
                </a:lnTo>
                <a:lnTo>
                  <a:pt x="600" y="172"/>
                </a:lnTo>
                <a:lnTo>
                  <a:pt x="618" y="178"/>
                </a:lnTo>
                <a:lnTo>
                  <a:pt x="626" y="188"/>
                </a:lnTo>
                <a:lnTo>
                  <a:pt x="620" y="192"/>
                </a:lnTo>
                <a:lnTo>
                  <a:pt x="620" y="198"/>
                </a:lnTo>
                <a:lnTo>
                  <a:pt x="638" y="204"/>
                </a:lnTo>
                <a:lnTo>
                  <a:pt x="666" y="216"/>
                </a:lnTo>
                <a:lnTo>
                  <a:pt x="670" y="236"/>
                </a:lnTo>
                <a:lnTo>
                  <a:pt x="660" y="284"/>
                </a:lnTo>
                <a:lnTo>
                  <a:pt x="666" y="284"/>
                </a:lnTo>
                <a:lnTo>
                  <a:pt x="690" y="280"/>
                </a:lnTo>
                <a:lnTo>
                  <a:pt x="694" y="284"/>
                </a:lnTo>
                <a:lnTo>
                  <a:pt x="690" y="294"/>
                </a:lnTo>
                <a:lnTo>
                  <a:pt x="682" y="304"/>
                </a:lnTo>
                <a:lnTo>
                  <a:pt x="690" y="326"/>
                </a:lnTo>
                <a:lnTo>
                  <a:pt x="708" y="338"/>
                </a:lnTo>
                <a:lnTo>
                  <a:pt x="706" y="342"/>
                </a:lnTo>
                <a:lnTo>
                  <a:pt x="676" y="370"/>
                </a:lnTo>
                <a:lnTo>
                  <a:pt x="660" y="408"/>
                </a:lnTo>
                <a:lnTo>
                  <a:pt x="654" y="434"/>
                </a:lnTo>
                <a:lnTo>
                  <a:pt x="650" y="446"/>
                </a:lnTo>
                <a:lnTo>
                  <a:pt x="658" y="452"/>
                </a:lnTo>
                <a:lnTo>
                  <a:pt x="676" y="440"/>
                </a:lnTo>
                <a:lnTo>
                  <a:pt x="700" y="396"/>
                </a:lnTo>
                <a:lnTo>
                  <a:pt x="722" y="376"/>
                </a:lnTo>
                <a:lnTo>
                  <a:pt x="734" y="370"/>
                </a:lnTo>
                <a:lnTo>
                  <a:pt x="736" y="360"/>
                </a:lnTo>
                <a:lnTo>
                  <a:pt x="748" y="350"/>
                </a:lnTo>
                <a:lnTo>
                  <a:pt x="754" y="338"/>
                </a:lnTo>
                <a:lnTo>
                  <a:pt x="752" y="322"/>
                </a:lnTo>
                <a:lnTo>
                  <a:pt x="754" y="312"/>
                </a:lnTo>
                <a:lnTo>
                  <a:pt x="760" y="306"/>
                </a:lnTo>
                <a:lnTo>
                  <a:pt x="766" y="294"/>
                </a:lnTo>
                <a:lnTo>
                  <a:pt x="772" y="290"/>
                </a:lnTo>
                <a:lnTo>
                  <a:pt x="778" y="290"/>
                </a:lnTo>
                <a:lnTo>
                  <a:pt x="782" y="296"/>
                </a:lnTo>
                <a:lnTo>
                  <a:pt x="778" y="318"/>
                </a:lnTo>
                <a:lnTo>
                  <a:pt x="760" y="370"/>
                </a:lnTo>
                <a:lnTo>
                  <a:pt x="752" y="382"/>
                </a:lnTo>
                <a:lnTo>
                  <a:pt x="746" y="398"/>
                </a:lnTo>
                <a:lnTo>
                  <a:pt x="748" y="412"/>
                </a:lnTo>
                <a:lnTo>
                  <a:pt x="730" y="452"/>
                </a:lnTo>
                <a:lnTo>
                  <a:pt x="730" y="488"/>
                </a:lnTo>
                <a:lnTo>
                  <a:pt x="728" y="514"/>
                </a:lnTo>
                <a:lnTo>
                  <a:pt x="712" y="532"/>
                </a:lnTo>
                <a:lnTo>
                  <a:pt x="708" y="542"/>
                </a:lnTo>
                <a:lnTo>
                  <a:pt x="712" y="570"/>
                </a:lnTo>
                <a:lnTo>
                  <a:pt x="712" y="618"/>
                </a:lnTo>
                <a:lnTo>
                  <a:pt x="708" y="628"/>
                </a:lnTo>
                <a:lnTo>
                  <a:pt x="694" y="676"/>
                </a:lnTo>
                <a:lnTo>
                  <a:pt x="700" y="750"/>
                </a:lnTo>
                <a:lnTo>
                  <a:pt x="718" y="800"/>
                </a:lnTo>
                <a:lnTo>
                  <a:pt x="714" y="808"/>
                </a:lnTo>
                <a:lnTo>
                  <a:pt x="718" y="816"/>
                </a:lnTo>
                <a:lnTo>
                  <a:pt x="718" y="826"/>
                </a:lnTo>
                <a:lnTo>
                  <a:pt x="718" y="848"/>
                </a:lnTo>
                <a:lnTo>
                  <a:pt x="328" y="874"/>
                </a:lnTo>
                <a:close/>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nvGrpSpPr>
          <p:cNvPr id="166923" name="Group 24"/>
          <p:cNvGrpSpPr>
            <a:grpSpLocks/>
          </p:cNvGrpSpPr>
          <p:nvPr/>
        </p:nvGrpSpPr>
        <p:grpSpPr bwMode="auto">
          <a:xfrm>
            <a:off x="4098925" y="2527300"/>
            <a:ext cx="1254125" cy="1400175"/>
            <a:chOff x="2812" y="1224"/>
            <a:chExt cx="790" cy="882"/>
          </a:xfrm>
        </p:grpSpPr>
        <p:sp>
          <p:nvSpPr>
            <p:cNvPr id="167012" name="Freeform 25"/>
            <p:cNvSpPr>
              <a:spLocks/>
            </p:cNvSpPr>
            <p:nvPr/>
          </p:nvSpPr>
          <p:spPr bwMode="auto">
            <a:xfrm>
              <a:off x="2812" y="1224"/>
              <a:ext cx="790" cy="882"/>
            </a:xfrm>
            <a:custGeom>
              <a:avLst/>
              <a:gdLst>
                <a:gd name="T0" fmla="*/ 328 w 790"/>
                <a:gd name="T1" fmla="*/ 868 h 882"/>
                <a:gd name="T2" fmla="*/ 270 w 790"/>
                <a:gd name="T3" fmla="*/ 838 h 882"/>
                <a:gd name="T4" fmla="*/ 252 w 790"/>
                <a:gd name="T5" fmla="*/ 758 h 882"/>
                <a:gd name="T6" fmla="*/ 260 w 790"/>
                <a:gd name="T7" fmla="*/ 726 h 882"/>
                <a:gd name="T8" fmla="*/ 240 w 790"/>
                <a:gd name="T9" fmla="*/ 688 h 882"/>
                <a:gd name="T10" fmla="*/ 234 w 790"/>
                <a:gd name="T11" fmla="*/ 624 h 882"/>
                <a:gd name="T12" fmla="*/ 184 w 790"/>
                <a:gd name="T13" fmla="*/ 584 h 882"/>
                <a:gd name="T14" fmla="*/ 134 w 790"/>
                <a:gd name="T15" fmla="*/ 522 h 882"/>
                <a:gd name="T16" fmla="*/ 84 w 790"/>
                <a:gd name="T17" fmla="*/ 498 h 882"/>
                <a:gd name="T18" fmla="*/ 78 w 790"/>
                <a:gd name="T19" fmla="*/ 484 h 882"/>
                <a:gd name="T20" fmla="*/ 42 w 790"/>
                <a:gd name="T21" fmla="*/ 468 h 882"/>
                <a:gd name="T22" fmla="*/ 18 w 790"/>
                <a:gd name="T23" fmla="*/ 446 h 882"/>
                <a:gd name="T24" fmla="*/ 24 w 790"/>
                <a:gd name="T25" fmla="*/ 360 h 882"/>
                <a:gd name="T26" fmla="*/ 30 w 790"/>
                <a:gd name="T27" fmla="*/ 318 h 882"/>
                <a:gd name="T28" fmla="*/ 0 w 790"/>
                <a:gd name="T29" fmla="*/ 280 h 882"/>
                <a:gd name="T30" fmla="*/ 12 w 790"/>
                <a:gd name="T31" fmla="*/ 248 h 882"/>
                <a:gd name="T32" fmla="*/ 50 w 790"/>
                <a:gd name="T33" fmla="*/ 198 h 882"/>
                <a:gd name="T34" fmla="*/ 76 w 790"/>
                <a:gd name="T35" fmla="*/ 182 h 882"/>
                <a:gd name="T36" fmla="*/ 78 w 790"/>
                <a:gd name="T37" fmla="*/ 64 h 882"/>
                <a:gd name="T38" fmla="*/ 102 w 790"/>
                <a:gd name="T39" fmla="*/ 58 h 882"/>
                <a:gd name="T40" fmla="*/ 146 w 790"/>
                <a:gd name="T41" fmla="*/ 58 h 882"/>
                <a:gd name="T42" fmla="*/ 246 w 790"/>
                <a:gd name="T43" fmla="*/ 0 h 882"/>
                <a:gd name="T44" fmla="*/ 264 w 790"/>
                <a:gd name="T45" fmla="*/ 6 h 882"/>
                <a:gd name="T46" fmla="*/ 258 w 790"/>
                <a:gd name="T47" fmla="*/ 36 h 882"/>
                <a:gd name="T48" fmla="*/ 248 w 790"/>
                <a:gd name="T49" fmla="*/ 70 h 882"/>
                <a:gd name="T50" fmla="*/ 288 w 790"/>
                <a:gd name="T51" fmla="*/ 54 h 882"/>
                <a:gd name="T52" fmla="*/ 318 w 790"/>
                <a:gd name="T53" fmla="*/ 70 h 882"/>
                <a:gd name="T54" fmla="*/ 346 w 790"/>
                <a:gd name="T55" fmla="*/ 82 h 882"/>
                <a:gd name="T56" fmla="*/ 362 w 790"/>
                <a:gd name="T57" fmla="*/ 112 h 882"/>
                <a:gd name="T58" fmla="*/ 492 w 790"/>
                <a:gd name="T59" fmla="*/ 146 h 882"/>
                <a:gd name="T60" fmla="*/ 536 w 790"/>
                <a:gd name="T61" fmla="*/ 166 h 882"/>
                <a:gd name="T62" fmla="*/ 560 w 790"/>
                <a:gd name="T63" fmla="*/ 176 h 882"/>
                <a:gd name="T64" fmla="*/ 574 w 790"/>
                <a:gd name="T65" fmla="*/ 166 h 882"/>
                <a:gd name="T66" fmla="*/ 624 w 790"/>
                <a:gd name="T67" fmla="*/ 182 h 882"/>
                <a:gd name="T68" fmla="*/ 630 w 790"/>
                <a:gd name="T69" fmla="*/ 194 h 882"/>
                <a:gd name="T70" fmla="*/ 648 w 790"/>
                <a:gd name="T71" fmla="*/ 204 h 882"/>
                <a:gd name="T72" fmla="*/ 676 w 790"/>
                <a:gd name="T73" fmla="*/ 240 h 882"/>
                <a:gd name="T74" fmla="*/ 672 w 790"/>
                <a:gd name="T75" fmla="*/ 286 h 882"/>
                <a:gd name="T76" fmla="*/ 700 w 790"/>
                <a:gd name="T77" fmla="*/ 286 h 882"/>
                <a:gd name="T78" fmla="*/ 690 w 790"/>
                <a:gd name="T79" fmla="*/ 306 h 882"/>
                <a:gd name="T80" fmla="*/ 714 w 790"/>
                <a:gd name="T81" fmla="*/ 342 h 882"/>
                <a:gd name="T82" fmla="*/ 684 w 790"/>
                <a:gd name="T83" fmla="*/ 372 h 882"/>
                <a:gd name="T84" fmla="*/ 660 w 790"/>
                <a:gd name="T85" fmla="*/ 440 h 882"/>
                <a:gd name="T86" fmla="*/ 666 w 790"/>
                <a:gd name="T87" fmla="*/ 456 h 882"/>
                <a:gd name="T88" fmla="*/ 708 w 790"/>
                <a:gd name="T89" fmla="*/ 402 h 882"/>
                <a:gd name="T90" fmla="*/ 742 w 790"/>
                <a:gd name="T91" fmla="*/ 372 h 882"/>
                <a:gd name="T92" fmla="*/ 758 w 790"/>
                <a:gd name="T93" fmla="*/ 354 h 882"/>
                <a:gd name="T94" fmla="*/ 760 w 790"/>
                <a:gd name="T95" fmla="*/ 326 h 882"/>
                <a:gd name="T96" fmla="*/ 770 w 790"/>
                <a:gd name="T97" fmla="*/ 310 h 882"/>
                <a:gd name="T98" fmla="*/ 782 w 790"/>
                <a:gd name="T99" fmla="*/ 294 h 882"/>
                <a:gd name="T100" fmla="*/ 790 w 790"/>
                <a:gd name="T101" fmla="*/ 300 h 882"/>
                <a:gd name="T102" fmla="*/ 770 w 790"/>
                <a:gd name="T103" fmla="*/ 372 h 882"/>
                <a:gd name="T104" fmla="*/ 754 w 790"/>
                <a:gd name="T105" fmla="*/ 404 h 882"/>
                <a:gd name="T106" fmla="*/ 740 w 790"/>
                <a:gd name="T107" fmla="*/ 456 h 882"/>
                <a:gd name="T108" fmla="*/ 736 w 790"/>
                <a:gd name="T109" fmla="*/ 520 h 882"/>
                <a:gd name="T110" fmla="*/ 714 w 790"/>
                <a:gd name="T111" fmla="*/ 548 h 882"/>
                <a:gd name="T112" fmla="*/ 720 w 790"/>
                <a:gd name="T113" fmla="*/ 624 h 882"/>
                <a:gd name="T114" fmla="*/ 700 w 790"/>
                <a:gd name="T115" fmla="*/ 686 h 882"/>
                <a:gd name="T116" fmla="*/ 728 w 790"/>
                <a:gd name="T117" fmla="*/ 806 h 882"/>
                <a:gd name="T118" fmla="*/ 728 w 790"/>
                <a:gd name="T119" fmla="*/ 826 h 882"/>
                <a:gd name="T120" fmla="*/ 728 w 790"/>
                <a:gd name="T121" fmla="*/ 858 h 8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0"/>
                <a:gd name="T184" fmla="*/ 0 h 882"/>
                <a:gd name="T185" fmla="*/ 790 w 790"/>
                <a:gd name="T186" fmla="*/ 882 h 8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0" h="882">
                  <a:moveTo>
                    <a:pt x="332" y="882"/>
                  </a:moveTo>
                  <a:lnTo>
                    <a:pt x="328" y="868"/>
                  </a:lnTo>
                  <a:lnTo>
                    <a:pt x="312" y="854"/>
                  </a:lnTo>
                  <a:lnTo>
                    <a:pt x="270" y="838"/>
                  </a:lnTo>
                  <a:lnTo>
                    <a:pt x="258" y="784"/>
                  </a:lnTo>
                  <a:lnTo>
                    <a:pt x="252" y="758"/>
                  </a:lnTo>
                  <a:lnTo>
                    <a:pt x="260" y="740"/>
                  </a:lnTo>
                  <a:lnTo>
                    <a:pt x="260" y="726"/>
                  </a:lnTo>
                  <a:lnTo>
                    <a:pt x="246" y="710"/>
                  </a:lnTo>
                  <a:lnTo>
                    <a:pt x="240" y="688"/>
                  </a:lnTo>
                  <a:lnTo>
                    <a:pt x="234" y="650"/>
                  </a:lnTo>
                  <a:lnTo>
                    <a:pt x="234" y="624"/>
                  </a:lnTo>
                  <a:lnTo>
                    <a:pt x="230" y="616"/>
                  </a:lnTo>
                  <a:lnTo>
                    <a:pt x="184" y="584"/>
                  </a:lnTo>
                  <a:lnTo>
                    <a:pt x="148" y="554"/>
                  </a:lnTo>
                  <a:lnTo>
                    <a:pt x="134" y="522"/>
                  </a:lnTo>
                  <a:lnTo>
                    <a:pt x="96" y="504"/>
                  </a:lnTo>
                  <a:lnTo>
                    <a:pt x="84" y="498"/>
                  </a:lnTo>
                  <a:lnTo>
                    <a:pt x="82" y="488"/>
                  </a:lnTo>
                  <a:lnTo>
                    <a:pt x="78" y="484"/>
                  </a:lnTo>
                  <a:lnTo>
                    <a:pt x="42" y="478"/>
                  </a:lnTo>
                  <a:lnTo>
                    <a:pt x="42" y="468"/>
                  </a:lnTo>
                  <a:lnTo>
                    <a:pt x="24" y="460"/>
                  </a:lnTo>
                  <a:lnTo>
                    <a:pt x="18" y="446"/>
                  </a:lnTo>
                  <a:lnTo>
                    <a:pt x="18" y="396"/>
                  </a:lnTo>
                  <a:lnTo>
                    <a:pt x="24" y="360"/>
                  </a:lnTo>
                  <a:lnTo>
                    <a:pt x="18" y="342"/>
                  </a:lnTo>
                  <a:lnTo>
                    <a:pt x="30" y="318"/>
                  </a:lnTo>
                  <a:lnTo>
                    <a:pt x="18" y="296"/>
                  </a:lnTo>
                  <a:lnTo>
                    <a:pt x="0" y="280"/>
                  </a:lnTo>
                  <a:lnTo>
                    <a:pt x="6" y="252"/>
                  </a:lnTo>
                  <a:lnTo>
                    <a:pt x="12" y="248"/>
                  </a:lnTo>
                  <a:lnTo>
                    <a:pt x="12" y="230"/>
                  </a:lnTo>
                  <a:lnTo>
                    <a:pt x="50" y="198"/>
                  </a:lnTo>
                  <a:lnTo>
                    <a:pt x="62" y="192"/>
                  </a:lnTo>
                  <a:lnTo>
                    <a:pt x="76" y="182"/>
                  </a:lnTo>
                  <a:lnTo>
                    <a:pt x="72" y="70"/>
                  </a:lnTo>
                  <a:lnTo>
                    <a:pt x="78" y="64"/>
                  </a:lnTo>
                  <a:lnTo>
                    <a:pt x="88" y="52"/>
                  </a:lnTo>
                  <a:lnTo>
                    <a:pt x="102" y="58"/>
                  </a:lnTo>
                  <a:lnTo>
                    <a:pt x="120" y="60"/>
                  </a:lnTo>
                  <a:lnTo>
                    <a:pt x="146" y="58"/>
                  </a:lnTo>
                  <a:lnTo>
                    <a:pt x="178" y="36"/>
                  </a:lnTo>
                  <a:lnTo>
                    <a:pt x="246" y="0"/>
                  </a:lnTo>
                  <a:lnTo>
                    <a:pt x="258" y="0"/>
                  </a:lnTo>
                  <a:lnTo>
                    <a:pt x="264" y="6"/>
                  </a:lnTo>
                  <a:lnTo>
                    <a:pt x="264" y="20"/>
                  </a:lnTo>
                  <a:lnTo>
                    <a:pt x="258" y="36"/>
                  </a:lnTo>
                  <a:lnTo>
                    <a:pt x="258" y="42"/>
                  </a:lnTo>
                  <a:lnTo>
                    <a:pt x="248" y="70"/>
                  </a:lnTo>
                  <a:lnTo>
                    <a:pt x="276" y="54"/>
                  </a:lnTo>
                  <a:lnTo>
                    <a:pt x="288" y="54"/>
                  </a:lnTo>
                  <a:lnTo>
                    <a:pt x="304" y="70"/>
                  </a:lnTo>
                  <a:lnTo>
                    <a:pt x="318" y="70"/>
                  </a:lnTo>
                  <a:lnTo>
                    <a:pt x="324" y="80"/>
                  </a:lnTo>
                  <a:lnTo>
                    <a:pt x="346" y="82"/>
                  </a:lnTo>
                  <a:lnTo>
                    <a:pt x="356" y="90"/>
                  </a:lnTo>
                  <a:lnTo>
                    <a:pt x="362" y="112"/>
                  </a:lnTo>
                  <a:lnTo>
                    <a:pt x="368" y="118"/>
                  </a:lnTo>
                  <a:lnTo>
                    <a:pt x="492" y="146"/>
                  </a:lnTo>
                  <a:lnTo>
                    <a:pt x="510" y="146"/>
                  </a:lnTo>
                  <a:lnTo>
                    <a:pt x="536" y="166"/>
                  </a:lnTo>
                  <a:lnTo>
                    <a:pt x="554" y="166"/>
                  </a:lnTo>
                  <a:lnTo>
                    <a:pt x="560" y="176"/>
                  </a:lnTo>
                  <a:lnTo>
                    <a:pt x="566" y="168"/>
                  </a:lnTo>
                  <a:lnTo>
                    <a:pt x="574" y="166"/>
                  </a:lnTo>
                  <a:lnTo>
                    <a:pt x="606" y="172"/>
                  </a:lnTo>
                  <a:lnTo>
                    <a:pt x="624" y="182"/>
                  </a:lnTo>
                  <a:lnTo>
                    <a:pt x="636" y="188"/>
                  </a:lnTo>
                  <a:lnTo>
                    <a:pt x="630" y="194"/>
                  </a:lnTo>
                  <a:lnTo>
                    <a:pt x="630" y="200"/>
                  </a:lnTo>
                  <a:lnTo>
                    <a:pt x="648" y="204"/>
                  </a:lnTo>
                  <a:lnTo>
                    <a:pt x="672" y="220"/>
                  </a:lnTo>
                  <a:lnTo>
                    <a:pt x="676" y="240"/>
                  </a:lnTo>
                  <a:lnTo>
                    <a:pt x="670" y="286"/>
                  </a:lnTo>
                  <a:lnTo>
                    <a:pt x="672" y="286"/>
                  </a:lnTo>
                  <a:lnTo>
                    <a:pt x="696" y="284"/>
                  </a:lnTo>
                  <a:lnTo>
                    <a:pt x="700" y="286"/>
                  </a:lnTo>
                  <a:lnTo>
                    <a:pt x="696" y="296"/>
                  </a:lnTo>
                  <a:lnTo>
                    <a:pt x="690" y="306"/>
                  </a:lnTo>
                  <a:lnTo>
                    <a:pt x="696" y="328"/>
                  </a:lnTo>
                  <a:lnTo>
                    <a:pt x="714" y="342"/>
                  </a:lnTo>
                  <a:lnTo>
                    <a:pt x="712" y="344"/>
                  </a:lnTo>
                  <a:lnTo>
                    <a:pt x="684" y="372"/>
                  </a:lnTo>
                  <a:lnTo>
                    <a:pt x="670" y="412"/>
                  </a:lnTo>
                  <a:lnTo>
                    <a:pt x="660" y="440"/>
                  </a:lnTo>
                  <a:lnTo>
                    <a:pt x="656" y="450"/>
                  </a:lnTo>
                  <a:lnTo>
                    <a:pt x="666" y="456"/>
                  </a:lnTo>
                  <a:lnTo>
                    <a:pt x="684" y="446"/>
                  </a:lnTo>
                  <a:lnTo>
                    <a:pt x="708" y="402"/>
                  </a:lnTo>
                  <a:lnTo>
                    <a:pt x="730" y="380"/>
                  </a:lnTo>
                  <a:lnTo>
                    <a:pt x="742" y="372"/>
                  </a:lnTo>
                  <a:lnTo>
                    <a:pt x="746" y="364"/>
                  </a:lnTo>
                  <a:lnTo>
                    <a:pt x="758" y="354"/>
                  </a:lnTo>
                  <a:lnTo>
                    <a:pt x="764" y="342"/>
                  </a:lnTo>
                  <a:lnTo>
                    <a:pt x="760" y="326"/>
                  </a:lnTo>
                  <a:lnTo>
                    <a:pt x="764" y="316"/>
                  </a:lnTo>
                  <a:lnTo>
                    <a:pt x="770" y="310"/>
                  </a:lnTo>
                  <a:lnTo>
                    <a:pt x="776" y="296"/>
                  </a:lnTo>
                  <a:lnTo>
                    <a:pt x="782" y="294"/>
                  </a:lnTo>
                  <a:lnTo>
                    <a:pt x="788" y="294"/>
                  </a:lnTo>
                  <a:lnTo>
                    <a:pt x="790" y="300"/>
                  </a:lnTo>
                  <a:lnTo>
                    <a:pt x="788" y="322"/>
                  </a:lnTo>
                  <a:lnTo>
                    <a:pt x="770" y="372"/>
                  </a:lnTo>
                  <a:lnTo>
                    <a:pt x="760" y="388"/>
                  </a:lnTo>
                  <a:lnTo>
                    <a:pt x="754" y="404"/>
                  </a:lnTo>
                  <a:lnTo>
                    <a:pt x="758" y="414"/>
                  </a:lnTo>
                  <a:lnTo>
                    <a:pt x="740" y="456"/>
                  </a:lnTo>
                  <a:lnTo>
                    <a:pt x="740" y="490"/>
                  </a:lnTo>
                  <a:lnTo>
                    <a:pt x="736" y="520"/>
                  </a:lnTo>
                  <a:lnTo>
                    <a:pt x="720" y="538"/>
                  </a:lnTo>
                  <a:lnTo>
                    <a:pt x="714" y="548"/>
                  </a:lnTo>
                  <a:lnTo>
                    <a:pt x="720" y="576"/>
                  </a:lnTo>
                  <a:lnTo>
                    <a:pt x="720" y="624"/>
                  </a:lnTo>
                  <a:lnTo>
                    <a:pt x="714" y="634"/>
                  </a:lnTo>
                  <a:lnTo>
                    <a:pt x="700" y="686"/>
                  </a:lnTo>
                  <a:lnTo>
                    <a:pt x="708" y="758"/>
                  </a:lnTo>
                  <a:lnTo>
                    <a:pt x="728" y="806"/>
                  </a:lnTo>
                  <a:lnTo>
                    <a:pt x="724" y="816"/>
                  </a:lnTo>
                  <a:lnTo>
                    <a:pt x="728" y="826"/>
                  </a:lnTo>
                  <a:lnTo>
                    <a:pt x="728" y="836"/>
                  </a:lnTo>
                  <a:lnTo>
                    <a:pt x="728" y="858"/>
                  </a:lnTo>
                  <a:lnTo>
                    <a:pt x="332" y="882"/>
                  </a:lnTo>
                  <a:close/>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nvGrpSpPr>
            <p:cNvPr id="167013" name="Group 26"/>
            <p:cNvGrpSpPr>
              <a:grpSpLocks/>
            </p:cNvGrpSpPr>
            <p:nvPr/>
          </p:nvGrpSpPr>
          <p:grpSpPr bwMode="auto">
            <a:xfrm>
              <a:off x="2812" y="1224"/>
              <a:ext cx="790" cy="882"/>
              <a:chOff x="2812" y="1224"/>
              <a:chExt cx="790" cy="882"/>
            </a:xfrm>
          </p:grpSpPr>
          <p:sp>
            <p:nvSpPr>
              <p:cNvPr id="167014" name="Freeform 27"/>
              <p:cNvSpPr>
                <a:spLocks/>
              </p:cNvSpPr>
              <p:nvPr/>
            </p:nvSpPr>
            <p:spPr bwMode="auto">
              <a:xfrm>
                <a:off x="2812" y="1224"/>
                <a:ext cx="790" cy="882"/>
              </a:xfrm>
              <a:custGeom>
                <a:avLst/>
                <a:gdLst>
                  <a:gd name="T0" fmla="*/ 328 w 790"/>
                  <a:gd name="T1" fmla="*/ 868 h 882"/>
                  <a:gd name="T2" fmla="*/ 270 w 790"/>
                  <a:gd name="T3" fmla="*/ 838 h 882"/>
                  <a:gd name="T4" fmla="*/ 252 w 790"/>
                  <a:gd name="T5" fmla="*/ 758 h 882"/>
                  <a:gd name="T6" fmla="*/ 260 w 790"/>
                  <a:gd name="T7" fmla="*/ 726 h 882"/>
                  <a:gd name="T8" fmla="*/ 240 w 790"/>
                  <a:gd name="T9" fmla="*/ 688 h 882"/>
                  <a:gd name="T10" fmla="*/ 234 w 790"/>
                  <a:gd name="T11" fmla="*/ 624 h 882"/>
                  <a:gd name="T12" fmla="*/ 184 w 790"/>
                  <a:gd name="T13" fmla="*/ 584 h 882"/>
                  <a:gd name="T14" fmla="*/ 134 w 790"/>
                  <a:gd name="T15" fmla="*/ 522 h 882"/>
                  <a:gd name="T16" fmla="*/ 84 w 790"/>
                  <a:gd name="T17" fmla="*/ 498 h 882"/>
                  <a:gd name="T18" fmla="*/ 78 w 790"/>
                  <a:gd name="T19" fmla="*/ 484 h 882"/>
                  <a:gd name="T20" fmla="*/ 42 w 790"/>
                  <a:gd name="T21" fmla="*/ 468 h 882"/>
                  <a:gd name="T22" fmla="*/ 18 w 790"/>
                  <a:gd name="T23" fmla="*/ 446 h 882"/>
                  <a:gd name="T24" fmla="*/ 24 w 790"/>
                  <a:gd name="T25" fmla="*/ 360 h 882"/>
                  <a:gd name="T26" fmla="*/ 30 w 790"/>
                  <a:gd name="T27" fmla="*/ 318 h 882"/>
                  <a:gd name="T28" fmla="*/ 0 w 790"/>
                  <a:gd name="T29" fmla="*/ 280 h 882"/>
                  <a:gd name="T30" fmla="*/ 12 w 790"/>
                  <a:gd name="T31" fmla="*/ 248 h 882"/>
                  <a:gd name="T32" fmla="*/ 50 w 790"/>
                  <a:gd name="T33" fmla="*/ 198 h 882"/>
                  <a:gd name="T34" fmla="*/ 76 w 790"/>
                  <a:gd name="T35" fmla="*/ 182 h 882"/>
                  <a:gd name="T36" fmla="*/ 78 w 790"/>
                  <a:gd name="T37" fmla="*/ 64 h 882"/>
                  <a:gd name="T38" fmla="*/ 102 w 790"/>
                  <a:gd name="T39" fmla="*/ 58 h 882"/>
                  <a:gd name="T40" fmla="*/ 146 w 790"/>
                  <a:gd name="T41" fmla="*/ 58 h 882"/>
                  <a:gd name="T42" fmla="*/ 246 w 790"/>
                  <a:gd name="T43" fmla="*/ 0 h 882"/>
                  <a:gd name="T44" fmla="*/ 264 w 790"/>
                  <a:gd name="T45" fmla="*/ 6 h 882"/>
                  <a:gd name="T46" fmla="*/ 258 w 790"/>
                  <a:gd name="T47" fmla="*/ 36 h 882"/>
                  <a:gd name="T48" fmla="*/ 248 w 790"/>
                  <a:gd name="T49" fmla="*/ 70 h 882"/>
                  <a:gd name="T50" fmla="*/ 288 w 790"/>
                  <a:gd name="T51" fmla="*/ 54 h 882"/>
                  <a:gd name="T52" fmla="*/ 318 w 790"/>
                  <a:gd name="T53" fmla="*/ 70 h 882"/>
                  <a:gd name="T54" fmla="*/ 346 w 790"/>
                  <a:gd name="T55" fmla="*/ 82 h 882"/>
                  <a:gd name="T56" fmla="*/ 362 w 790"/>
                  <a:gd name="T57" fmla="*/ 112 h 882"/>
                  <a:gd name="T58" fmla="*/ 492 w 790"/>
                  <a:gd name="T59" fmla="*/ 146 h 882"/>
                  <a:gd name="T60" fmla="*/ 536 w 790"/>
                  <a:gd name="T61" fmla="*/ 166 h 882"/>
                  <a:gd name="T62" fmla="*/ 560 w 790"/>
                  <a:gd name="T63" fmla="*/ 176 h 882"/>
                  <a:gd name="T64" fmla="*/ 574 w 790"/>
                  <a:gd name="T65" fmla="*/ 166 h 882"/>
                  <a:gd name="T66" fmla="*/ 624 w 790"/>
                  <a:gd name="T67" fmla="*/ 182 h 882"/>
                  <a:gd name="T68" fmla="*/ 630 w 790"/>
                  <a:gd name="T69" fmla="*/ 194 h 882"/>
                  <a:gd name="T70" fmla="*/ 648 w 790"/>
                  <a:gd name="T71" fmla="*/ 204 h 882"/>
                  <a:gd name="T72" fmla="*/ 676 w 790"/>
                  <a:gd name="T73" fmla="*/ 240 h 882"/>
                  <a:gd name="T74" fmla="*/ 672 w 790"/>
                  <a:gd name="T75" fmla="*/ 286 h 882"/>
                  <a:gd name="T76" fmla="*/ 700 w 790"/>
                  <a:gd name="T77" fmla="*/ 286 h 882"/>
                  <a:gd name="T78" fmla="*/ 690 w 790"/>
                  <a:gd name="T79" fmla="*/ 306 h 882"/>
                  <a:gd name="T80" fmla="*/ 714 w 790"/>
                  <a:gd name="T81" fmla="*/ 342 h 882"/>
                  <a:gd name="T82" fmla="*/ 684 w 790"/>
                  <a:gd name="T83" fmla="*/ 372 h 882"/>
                  <a:gd name="T84" fmla="*/ 660 w 790"/>
                  <a:gd name="T85" fmla="*/ 440 h 882"/>
                  <a:gd name="T86" fmla="*/ 666 w 790"/>
                  <a:gd name="T87" fmla="*/ 456 h 882"/>
                  <a:gd name="T88" fmla="*/ 708 w 790"/>
                  <a:gd name="T89" fmla="*/ 402 h 882"/>
                  <a:gd name="T90" fmla="*/ 742 w 790"/>
                  <a:gd name="T91" fmla="*/ 372 h 882"/>
                  <a:gd name="T92" fmla="*/ 758 w 790"/>
                  <a:gd name="T93" fmla="*/ 354 h 882"/>
                  <a:gd name="T94" fmla="*/ 760 w 790"/>
                  <a:gd name="T95" fmla="*/ 326 h 882"/>
                  <a:gd name="T96" fmla="*/ 770 w 790"/>
                  <a:gd name="T97" fmla="*/ 310 h 882"/>
                  <a:gd name="T98" fmla="*/ 782 w 790"/>
                  <a:gd name="T99" fmla="*/ 294 h 882"/>
                  <a:gd name="T100" fmla="*/ 790 w 790"/>
                  <a:gd name="T101" fmla="*/ 300 h 882"/>
                  <a:gd name="T102" fmla="*/ 770 w 790"/>
                  <a:gd name="T103" fmla="*/ 372 h 882"/>
                  <a:gd name="T104" fmla="*/ 754 w 790"/>
                  <a:gd name="T105" fmla="*/ 404 h 882"/>
                  <a:gd name="T106" fmla="*/ 740 w 790"/>
                  <a:gd name="T107" fmla="*/ 456 h 882"/>
                  <a:gd name="T108" fmla="*/ 736 w 790"/>
                  <a:gd name="T109" fmla="*/ 520 h 882"/>
                  <a:gd name="T110" fmla="*/ 714 w 790"/>
                  <a:gd name="T111" fmla="*/ 548 h 882"/>
                  <a:gd name="T112" fmla="*/ 720 w 790"/>
                  <a:gd name="T113" fmla="*/ 624 h 882"/>
                  <a:gd name="T114" fmla="*/ 700 w 790"/>
                  <a:gd name="T115" fmla="*/ 686 h 882"/>
                  <a:gd name="T116" fmla="*/ 728 w 790"/>
                  <a:gd name="T117" fmla="*/ 806 h 882"/>
                  <a:gd name="T118" fmla="*/ 728 w 790"/>
                  <a:gd name="T119" fmla="*/ 826 h 882"/>
                  <a:gd name="T120" fmla="*/ 728 w 790"/>
                  <a:gd name="T121" fmla="*/ 858 h 8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0"/>
                  <a:gd name="T184" fmla="*/ 0 h 882"/>
                  <a:gd name="T185" fmla="*/ 790 w 790"/>
                  <a:gd name="T186" fmla="*/ 882 h 8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0" h="882">
                    <a:moveTo>
                      <a:pt x="332" y="882"/>
                    </a:moveTo>
                    <a:lnTo>
                      <a:pt x="328" y="868"/>
                    </a:lnTo>
                    <a:lnTo>
                      <a:pt x="312" y="854"/>
                    </a:lnTo>
                    <a:lnTo>
                      <a:pt x="270" y="838"/>
                    </a:lnTo>
                    <a:lnTo>
                      <a:pt x="258" y="784"/>
                    </a:lnTo>
                    <a:lnTo>
                      <a:pt x="252" y="758"/>
                    </a:lnTo>
                    <a:lnTo>
                      <a:pt x="260" y="740"/>
                    </a:lnTo>
                    <a:lnTo>
                      <a:pt x="260" y="726"/>
                    </a:lnTo>
                    <a:lnTo>
                      <a:pt x="246" y="710"/>
                    </a:lnTo>
                    <a:lnTo>
                      <a:pt x="240" y="688"/>
                    </a:lnTo>
                    <a:lnTo>
                      <a:pt x="234" y="650"/>
                    </a:lnTo>
                    <a:lnTo>
                      <a:pt x="234" y="624"/>
                    </a:lnTo>
                    <a:lnTo>
                      <a:pt x="230" y="616"/>
                    </a:lnTo>
                    <a:lnTo>
                      <a:pt x="184" y="584"/>
                    </a:lnTo>
                    <a:lnTo>
                      <a:pt x="148" y="554"/>
                    </a:lnTo>
                    <a:lnTo>
                      <a:pt x="134" y="522"/>
                    </a:lnTo>
                    <a:lnTo>
                      <a:pt x="96" y="504"/>
                    </a:lnTo>
                    <a:lnTo>
                      <a:pt x="84" y="498"/>
                    </a:lnTo>
                    <a:lnTo>
                      <a:pt x="82" y="488"/>
                    </a:lnTo>
                    <a:lnTo>
                      <a:pt x="78" y="484"/>
                    </a:lnTo>
                    <a:lnTo>
                      <a:pt x="42" y="478"/>
                    </a:lnTo>
                    <a:lnTo>
                      <a:pt x="42" y="468"/>
                    </a:lnTo>
                    <a:lnTo>
                      <a:pt x="24" y="460"/>
                    </a:lnTo>
                    <a:lnTo>
                      <a:pt x="18" y="446"/>
                    </a:lnTo>
                    <a:lnTo>
                      <a:pt x="18" y="396"/>
                    </a:lnTo>
                    <a:lnTo>
                      <a:pt x="24" y="360"/>
                    </a:lnTo>
                    <a:lnTo>
                      <a:pt x="18" y="342"/>
                    </a:lnTo>
                    <a:lnTo>
                      <a:pt x="30" y="318"/>
                    </a:lnTo>
                    <a:lnTo>
                      <a:pt x="18" y="296"/>
                    </a:lnTo>
                    <a:lnTo>
                      <a:pt x="0" y="280"/>
                    </a:lnTo>
                    <a:lnTo>
                      <a:pt x="6" y="252"/>
                    </a:lnTo>
                    <a:lnTo>
                      <a:pt x="12" y="248"/>
                    </a:lnTo>
                    <a:lnTo>
                      <a:pt x="12" y="230"/>
                    </a:lnTo>
                    <a:lnTo>
                      <a:pt x="50" y="198"/>
                    </a:lnTo>
                    <a:lnTo>
                      <a:pt x="62" y="192"/>
                    </a:lnTo>
                    <a:lnTo>
                      <a:pt x="76" y="182"/>
                    </a:lnTo>
                    <a:lnTo>
                      <a:pt x="72" y="70"/>
                    </a:lnTo>
                    <a:lnTo>
                      <a:pt x="78" y="64"/>
                    </a:lnTo>
                    <a:lnTo>
                      <a:pt x="88" y="52"/>
                    </a:lnTo>
                    <a:lnTo>
                      <a:pt x="102" y="58"/>
                    </a:lnTo>
                    <a:lnTo>
                      <a:pt x="120" y="60"/>
                    </a:lnTo>
                    <a:lnTo>
                      <a:pt x="146" y="58"/>
                    </a:lnTo>
                    <a:lnTo>
                      <a:pt x="178" y="36"/>
                    </a:lnTo>
                    <a:lnTo>
                      <a:pt x="246" y="0"/>
                    </a:lnTo>
                    <a:lnTo>
                      <a:pt x="258" y="0"/>
                    </a:lnTo>
                    <a:lnTo>
                      <a:pt x="264" y="6"/>
                    </a:lnTo>
                    <a:lnTo>
                      <a:pt x="264" y="20"/>
                    </a:lnTo>
                    <a:lnTo>
                      <a:pt x="258" y="36"/>
                    </a:lnTo>
                    <a:lnTo>
                      <a:pt x="258" y="42"/>
                    </a:lnTo>
                    <a:lnTo>
                      <a:pt x="248" y="70"/>
                    </a:lnTo>
                    <a:lnTo>
                      <a:pt x="276" y="54"/>
                    </a:lnTo>
                    <a:lnTo>
                      <a:pt x="288" y="54"/>
                    </a:lnTo>
                    <a:lnTo>
                      <a:pt x="304" y="70"/>
                    </a:lnTo>
                    <a:lnTo>
                      <a:pt x="318" y="70"/>
                    </a:lnTo>
                    <a:lnTo>
                      <a:pt x="324" y="80"/>
                    </a:lnTo>
                    <a:lnTo>
                      <a:pt x="346" y="82"/>
                    </a:lnTo>
                    <a:lnTo>
                      <a:pt x="356" y="90"/>
                    </a:lnTo>
                    <a:lnTo>
                      <a:pt x="362" y="112"/>
                    </a:lnTo>
                    <a:lnTo>
                      <a:pt x="368" y="118"/>
                    </a:lnTo>
                    <a:lnTo>
                      <a:pt x="492" y="146"/>
                    </a:lnTo>
                    <a:lnTo>
                      <a:pt x="510" y="146"/>
                    </a:lnTo>
                    <a:lnTo>
                      <a:pt x="536" y="166"/>
                    </a:lnTo>
                    <a:lnTo>
                      <a:pt x="554" y="166"/>
                    </a:lnTo>
                    <a:lnTo>
                      <a:pt x="560" y="176"/>
                    </a:lnTo>
                    <a:lnTo>
                      <a:pt x="566" y="168"/>
                    </a:lnTo>
                    <a:lnTo>
                      <a:pt x="574" y="166"/>
                    </a:lnTo>
                    <a:lnTo>
                      <a:pt x="606" y="172"/>
                    </a:lnTo>
                    <a:lnTo>
                      <a:pt x="624" y="182"/>
                    </a:lnTo>
                    <a:lnTo>
                      <a:pt x="636" y="188"/>
                    </a:lnTo>
                    <a:lnTo>
                      <a:pt x="630" y="194"/>
                    </a:lnTo>
                    <a:lnTo>
                      <a:pt x="630" y="200"/>
                    </a:lnTo>
                    <a:lnTo>
                      <a:pt x="648" y="204"/>
                    </a:lnTo>
                    <a:lnTo>
                      <a:pt x="672" y="220"/>
                    </a:lnTo>
                    <a:lnTo>
                      <a:pt x="676" y="240"/>
                    </a:lnTo>
                    <a:lnTo>
                      <a:pt x="670" y="286"/>
                    </a:lnTo>
                    <a:lnTo>
                      <a:pt x="672" y="286"/>
                    </a:lnTo>
                    <a:lnTo>
                      <a:pt x="696" y="284"/>
                    </a:lnTo>
                    <a:lnTo>
                      <a:pt x="700" y="286"/>
                    </a:lnTo>
                    <a:lnTo>
                      <a:pt x="696" y="296"/>
                    </a:lnTo>
                    <a:lnTo>
                      <a:pt x="690" y="306"/>
                    </a:lnTo>
                    <a:lnTo>
                      <a:pt x="696" y="328"/>
                    </a:lnTo>
                    <a:lnTo>
                      <a:pt x="714" y="342"/>
                    </a:lnTo>
                    <a:lnTo>
                      <a:pt x="712" y="344"/>
                    </a:lnTo>
                    <a:lnTo>
                      <a:pt x="684" y="372"/>
                    </a:lnTo>
                    <a:lnTo>
                      <a:pt x="670" y="412"/>
                    </a:lnTo>
                    <a:lnTo>
                      <a:pt x="660" y="440"/>
                    </a:lnTo>
                    <a:lnTo>
                      <a:pt x="656" y="450"/>
                    </a:lnTo>
                    <a:lnTo>
                      <a:pt x="666" y="456"/>
                    </a:lnTo>
                    <a:lnTo>
                      <a:pt x="684" y="446"/>
                    </a:lnTo>
                    <a:lnTo>
                      <a:pt x="708" y="402"/>
                    </a:lnTo>
                    <a:lnTo>
                      <a:pt x="730" y="380"/>
                    </a:lnTo>
                    <a:lnTo>
                      <a:pt x="742" y="372"/>
                    </a:lnTo>
                    <a:lnTo>
                      <a:pt x="746" y="364"/>
                    </a:lnTo>
                    <a:lnTo>
                      <a:pt x="758" y="354"/>
                    </a:lnTo>
                    <a:lnTo>
                      <a:pt x="764" y="342"/>
                    </a:lnTo>
                    <a:lnTo>
                      <a:pt x="760" y="326"/>
                    </a:lnTo>
                    <a:lnTo>
                      <a:pt x="764" y="316"/>
                    </a:lnTo>
                    <a:lnTo>
                      <a:pt x="770" y="310"/>
                    </a:lnTo>
                    <a:lnTo>
                      <a:pt x="776" y="296"/>
                    </a:lnTo>
                    <a:lnTo>
                      <a:pt x="782" y="294"/>
                    </a:lnTo>
                    <a:lnTo>
                      <a:pt x="788" y="294"/>
                    </a:lnTo>
                    <a:lnTo>
                      <a:pt x="790" y="300"/>
                    </a:lnTo>
                    <a:lnTo>
                      <a:pt x="788" y="322"/>
                    </a:lnTo>
                    <a:lnTo>
                      <a:pt x="770" y="372"/>
                    </a:lnTo>
                    <a:lnTo>
                      <a:pt x="760" y="388"/>
                    </a:lnTo>
                    <a:lnTo>
                      <a:pt x="754" y="404"/>
                    </a:lnTo>
                    <a:lnTo>
                      <a:pt x="758" y="414"/>
                    </a:lnTo>
                    <a:lnTo>
                      <a:pt x="740" y="456"/>
                    </a:lnTo>
                    <a:lnTo>
                      <a:pt x="740" y="490"/>
                    </a:lnTo>
                    <a:lnTo>
                      <a:pt x="736" y="520"/>
                    </a:lnTo>
                    <a:lnTo>
                      <a:pt x="720" y="538"/>
                    </a:lnTo>
                    <a:lnTo>
                      <a:pt x="714" y="548"/>
                    </a:lnTo>
                    <a:lnTo>
                      <a:pt x="720" y="576"/>
                    </a:lnTo>
                    <a:lnTo>
                      <a:pt x="720" y="624"/>
                    </a:lnTo>
                    <a:lnTo>
                      <a:pt x="714" y="634"/>
                    </a:lnTo>
                    <a:lnTo>
                      <a:pt x="700" y="686"/>
                    </a:lnTo>
                    <a:lnTo>
                      <a:pt x="708" y="758"/>
                    </a:lnTo>
                    <a:lnTo>
                      <a:pt x="728" y="806"/>
                    </a:lnTo>
                    <a:lnTo>
                      <a:pt x="724" y="816"/>
                    </a:lnTo>
                    <a:lnTo>
                      <a:pt x="728" y="826"/>
                    </a:lnTo>
                    <a:lnTo>
                      <a:pt x="728" y="836"/>
                    </a:lnTo>
                    <a:lnTo>
                      <a:pt x="728" y="858"/>
                    </a:lnTo>
                    <a:lnTo>
                      <a:pt x="332" y="882"/>
                    </a:lnTo>
                    <a:close/>
                  </a:path>
                </a:pathLst>
              </a:custGeom>
              <a:solidFill>
                <a:schemeClr val="hlink"/>
              </a:solidFill>
              <a:ln w="9525">
                <a:solidFill>
                  <a:schemeClr val="tx1"/>
                </a:solidFill>
                <a:round/>
                <a:headEnd/>
                <a:tailEnd/>
              </a:ln>
            </p:spPr>
            <p:txBody>
              <a:bodyPr/>
              <a:lstStyle/>
              <a:p>
                <a:endParaRPr lang="en-US">
                  <a:latin typeface="Lucida Sans Unicode" pitchFamily="34" charset="0"/>
                </a:endParaRPr>
              </a:p>
            </p:txBody>
          </p:sp>
          <p:sp>
            <p:nvSpPr>
              <p:cNvPr id="167015" name="Freeform 28"/>
              <p:cNvSpPr>
                <a:spLocks/>
              </p:cNvSpPr>
              <p:nvPr/>
            </p:nvSpPr>
            <p:spPr bwMode="auto">
              <a:xfrm>
                <a:off x="2812" y="1224"/>
                <a:ext cx="790" cy="882"/>
              </a:xfrm>
              <a:custGeom>
                <a:avLst/>
                <a:gdLst>
                  <a:gd name="T0" fmla="*/ 328 w 790"/>
                  <a:gd name="T1" fmla="*/ 868 h 882"/>
                  <a:gd name="T2" fmla="*/ 270 w 790"/>
                  <a:gd name="T3" fmla="*/ 838 h 882"/>
                  <a:gd name="T4" fmla="*/ 252 w 790"/>
                  <a:gd name="T5" fmla="*/ 758 h 882"/>
                  <a:gd name="T6" fmla="*/ 260 w 790"/>
                  <a:gd name="T7" fmla="*/ 726 h 882"/>
                  <a:gd name="T8" fmla="*/ 240 w 790"/>
                  <a:gd name="T9" fmla="*/ 688 h 882"/>
                  <a:gd name="T10" fmla="*/ 234 w 790"/>
                  <a:gd name="T11" fmla="*/ 624 h 882"/>
                  <a:gd name="T12" fmla="*/ 184 w 790"/>
                  <a:gd name="T13" fmla="*/ 584 h 882"/>
                  <a:gd name="T14" fmla="*/ 134 w 790"/>
                  <a:gd name="T15" fmla="*/ 522 h 882"/>
                  <a:gd name="T16" fmla="*/ 84 w 790"/>
                  <a:gd name="T17" fmla="*/ 498 h 882"/>
                  <a:gd name="T18" fmla="*/ 78 w 790"/>
                  <a:gd name="T19" fmla="*/ 484 h 882"/>
                  <a:gd name="T20" fmla="*/ 42 w 790"/>
                  <a:gd name="T21" fmla="*/ 468 h 882"/>
                  <a:gd name="T22" fmla="*/ 18 w 790"/>
                  <a:gd name="T23" fmla="*/ 446 h 882"/>
                  <a:gd name="T24" fmla="*/ 24 w 790"/>
                  <a:gd name="T25" fmla="*/ 360 h 882"/>
                  <a:gd name="T26" fmla="*/ 30 w 790"/>
                  <a:gd name="T27" fmla="*/ 318 h 882"/>
                  <a:gd name="T28" fmla="*/ 0 w 790"/>
                  <a:gd name="T29" fmla="*/ 280 h 882"/>
                  <a:gd name="T30" fmla="*/ 12 w 790"/>
                  <a:gd name="T31" fmla="*/ 248 h 882"/>
                  <a:gd name="T32" fmla="*/ 50 w 790"/>
                  <a:gd name="T33" fmla="*/ 198 h 882"/>
                  <a:gd name="T34" fmla="*/ 76 w 790"/>
                  <a:gd name="T35" fmla="*/ 182 h 882"/>
                  <a:gd name="T36" fmla="*/ 78 w 790"/>
                  <a:gd name="T37" fmla="*/ 64 h 882"/>
                  <a:gd name="T38" fmla="*/ 102 w 790"/>
                  <a:gd name="T39" fmla="*/ 58 h 882"/>
                  <a:gd name="T40" fmla="*/ 146 w 790"/>
                  <a:gd name="T41" fmla="*/ 58 h 882"/>
                  <a:gd name="T42" fmla="*/ 246 w 790"/>
                  <a:gd name="T43" fmla="*/ 0 h 882"/>
                  <a:gd name="T44" fmla="*/ 264 w 790"/>
                  <a:gd name="T45" fmla="*/ 6 h 882"/>
                  <a:gd name="T46" fmla="*/ 258 w 790"/>
                  <a:gd name="T47" fmla="*/ 36 h 882"/>
                  <a:gd name="T48" fmla="*/ 248 w 790"/>
                  <a:gd name="T49" fmla="*/ 70 h 882"/>
                  <a:gd name="T50" fmla="*/ 288 w 790"/>
                  <a:gd name="T51" fmla="*/ 54 h 882"/>
                  <a:gd name="T52" fmla="*/ 318 w 790"/>
                  <a:gd name="T53" fmla="*/ 70 h 882"/>
                  <a:gd name="T54" fmla="*/ 346 w 790"/>
                  <a:gd name="T55" fmla="*/ 82 h 882"/>
                  <a:gd name="T56" fmla="*/ 362 w 790"/>
                  <a:gd name="T57" fmla="*/ 112 h 882"/>
                  <a:gd name="T58" fmla="*/ 492 w 790"/>
                  <a:gd name="T59" fmla="*/ 146 h 882"/>
                  <a:gd name="T60" fmla="*/ 536 w 790"/>
                  <a:gd name="T61" fmla="*/ 166 h 882"/>
                  <a:gd name="T62" fmla="*/ 560 w 790"/>
                  <a:gd name="T63" fmla="*/ 176 h 882"/>
                  <a:gd name="T64" fmla="*/ 574 w 790"/>
                  <a:gd name="T65" fmla="*/ 166 h 882"/>
                  <a:gd name="T66" fmla="*/ 624 w 790"/>
                  <a:gd name="T67" fmla="*/ 182 h 882"/>
                  <a:gd name="T68" fmla="*/ 630 w 790"/>
                  <a:gd name="T69" fmla="*/ 194 h 882"/>
                  <a:gd name="T70" fmla="*/ 648 w 790"/>
                  <a:gd name="T71" fmla="*/ 204 h 882"/>
                  <a:gd name="T72" fmla="*/ 676 w 790"/>
                  <a:gd name="T73" fmla="*/ 240 h 882"/>
                  <a:gd name="T74" fmla="*/ 672 w 790"/>
                  <a:gd name="T75" fmla="*/ 286 h 882"/>
                  <a:gd name="T76" fmla="*/ 700 w 790"/>
                  <a:gd name="T77" fmla="*/ 286 h 882"/>
                  <a:gd name="T78" fmla="*/ 690 w 790"/>
                  <a:gd name="T79" fmla="*/ 306 h 882"/>
                  <a:gd name="T80" fmla="*/ 714 w 790"/>
                  <a:gd name="T81" fmla="*/ 342 h 882"/>
                  <a:gd name="T82" fmla="*/ 684 w 790"/>
                  <a:gd name="T83" fmla="*/ 372 h 882"/>
                  <a:gd name="T84" fmla="*/ 660 w 790"/>
                  <a:gd name="T85" fmla="*/ 440 h 882"/>
                  <a:gd name="T86" fmla="*/ 666 w 790"/>
                  <a:gd name="T87" fmla="*/ 456 h 882"/>
                  <a:gd name="T88" fmla="*/ 708 w 790"/>
                  <a:gd name="T89" fmla="*/ 402 h 882"/>
                  <a:gd name="T90" fmla="*/ 742 w 790"/>
                  <a:gd name="T91" fmla="*/ 372 h 882"/>
                  <a:gd name="T92" fmla="*/ 758 w 790"/>
                  <a:gd name="T93" fmla="*/ 354 h 882"/>
                  <a:gd name="T94" fmla="*/ 760 w 790"/>
                  <a:gd name="T95" fmla="*/ 326 h 882"/>
                  <a:gd name="T96" fmla="*/ 770 w 790"/>
                  <a:gd name="T97" fmla="*/ 310 h 882"/>
                  <a:gd name="T98" fmla="*/ 782 w 790"/>
                  <a:gd name="T99" fmla="*/ 294 h 882"/>
                  <a:gd name="T100" fmla="*/ 790 w 790"/>
                  <a:gd name="T101" fmla="*/ 300 h 882"/>
                  <a:gd name="T102" fmla="*/ 770 w 790"/>
                  <a:gd name="T103" fmla="*/ 372 h 882"/>
                  <a:gd name="T104" fmla="*/ 754 w 790"/>
                  <a:gd name="T105" fmla="*/ 404 h 882"/>
                  <a:gd name="T106" fmla="*/ 740 w 790"/>
                  <a:gd name="T107" fmla="*/ 456 h 882"/>
                  <a:gd name="T108" fmla="*/ 736 w 790"/>
                  <a:gd name="T109" fmla="*/ 520 h 882"/>
                  <a:gd name="T110" fmla="*/ 714 w 790"/>
                  <a:gd name="T111" fmla="*/ 548 h 882"/>
                  <a:gd name="T112" fmla="*/ 720 w 790"/>
                  <a:gd name="T113" fmla="*/ 624 h 882"/>
                  <a:gd name="T114" fmla="*/ 700 w 790"/>
                  <a:gd name="T115" fmla="*/ 686 h 882"/>
                  <a:gd name="T116" fmla="*/ 728 w 790"/>
                  <a:gd name="T117" fmla="*/ 806 h 882"/>
                  <a:gd name="T118" fmla="*/ 728 w 790"/>
                  <a:gd name="T119" fmla="*/ 826 h 882"/>
                  <a:gd name="T120" fmla="*/ 728 w 790"/>
                  <a:gd name="T121" fmla="*/ 858 h 8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0"/>
                  <a:gd name="T184" fmla="*/ 0 h 882"/>
                  <a:gd name="T185" fmla="*/ 790 w 790"/>
                  <a:gd name="T186" fmla="*/ 882 h 8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0" h="882">
                    <a:moveTo>
                      <a:pt x="332" y="882"/>
                    </a:moveTo>
                    <a:lnTo>
                      <a:pt x="328" y="868"/>
                    </a:lnTo>
                    <a:lnTo>
                      <a:pt x="312" y="854"/>
                    </a:lnTo>
                    <a:lnTo>
                      <a:pt x="270" y="838"/>
                    </a:lnTo>
                    <a:lnTo>
                      <a:pt x="258" y="784"/>
                    </a:lnTo>
                    <a:lnTo>
                      <a:pt x="252" y="758"/>
                    </a:lnTo>
                    <a:lnTo>
                      <a:pt x="260" y="740"/>
                    </a:lnTo>
                    <a:lnTo>
                      <a:pt x="260" y="726"/>
                    </a:lnTo>
                    <a:lnTo>
                      <a:pt x="246" y="710"/>
                    </a:lnTo>
                    <a:lnTo>
                      <a:pt x="240" y="688"/>
                    </a:lnTo>
                    <a:lnTo>
                      <a:pt x="234" y="650"/>
                    </a:lnTo>
                    <a:lnTo>
                      <a:pt x="234" y="624"/>
                    </a:lnTo>
                    <a:lnTo>
                      <a:pt x="230" y="616"/>
                    </a:lnTo>
                    <a:lnTo>
                      <a:pt x="184" y="584"/>
                    </a:lnTo>
                    <a:lnTo>
                      <a:pt x="148" y="554"/>
                    </a:lnTo>
                    <a:lnTo>
                      <a:pt x="134" y="522"/>
                    </a:lnTo>
                    <a:lnTo>
                      <a:pt x="96" y="504"/>
                    </a:lnTo>
                    <a:lnTo>
                      <a:pt x="84" y="498"/>
                    </a:lnTo>
                    <a:lnTo>
                      <a:pt x="82" y="488"/>
                    </a:lnTo>
                    <a:lnTo>
                      <a:pt x="78" y="484"/>
                    </a:lnTo>
                    <a:lnTo>
                      <a:pt x="42" y="478"/>
                    </a:lnTo>
                    <a:lnTo>
                      <a:pt x="42" y="468"/>
                    </a:lnTo>
                    <a:lnTo>
                      <a:pt x="24" y="460"/>
                    </a:lnTo>
                    <a:lnTo>
                      <a:pt x="18" y="446"/>
                    </a:lnTo>
                    <a:lnTo>
                      <a:pt x="18" y="396"/>
                    </a:lnTo>
                    <a:lnTo>
                      <a:pt x="24" y="360"/>
                    </a:lnTo>
                    <a:lnTo>
                      <a:pt x="18" y="342"/>
                    </a:lnTo>
                    <a:lnTo>
                      <a:pt x="30" y="318"/>
                    </a:lnTo>
                    <a:lnTo>
                      <a:pt x="18" y="296"/>
                    </a:lnTo>
                    <a:lnTo>
                      <a:pt x="0" y="280"/>
                    </a:lnTo>
                    <a:lnTo>
                      <a:pt x="6" y="252"/>
                    </a:lnTo>
                    <a:lnTo>
                      <a:pt x="12" y="248"/>
                    </a:lnTo>
                    <a:lnTo>
                      <a:pt x="12" y="230"/>
                    </a:lnTo>
                    <a:lnTo>
                      <a:pt x="50" y="198"/>
                    </a:lnTo>
                    <a:lnTo>
                      <a:pt x="62" y="192"/>
                    </a:lnTo>
                    <a:lnTo>
                      <a:pt x="76" y="182"/>
                    </a:lnTo>
                    <a:lnTo>
                      <a:pt x="72" y="70"/>
                    </a:lnTo>
                    <a:lnTo>
                      <a:pt x="78" y="64"/>
                    </a:lnTo>
                    <a:lnTo>
                      <a:pt x="88" y="52"/>
                    </a:lnTo>
                    <a:lnTo>
                      <a:pt x="102" y="58"/>
                    </a:lnTo>
                    <a:lnTo>
                      <a:pt x="120" y="60"/>
                    </a:lnTo>
                    <a:lnTo>
                      <a:pt x="146" y="58"/>
                    </a:lnTo>
                    <a:lnTo>
                      <a:pt x="178" y="36"/>
                    </a:lnTo>
                    <a:lnTo>
                      <a:pt x="246" y="0"/>
                    </a:lnTo>
                    <a:lnTo>
                      <a:pt x="258" y="0"/>
                    </a:lnTo>
                    <a:lnTo>
                      <a:pt x="264" y="6"/>
                    </a:lnTo>
                    <a:lnTo>
                      <a:pt x="264" y="20"/>
                    </a:lnTo>
                    <a:lnTo>
                      <a:pt x="258" y="36"/>
                    </a:lnTo>
                    <a:lnTo>
                      <a:pt x="258" y="42"/>
                    </a:lnTo>
                    <a:lnTo>
                      <a:pt x="248" y="70"/>
                    </a:lnTo>
                    <a:lnTo>
                      <a:pt x="276" y="54"/>
                    </a:lnTo>
                    <a:lnTo>
                      <a:pt x="288" y="54"/>
                    </a:lnTo>
                    <a:lnTo>
                      <a:pt x="304" y="70"/>
                    </a:lnTo>
                    <a:lnTo>
                      <a:pt x="318" y="70"/>
                    </a:lnTo>
                    <a:lnTo>
                      <a:pt x="324" y="80"/>
                    </a:lnTo>
                    <a:lnTo>
                      <a:pt x="346" y="82"/>
                    </a:lnTo>
                    <a:lnTo>
                      <a:pt x="356" y="90"/>
                    </a:lnTo>
                    <a:lnTo>
                      <a:pt x="362" y="112"/>
                    </a:lnTo>
                    <a:lnTo>
                      <a:pt x="368" y="118"/>
                    </a:lnTo>
                    <a:lnTo>
                      <a:pt x="492" y="146"/>
                    </a:lnTo>
                    <a:lnTo>
                      <a:pt x="510" y="146"/>
                    </a:lnTo>
                    <a:lnTo>
                      <a:pt x="536" y="166"/>
                    </a:lnTo>
                    <a:lnTo>
                      <a:pt x="554" y="166"/>
                    </a:lnTo>
                    <a:lnTo>
                      <a:pt x="560" y="176"/>
                    </a:lnTo>
                    <a:lnTo>
                      <a:pt x="566" y="168"/>
                    </a:lnTo>
                    <a:lnTo>
                      <a:pt x="574" y="166"/>
                    </a:lnTo>
                    <a:lnTo>
                      <a:pt x="606" y="172"/>
                    </a:lnTo>
                    <a:lnTo>
                      <a:pt x="624" y="182"/>
                    </a:lnTo>
                    <a:lnTo>
                      <a:pt x="636" y="188"/>
                    </a:lnTo>
                    <a:lnTo>
                      <a:pt x="630" y="194"/>
                    </a:lnTo>
                    <a:lnTo>
                      <a:pt x="630" y="200"/>
                    </a:lnTo>
                    <a:lnTo>
                      <a:pt x="648" y="204"/>
                    </a:lnTo>
                    <a:lnTo>
                      <a:pt x="672" y="220"/>
                    </a:lnTo>
                    <a:lnTo>
                      <a:pt x="676" y="240"/>
                    </a:lnTo>
                    <a:lnTo>
                      <a:pt x="670" y="286"/>
                    </a:lnTo>
                    <a:lnTo>
                      <a:pt x="672" y="286"/>
                    </a:lnTo>
                    <a:lnTo>
                      <a:pt x="696" y="284"/>
                    </a:lnTo>
                    <a:lnTo>
                      <a:pt x="700" y="286"/>
                    </a:lnTo>
                    <a:lnTo>
                      <a:pt x="696" y="296"/>
                    </a:lnTo>
                    <a:lnTo>
                      <a:pt x="690" y="306"/>
                    </a:lnTo>
                    <a:lnTo>
                      <a:pt x="696" y="328"/>
                    </a:lnTo>
                    <a:lnTo>
                      <a:pt x="714" y="342"/>
                    </a:lnTo>
                    <a:lnTo>
                      <a:pt x="712" y="344"/>
                    </a:lnTo>
                    <a:lnTo>
                      <a:pt x="684" y="372"/>
                    </a:lnTo>
                    <a:lnTo>
                      <a:pt x="670" y="412"/>
                    </a:lnTo>
                    <a:lnTo>
                      <a:pt x="660" y="440"/>
                    </a:lnTo>
                    <a:lnTo>
                      <a:pt x="656" y="450"/>
                    </a:lnTo>
                    <a:lnTo>
                      <a:pt x="666" y="456"/>
                    </a:lnTo>
                    <a:lnTo>
                      <a:pt x="684" y="446"/>
                    </a:lnTo>
                    <a:lnTo>
                      <a:pt x="708" y="402"/>
                    </a:lnTo>
                    <a:lnTo>
                      <a:pt x="730" y="380"/>
                    </a:lnTo>
                    <a:lnTo>
                      <a:pt x="742" y="372"/>
                    </a:lnTo>
                    <a:lnTo>
                      <a:pt x="746" y="364"/>
                    </a:lnTo>
                    <a:lnTo>
                      <a:pt x="758" y="354"/>
                    </a:lnTo>
                    <a:lnTo>
                      <a:pt x="764" y="342"/>
                    </a:lnTo>
                    <a:lnTo>
                      <a:pt x="760" y="326"/>
                    </a:lnTo>
                    <a:lnTo>
                      <a:pt x="764" y="316"/>
                    </a:lnTo>
                    <a:lnTo>
                      <a:pt x="770" y="310"/>
                    </a:lnTo>
                    <a:lnTo>
                      <a:pt x="776" y="296"/>
                    </a:lnTo>
                    <a:lnTo>
                      <a:pt x="782" y="294"/>
                    </a:lnTo>
                    <a:lnTo>
                      <a:pt x="788" y="294"/>
                    </a:lnTo>
                    <a:lnTo>
                      <a:pt x="790" y="300"/>
                    </a:lnTo>
                    <a:lnTo>
                      <a:pt x="788" y="322"/>
                    </a:lnTo>
                    <a:lnTo>
                      <a:pt x="770" y="372"/>
                    </a:lnTo>
                    <a:lnTo>
                      <a:pt x="760" y="388"/>
                    </a:lnTo>
                    <a:lnTo>
                      <a:pt x="754" y="404"/>
                    </a:lnTo>
                    <a:lnTo>
                      <a:pt x="758" y="414"/>
                    </a:lnTo>
                    <a:lnTo>
                      <a:pt x="740" y="456"/>
                    </a:lnTo>
                    <a:lnTo>
                      <a:pt x="740" y="490"/>
                    </a:lnTo>
                    <a:lnTo>
                      <a:pt x="736" y="520"/>
                    </a:lnTo>
                    <a:lnTo>
                      <a:pt x="720" y="538"/>
                    </a:lnTo>
                    <a:lnTo>
                      <a:pt x="714" y="548"/>
                    </a:lnTo>
                    <a:lnTo>
                      <a:pt x="720" y="576"/>
                    </a:lnTo>
                    <a:lnTo>
                      <a:pt x="720" y="624"/>
                    </a:lnTo>
                    <a:lnTo>
                      <a:pt x="714" y="634"/>
                    </a:lnTo>
                    <a:lnTo>
                      <a:pt x="700" y="686"/>
                    </a:lnTo>
                    <a:lnTo>
                      <a:pt x="708" y="758"/>
                    </a:lnTo>
                    <a:lnTo>
                      <a:pt x="728" y="806"/>
                    </a:lnTo>
                    <a:lnTo>
                      <a:pt x="724" y="816"/>
                    </a:lnTo>
                    <a:lnTo>
                      <a:pt x="728" y="826"/>
                    </a:lnTo>
                    <a:lnTo>
                      <a:pt x="728" y="836"/>
                    </a:lnTo>
                    <a:lnTo>
                      <a:pt x="728" y="858"/>
                    </a:lnTo>
                    <a:lnTo>
                      <a:pt x="332" y="882"/>
                    </a:lnTo>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grpSp>
      <p:sp>
        <p:nvSpPr>
          <p:cNvPr id="166924" name="Freeform 29"/>
          <p:cNvSpPr>
            <a:spLocks/>
          </p:cNvSpPr>
          <p:nvPr/>
        </p:nvSpPr>
        <p:spPr bwMode="auto">
          <a:xfrm>
            <a:off x="4470400" y="3889375"/>
            <a:ext cx="936625" cy="1755775"/>
          </a:xfrm>
          <a:custGeom>
            <a:avLst/>
            <a:gdLst>
              <a:gd name="T0" fmla="*/ 2147483647 w 590"/>
              <a:gd name="T1" fmla="*/ 2147483647 h 1106"/>
              <a:gd name="T2" fmla="*/ 2147483647 w 590"/>
              <a:gd name="T3" fmla="*/ 2147483647 h 1106"/>
              <a:gd name="T4" fmla="*/ 2147483647 w 590"/>
              <a:gd name="T5" fmla="*/ 2147483647 h 1106"/>
              <a:gd name="T6" fmla="*/ 2147483647 w 590"/>
              <a:gd name="T7" fmla="*/ 2147483647 h 1106"/>
              <a:gd name="T8" fmla="*/ 2147483647 w 590"/>
              <a:gd name="T9" fmla="*/ 2147483647 h 1106"/>
              <a:gd name="T10" fmla="*/ 2147483647 w 590"/>
              <a:gd name="T11" fmla="*/ 2147483647 h 1106"/>
              <a:gd name="T12" fmla="*/ 2147483647 w 590"/>
              <a:gd name="T13" fmla="*/ 2147483647 h 1106"/>
              <a:gd name="T14" fmla="*/ 2147483647 w 590"/>
              <a:gd name="T15" fmla="*/ 2147483647 h 1106"/>
              <a:gd name="T16" fmla="*/ 2147483647 w 590"/>
              <a:gd name="T17" fmla="*/ 2147483647 h 1106"/>
              <a:gd name="T18" fmla="*/ 2147483647 w 590"/>
              <a:gd name="T19" fmla="*/ 2147483647 h 1106"/>
              <a:gd name="T20" fmla="*/ 2147483647 w 590"/>
              <a:gd name="T21" fmla="*/ 2147483647 h 1106"/>
              <a:gd name="T22" fmla="*/ 2147483647 w 590"/>
              <a:gd name="T23" fmla="*/ 2147483647 h 1106"/>
              <a:gd name="T24" fmla="*/ 2147483647 w 590"/>
              <a:gd name="T25" fmla="*/ 2147483647 h 1106"/>
              <a:gd name="T26" fmla="*/ 0 w 590"/>
              <a:gd name="T27" fmla="*/ 2147483647 h 1106"/>
              <a:gd name="T28" fmla="*/ 2147483647 w 590"/>
              <a:gd name="T29" fmla="*/ 2147483647 h 1106"/>
              <a:gd name="T30" fmla="*/ 2147483647 w 590"/>
              <a:gd name="T31" fmla="*/ 2147483647 h 1106"/>
              <a:gd name="T32" fmla="*/ 2147483647 w 590"/>
              <a:gd name="T33" fmla="*/ 2147483647 h 1106"/>
              <a:gd name="T34" fmla="*/ 2147483647 w 590"/>
              <a:gd name="T35" fmla="*/ 2147483647 h 1106"/>
              <a:gd name="T36" fmla="*/ 2147483647 w 590"/>
              <a:gd name="T37" fmla="*/ 2147483647 h 1106"/>
              <a:gd name="T38" fmla="*/ 2147483647 w 590"/>
              <a:gd name="T39" fmla="*/ 2147483647 h 1106"/>
              <a:gd name="T40" fmla="*/ 2147483647 w 590"/>
              <a:gd name="T41" fmla="*/ 2147483647 h 1106"/>
              <a:gd name="T42" fmla="*/ 2147483647 w 590"/>
              <a:gd name="T43" fmla="*/ 2147483647 h 1106"/>
              <a:gd name="T44" fmla="*/ 2147483647 w 590"/>
              <a:gd name="T45" fmla="*/ 2147483647 h 1106"/>
              <a:gd name="T46" fmla="*/ 2147483647 w 590"/>
              <a:gd name="T47" fmla="*/ 2147483647 h 1106"/>
              <a:gd name="T48" fmla="*/ 2147483647 w 590"/>
              <a:gd name="T49" fmla="*/ 2147483647 h 1106"/>
              <a:gd name="T50" fmla="*/ 2147483647 w 590"/>
              <a:gd name="T51" fmla="*/ 2147483647 h 1106"/>
              <a:gd name="T52" fmla="*/ 2147483647 w 590"/>
              <a:gd name="T53" fmla="*/ 2147483647 h 1106"/>
              <a:gd name="T54" fmla="*/ 2147483647 w 590"/>
              <a:gd name="T55" fmla="*/ 2147483647 h 1106"/>
              <a:gd name="T56" fmla="*/ 2147483647 w 590"/>
              <a:gd name="T57" fmla="*/ 2147483647 h 1106"/>
              <a:gd name="T58" fmla="*/ 2147483647 w 590"/>
              <a:gd name="T59" fmla="*/ 2147483647 h 1106"/>
              <a:gd name="T60" fmla="*/ 2147483647 w 590"/>
              <a:gd name="T61" fmla="*/ 2147483647 h 1106"/>
              <a:gd name="T62" fmla="*/ 2147483647 w 590"/>
              <a:gd name="T63" fmla="*/ 2147483647 h 1106"/>
              <a:gd name="T64" fmla="*/ 2147483647 w 590"/>
              <a:gd name="T65" fmla="*/ 2147483647 h 1106"/>
              <a:gd name="T66" fmla="*/ 2147483647 w 590"/>
              <a:gd name="T67" fmla="*/ 2147483647 h 1106"/>
              <a:gd name="T68" fmla="*/ 2147483647 w 590"/>
              <a:gd name="T69" fmla="*/ 2147483647 h 1106"/>
              <a:gd name="T70" fmla="*/ 2147483647 w 590"/>
              <a:gd name="T71" fmla="*/ 2147483647 h 1106"/>
              <a:gd name="T72" fmla="*/ 2147483647 w 590"/>
              <a:gd name="T73" fmla="*/ 2147483647 h 1106"/>
              <a:gd name="T74" fmla="*/ 2147483647 w 590"/>
              <a:gd name="T75" fmla="*/ 2147483647 h 1106"/>
              <a:gd name="T76" fmla="*/ 2147483647 w 590"/>
              <a:gd name="T77" fmla="*/ 2147483647 h 1106"/>
              <a:gd name="T78" fmla="*/ 2147483647 w 590"/>
              <a:gd name="T79" fmla="*/ 2147483647 h 1106"/>
              <a:gd name="T80" fmla="*/ 2147483647 w 590"/>
              <a:gd name="T81" fmla="*/ 2147483647 h 1106"/>
              <a:gd name="T82" fmla="*/ 2147483647 w 590"/>
              <a:gd name="T83" fmla="*/ 2147483647 h 1106"/>
              <a:gd name="T84" fmla="*/ 2147483647 w 590"/>
              <a:gd name="T85" fmla="*/ 2147483647 h 1106"/>
              <a:gd name="T86" fmla="*/ 2147483647 w 590"/>
              <a:gd name="T87" fmla="*/ 2147483647 h 1106"/>
              <a:gd name="T88" fmla="*/ 2147483647 w 590"/>
              <a:gd name="T89" fmla="*/ 2147483647 h 1106"/>
              <a:gd name="T90" fmla="*/ 2147483647 w 590"/>
              <a:gd name="T91" fmla="*/ 2147483647 h 1106"/>
              <a:gd name="T92" fmla="*/ 2147483647 w 590"/>
              <a:gd name="T93" fmla="*/ 2147483647 h 1106"/>
              <a:gd name="T94" fmla="*/ 2147483647 w 590"/>
              <a:gd name="T95" fmla="*/ 2147483647 h 11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0"/>
              <a:gd name="T145" fmla="*/ 0 h 1106"/>
              <a:gd name="T146" fmla="*/ 590 w 590"/>
              <a:gd name="T147" fmla="*/ 1106 h 11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0" h="1106">
                <a:moveTo>
                  <a:pt x="484" y="0"/>
                </a:moveTo>
                <a:lnTo>
                  <a:pt x="96" y="26"/>
                </a:lnTo>
                <a:lnTo>
                  <a:pt x="102" y="38"/>
                </a:lnTo>
                <a:lnTo>
                  <a:pt x="134" y="60"/>
                </a:lnTo>
                <a:lnTo>
                  <a:pt x="136" y="76"/>
                </a:lnTo>
                <a:lnTo>
                  <a:pt x="160" y="92"/>
                </a:lnTo>
                <a:lnTo>
                  <a:pt x="170" y="124"/>
                </a:lnTo>
                <a:lnTo>
                  <a:pt x="170" y="144"/>
                </a:lnTo>
                <a:lnTo>
                  <a:pt x="160" y="162"/>
                </a:lnTo>
                <a:lnTo>
                  <a:pt x="148" y="172"/>
                </a:lnTo>
                <a:lnTo>
                  <a:pt x="148" y="192"/>
                </a:lnTo>
                <a:lnTo>
                  <a:pt x="124" y="220"/>
                </a:lnTo>
                <a:lnTo>
                  <a:pt x="102" y="230"/>
                </a:lnTo>
                <a:lnTo>
                  <a:pt x="96" y="236"/>
                </a:lnTo>
                <a:lnTo>
                  <a:pt x="66" y="236"/>
                </a:lnTo>
                <a:lnTo>
                  <a:pt x="50" y="246"/>
                </a:lnTo>
                <a:lnTo>
                  <a:pt x="42" y="268"/>
                </a:lnTo>
                <a:lnTo>
                  <a:pt x="48" y="280"/>
                </a:lnTo>
                <a:lnTo>
                  <a:pt x="62" y="300"/>
                </a:lnTo>
                <a:lnTo>
                  <a:pt x="66" y="312"/>
                </a:lnTo>
                <a:lnTo>
                  <a:pt x="62" y="342"/>
                </a:lnTo>
                <a:lnTo>
                  <a:pt x="42" y="396"/>
                </a:lnTo>
                <a:lnTo>
                  <a:pt x="24" y="408"/>
                </a:lnTo>
                <a:lnTo>
                  <a:pt x="14" y="420"/>
                </a:lnTo>
                <a:lnTo>
                  <a:pt x="18" y="436"/>
                </a:lnTo>
                <a:lnTo>
                  <a:pt x="6" y="452"/>
                </a:lnTo>
                <a:lnTo>
                  <a:pt x="6" y="462"/>
                </a:lnTo>
                <a:lnTo>
                  <a:pt x="0" y="482"/>
                </a:lnTo>
                <a:lnTo>
                  <a:pt x="0" y="520"/>
                </a:lnTo>
                <a:lnTo>
                  <a:pt x="12" y="552"/>
                </a:lnTo>
                <a:lnTo>
                  <a:pt x="14" y="568"/>
                </a:lnTo>
                <a:lnTo>
                  <a:pt x="56" y="622"/>
                </a:lnTo>
                <a:lnTo>
                  <a:pt x="100" y="654"/>
                </a:lnTo>
                <a:lnTo>
                  <a:pt x="112" y="666"/>
                </a:lnTo>
                <a:lnTo>
                  <a:pt x="136" y="740"/>
                </a:lnTo>
                <a:lnTo>
                  <a:pt x="142" y="746"/>
                </a:lnTo>
                <a:lnTo>
                  <a:pt x="158" y="730"/>
                </a:lnTo>
                <a:lnTo>
                  <a:pt x="166" y="724"/>
                </a:lnTo>
                <a:lnTo>
                  <a:pt x="204" y="746"/>
                </a:lnTo>
                <a:lnTo>
                  <a:pt x="210" y="756"/>
                </a:lnTo>
                <a:lnTo>
                  <a:pt x="200" y="780"/>
                </a:lnTo>
                <a:lnTo>
                  <a:pt x="204" y="806"/>
                </a:lnTo>
                <a:lnTo>
                  <a:pt x="178" y="838"/>
                </a:lnTo>
                <a:lnTo>
                  <a:pt x="172" y="852"/>
                </a:lnTo>
                <a:lnTo>
                  <a:pt x="182" y="874"/>
                </a:lnTo>
                <a:lnTo>
                  <a:pt x="206" y="902"/>
                </a:lnTo>
                <a:lnTo>
                  <a:pt x="246" y="928"/>
                </a:lnTo>
                <a:lnTo>
                  <a:pt x="268" y="934"/>
                </a:lnTo>
                <a:lnTo>
                  <a:pt x="312" y="976"/>
                </a:lnTo>
                <a:lnTo>
                  <a:pt x="318" y="1008"/>
                </a:lnTo>
                <a:lnTo>
                  <a:pt x="334" y="1026"/>
                </a:lnTo>
                <a:lnTo>
                  <a:pt x="334" y="1032"/>
                </a:lnTo>
                <a:lnTo>
                  <a:pt x="322" y="1046"/>
                </a:lnTo>
                <a:lnTo>
                  <a:pt x="318" y="1052"/>
                </a:lnTo>
                <a:lnTo>
                  <a:pt x="350" y="1106"/>
                </a:lnTo>
                <a:lnTo>
                  <a:pt x="356" y="1102"/>
                </a:lnTo>
                <a:lnTo>
                  <a:pt x="358" y="1096"/>
                </a:lnTo>
                <a:lnTo>
                  <a:pt x="368" y="1096"/>
                </a:lnTo>
                <a:lnTo>
                  <a:pt x="370" y="1100"/>
                </a:lnTo>
                <a:lnTo>
                  <a:pt x="380" y="1064"/>
                </a:lnTo>
                <a:lnTo>
                  <a:pt x="398" y="1056"/>
                </a:lnTo>
                <a:lnTo>
                  <a:pt x="422" y="1062"/>
                </a:lnTo>
                <a:lnTo>
                  <a:pt x="440" y="1070"/>
                </a:lnTo>
                <a:lnTo>
                  <a:pt x="460" y="1084"/>
                </a:lnTo>
                <a:lnTo>
                  <a:pt x="478" y="1074"/>
                </a:lnTo>
                <a:lnTo>
                  <a:pt x="472" y="1036"/>
                </a:lnTo>
                <a:lnTo>
                  <a:pt x="468" y="1014"/>
                </a:lnTo>
                <a:lnTo>
                  <a:pt x="480" y="1008"/>
                </a:lnTo>
                <a:lnTo>
                  <a:pt x="530" y="994"/>
                </a:lnTo>
                <a:lnTo>
                  <a:pt x="530" y="988"/>
                </a:lnTo>
                <a:lnTo>
                  <a:pt x="514" y="968"/>
                </a:lnTo>
                <a:lnTo>
                  <a:pt x="514" y="962"/>
                </a:lnTo>
                <a:lnTo>
                  <a:pt x="520" y="960"/>
                </a:lnTo>
                <a:lnTo>
                  <a:pt x="522" y="944"/>
                </a:lnTo>
                <a:lnTo>
                  <a:pt x="530" y="934"/>
                </a:lnTo>
                <a:lnTo>
                  <a:pt x="526" y="928"/>
                </a:lnTo>
                <a:lnTo>
                  <a:pt x="526" y="924"/>
                </a:lnTo>
                <a:lnTo>
                  <a:pt x="526" y="914"/>
                </a:lnTo>
                <a:lnTo>
                  <a:pt x="532" y="880"/>
                </a:lnTo>
                <a:lnTo>
                  <a:pt x="532" y="848"/>
                </a:lnTo>
                <a:lnTo>
                  <a:pt x="556" y="828"/>
                </a:lnTo>
                <a:lnTo>
                  <a:pt x="568" y="796"/>
                </a:lnTo>
                <a:lnTo>
                  <a:pt x="568" y="784"/>
                </a:lnTo>
                <a:lnTo>
                  <a:pt x="590" y="746"/>
                </a:lnTo>
                <a:lnTo>
                  <a:pt x="584" y="702"/>
                </a:lnTo>
                <a:lnTo>
                  <a:pt x="568" y="666"/>
                </a:lnTo>
                <a:lnTo>
                  <a:pt x="572" y="644"/>
                </a:lnTo>
                <a:lnTo>
                  <a:pt x="568" y="628"/>
                </a:lnTo>
                <a:lnTo>
                  <a:pt x="574" y="616"/>
                </a:lnTo>
                <a:lnTo>
                  <a:pt x="538" y="146"/>
                </a:lnTo>
                <a:lnTo>
                  <a:pt x="530" y="144"/>
                </a:lnTo>
                <a:lnTo>
                  <a:pt x="526" y="130"/>
                </a:lnTo>
                <a:lnTo>
                  <a:pt x="516" y="92"/>
                </a:lnTo>
                <a:lnTo>
                  <a:pt x="510" y="76"/>
                </a:lnTo>
                <a:lnTo>
                  <a:pt x="496" y="64"/>
                </a:lnTo>
                <a:lnTo>
                  <a:pt x="484" y="36"/>
                </a:lnTo>
                <a:lnTo>
                  <a:pt x="484" y="0"/>
                </a:lnTo>
                <a:close/>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nvGrpSpPr>
          <p:cNvPr id="166925" name="Group 30"/>
          <p:cNvGrpSpPr>
            <a:grpSpLocks/>
          </p:cNvGrpSpPr>
          <p:nvPr/>
        </p:nvGrpSpPr>
        <p:grpSpPr bwMode="auto">
          <a:xfrm>
            <a:off x="4470400" y="3889375"/>
            <a:ext cx="949325" cy="1771650"/>
            <a:chOff x="3046" y="2082"/>
            <a:chExt cx="598" cy="1116"/>
          </a:xfrm>
        </p:grpSpPr>
        <p:sp>
          <p:nvSpPr>
            <p:cNvPr id="167008" name="Freeform 31"/>
            <p:cNvSpPr>
              <a:spLocks/>
            </p:cNvSpPr>
            <p:nvPr/>
          </p:nvSpPr>
          <p:spPr bwMode="auto">
            <a:xfrm>
              <a:off x="3046" y="2082"/>
              <a:ext cx="598" cy="1116"/>
            </a:xfrm>
            <a:custGeom>
              <a:avLst/>
              <a:gdLst>
                <a:gd name="T0" fmla="*/ 96 w 598"/>
                <a:gd name="T1" fmla="*/ 26 h 1116"/>
                <a:gd name="T2" fmla="*/ 134 w 598"/>
                <a:gd name="T3" fmla="*/ 60 h 1116"/>
                <a:gd name="T4" fmla="*/ 164 w 598"/>
                <a:gd name="T5" fmla="*/ 96 h 1116"/>
                <a:gd name="T6" fmla="*/ 172 w 598"/>
                <a:gd name="T7" fmla="*/ 144 h 1116"/>
                <a:gd name="T8" fmla="*/ 152 w 598"/>
                <a:gd name="T9" fmla="*/ 172 h 1116"/>
                <a:gd name="T10" fmla="*/ 126 w 598"/>
                <a:gd name="T11" fmla="*/ 224 h 1116"/>
                <a:gd name="T12" fmla="*/ 96 w 598"/>
                <a:gd name="T13" fmla="*/ 240 h 1116"/>
                <a:gd name="T14" fmla="*/ 54 w 598"/>
                <a:gd name="T15" fmla="*/ 246 h 1116"/>
                <a:gd name="T16" fmla="*/ 48 w 598"/>
                <a:gd name="T17" fmla="*/ 284 h 1116"/>
                <a:gd name="T18" fmla="*/ 70 w 598"/>
                <a:gd name="T19" fmla="*/ 316 h 1116"/>
                <a:gd name="T20" fmla="*/ 42 w 598"/>
                <a:gd name="T21" fmla="*/ 398 h 1116"/>
                <a:gd name="T22" fmla="*/ 14 w 598"/>
                <a:gd name="T23" fmla="*/ 424 h 1116"/>
                <a:gd name="T24" fmla="*/ 6 w 598"/>
                <a:gd name="T25" fmla="*/ 456 h 1116"/>
                <a:gd name="T26" fmla="*/ 0 w 598"/>
                <a:gd name="T27" fmla="*/ 488 h 1116"/>
                <a:gd name="T28" fmla="*/ 12 w 598"/>
                <a:gd name="T29" fmla="*/ 558 h 1116"/>
                <a:gd name="T30" fmla="*/ 60 w 598"/>
                <a:gd name="T31" fmla="*/ 624 h 1116"/>
                <a:gd name="T32" fmla="*/ 114 w 598"/>
                <a:gd name="T33" fmla="*/ 672 h 1116"/>
                <a:gd name="T34" fmla="*/ 146 w 598"/>
                <a:gd name="T35" fmla="*/ 752 h 1116"/>
                <a:gd name="T36" fmla="*/ 170 w 598"/>
                <a:gd name="T37" fmla="*/ 730 h 1116"/>
                <a:gd name="T38" fmla="*/ 212 w 598"/>
                <a:gd name="T39" fmla="*/ 762 h 1116"/>
                <a:gd name="T40" fmla="*/ 206 w 598"/>
                <a:gd name="T41" fmla="*/ 814 h 1116"/>
                <a:gd name="T42" fmla="*/ 176 w 598"/>
                <a:gd name="T43" fmla="*/ 860 h 1116"/>
                <a:gd name="T44" fmla="*/ 210 w 598"/>
                <a:gd name="T45" fmla="*/ 908 h 1116"/>
                <a:gd name="T46" fmla="*/ 274 w 598"/>
                <a:gd name="T47" fmla="*/ 940 h 1116"/>
                <a:gd name="T48" fmla="*/ 324 w 598"/>
                <a:gd name="T49" fmla="*/ 1018 h 1116"/>
                <a:gd name="T50" fmla="*/ 338 w 598"/>
                <a:gd name="T51" fmla="*/ 1042 h 1116"/>
                <a:gd name="T52" fmla="*/ 324 w 598"/>
                <a:gd name="T53" fmla="*/ 1062 h 1116"/>
                <a:gd name="T54" fmla="*/ 362 w 598"/>
                <a:gd name="T55" fmla="*/ 1112 h 1116"/>
                <a:gd name="T56" fmla="*/ 374 w 598"/>
                <a:gd name="T57" fmla="*/ 1106 h 1116"/>
                <a:gd name="T58" fmla="*/ 386 w 598"/>
                <a:gd name="T59" fmla="*/ 1074 h 1116"/>
                <a:gd name="T60" fmla="*/ 428 w 598"/>
                <a:gd name="T61" fmla="*/ 1072 h 1116"/>
                <a:gd name="T62" fmla="*/ 464 w 598"/>
                <a:gd name="T63" fmla="*/ 1094 h 1116"/>
                <a:gd name="T64" fmla="*/ 478 w 598"/>
                <a:gd name="T65" fmla="*/ 1046 h 1116"/>
                <a:gd name="T66" fmla="*/ 490 w 598"/>
                <a:gd name="T67" fmla="*/ 1018 h 1116"/>
                <a:gd name="T68" fmla="*/ 538 w 598"/>
                <a:gd name="T69" fmla="*/ 998 h 1116"/>
                <a:gd name="T70" fmla="*/ 522 w 598"/>
                <a:gd name="T71" fmla="*/ 972 h 1116"/>
                <a:gd name="T72" fmla="*/ 528 w 598"/>
                <a:gd name="T73" fmla="*/ 950 h 1116"/>
                <a:gd name="T74" fmla="*/ 532 w 598"/>
                <a:gd name="T75" fmla="*/ 938 h 1116"/>
                <a:gd name="T76" fmla="*/ 532 w 598"/>
                <a:gd name="T77" fmla="*/ 924 h 1116"/>
                <a:gd name="T78" fmla="*/ 542 w 598"/>
                <a:gd name="T79" fmla="*/ 858 h 1116"/>
                <a:gd name="T80" fmla="*/ 578 w 598"/>
                <a:gd name="T81" fmla="*/ 804 h 1116"/>
                <a:gd name="T82" fmla="*/ 598 w 598"/>
                <a:gd name="T83" fmla="*/ 752 h 1116"/>
                <a:gd name="T84" fmla="*/ 578 w 598"/>
                <a:gd name="T85" fmla="*/ 672 h 1116"/>
                <a:gd name="T86" fmla="*/ 578 w 598"/>
                <a:gd name="T87" fmla="*/ 632 h 1116"/>
                <a:gd name="T88" fmla="*/ 548 w 598"/>
                <a:gd name="T89" fmla="*/ 150 h 1116"/>
                <a:gd name="T90" fmla="*/ 532 w 598"/>
                <a:gd name="T91" fmla="*/ 134 h 1116"/>
                <a:gd name="T92" fmla="*/ 516 w 598"/>
                <a:gd name="T93" fmla="*/ 76 h 1116"/>
                <a:gd name="T94" fmla="*/ 492 w 598"/>
                <a:gd name="T95" fmla="*/ 36 h 1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8"/>
                <a:gd name="T145" fmla="*/ 0 h 1116"/>
                <a:gd name="T146" fmla="*/ 598 w 598"/>
                <a:gd name="T147" fmla="*/ 1116 h 11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8" h="1116">
                  <a:moveTo>
                    <a:pt x="492" y="0"/>
                  </a:moveTo>
                  <a:lnTo>
                    <a:pt x="96" y="26"/>
                  </a:lnTo>
                  <a:lnTo>
                    <a:pt x="102" y="38"/>
                  </a:lnTo>
                  <a:lnTo>
                    <a:pt x="134" y="60"/>
                  </a:lnTo>
                  <a:lnTo>
                    <a:pt x="136" y="76"/>
                  </a:lnTo>
                  <a:lnTo>
                    <a:pt x="164" y="96"/>
                  </a:lnTo>
                  <a:lnTo>
                    <a:pt x="172" y="128"/>
                  </a:lnTo>
                  <a:lnTo>
                    <a:pt x="172" y="144"/>
                  </a:lnTo>
                  <a:lnTo>
                    <a:pt x="164" y="166"/>
                  </a:lnTo>
                  <a:lnTo>
                    <a:pt x="152" y="172"/>
                  </a:lnTo>
                  <a:lnTo>
                    <a:pt x="152" y="192"/>
                  </a:lnTo>
                  <a:lnTo>
                    <a:pt x="126" y="224"/>
                  </a:lnTo>
                  <a:lnTo>
                    <a:pt x="102" y="230"/>
                  </a:lnTo>
                  <a:lnTo>
                    <a:pt x="96" y="240"/>
                  </a:lnTo>
                  <a:lnTo>
                    <a:pt x="70" y="240"/>
                  </a:lnTo>
                  <a:lnTo>
                    <a:pt x="54" y="246"/>
                  </a:lnTo>
                  <a:lnTo>
                    <a:pt x="42" y="268"/>
                  </a:lnTo>
                  <a:lnTo>
                    <a:pt x="48" y="284"/>
                  </a:lnTo>
                  <a:lnTo>
                    <a:pt x="62" y="302"/>
                  </a:lnTo>
                  <a:lnTo>
                    <a:pt x="70" y="316"/>
                  </a:lnTo>
                  <a:lnTo>
                    <a:pt x="62" y="344"/>
                  </a:lnTo>
                  <a:lnTo>
                    <a:pt x="42" y="398"/>
                  </a:lnTo>
                  <a:lnTo>
                    <a:pt x="24" y="412"/>
                  </a:lnTo>
                  <a:lnTo>
                    <a:pt x="14" y="424"/>
                  </a:lnTo>
                  <a:lnTo>
                    <a:pt x="18" y="440"/>
                  </a:lnTo>
                  <a:lnTo>
                    <a:pt x="6" y="456"/>
                  </a:lnTo>
                  <a:lnTo>
                    <a:pt x="6" y="468"/>
                  </a:lnTo>
                  <a:lnTo>
                    <a:pt x="0" y="488"/>
                  </a:lnTo>
                  <a:lnTo>
                    <a:pt x="0" y="526"/>
                  </a:lnTo>
                  <a:lnTo>
                    <a:pt x="12" y="558"/>
                  </a:lnTo>
                  <a:lnTo>
                    <a:pt x="14" y="570"/>
                  </a:lnTo>
                  <a:lnTo>
                    <a:pt x="60" y="624"/>
                  </a:lnTo>
                  <a:lnTo>
                    <a:pt x="100" y="660"/>
                  </a:lnTo>
                  <a:lnTo>
                    <a:pt x="114" y="672"/>
                  </a:lnTo>
                  <a:lnTo>
                    <a:pt x="136" y="746"/>
                  </a:lnTo>
                  <a:lnTo>
                    <a:pt x="146" y="752"/>
                  </a:lnTo>
                  <a:lnTo>
                    <a:pt x="160" y="736"/>
                  </a:lnTo>
                  <a:lnTo>
                    <a:pt x="170" y="730"/>
                  </a:lnTo>
                  <a:lnTo>
                    <a:pt x="206" y="752"/>
                  </a:lnTo>
                  <a:lnTo>
                    <a:pt x="212" y="762"/>
                  </a:lnTo>
                  <a:lnTo>
                    <a:pt x="204" y="788"/>
                  </a:lnTo>
                  <a:lnTo>
                    <a:pt x="206" y="814"/>
                  </a:lnTo>
                  <a:lnTo>
                    <a:pt x="182" y="848"/>
                  </a:lnTo>
                  <a:lnTo>
                    <a:pt x="176" y="860"/>
                  </a:lnTo>
                  <a:lnTo>
                    <a:pt x="184" y="884"/>
                  </a:lnTo>
                  <a:lnTo>
                    <a:pt x="210" y="908"/>
                  </a:lnTo>
                  <a:lnTo>
                    <a:pt x="252" y="938"/>
                  </a:lnTo>
                  <a:lnTo>
                    <a:pt x="274" y="940"/>
                  </a:lnTo>
                  <a:lnTo>
                    <a:pt x="316" y="982"/>
                  </a:lnTo>
                  <a:lnTo>
                    <a:pt x="324" y="1018"/>
                  </a:lnTo>
                  <a:lnTo>
                    <a:pt x="338" y="1036"/>
                  </a:lnTo>
                  <a:lnTo>
                    <a:pt x="338" y="1042"/>
                  </a:lnTo>
                  <a:lnTo>
                    <a:pt x="328" y="1056"/>
                  </a:lnTo>
                  <a:lnTo>
                    <a:pt x="324" y="1062"/>
                  </a:lnTo>
                  <a:lnTo>
                    <a:pt x="356" y="1116"/>
                  </a:lnTo>
                  <a:lnTo>
                    <a:pt x="362" y="1112"/>
                  </a:lnTo>
                  <a:lnTo>
                    <a:pt x="364" y="1106"/>
                  </a:lnTo>
                  <a:lnTo>
                    <a:pt x="374" y="1106"/>
                  </a:lnTo>
                  <a:lnTo>
                    <a:pt x="376" y="1110"/>
                  </a:lnTo>
                  <a:lnTo>
                    <a:pt x="386" y="1074"/>
                  </a:lnTo>
                  <a:lnTo>
                    <a:pt x="404" y="1064"/>
                  </a:lnTo>
                  <a:lnTo>
                    <a:pt x="428" y="1072"/>
                  </a:lnTo>
                  <a:lnTo>
                    <a:pt x="446" y="1080"/>
                  </a:lnTo>
                  <a:lnTo>
                    <a:pt x="464" y="1094"/>
                  </a:lnTo>
                  <a:lnTo>
                    <a:pt x="486" y="1084"/>
                  </a:lnTo>
                  <a:lnTo>
                    <a:pt x="478" y="1046"/>
                  </a:lnTo>
                  <a:lnTo>
                    <a:pt x="474" y="1020"/>
                  </a:lnTo>
                  <a:lnTo>
                    <a:pt x="490" y="1018"/>
                  </a:lnTo>
                  <a:lnTo>
                    <a:pt x="536" y="1002"/>
                  </a:lnTo>
                  <a:lnTo>
                    <a:pt x="538" y="998"/>
                  </a:lnTo>
                  <a:lnTo>
                    <a:pt x="522" y="978"/>
                  </a:lnTo>
                  <a:lnTo>
                    <a:pt x="522" y="972"/>
                  </a:lnTo>
                  <a:lnTo>
                    <a:pt x="528" y="966"/>
                  </a:lnTo>
                  <a:lnTo>
                    <a:pt x="528" y="950"/>
                  </a:lnTo>
                  <a:lnTo>
                    <a:pt x="536" y="940"/>
                  </a:lnTo>
                  <a:lnTo>
                    <a:pt x="532" y="938"/>
                  </a:lnTo>
                  <a:lnTo>
                    <a:pt x="532" y="932"/>
                  </a:lnTo>
                  <a:lnTo>
                    <a:pt x="532" y="924"/>
                  </a:lnTo>
                  <a:lnTo>
                    <a:pt x="542" y="886"/>
                  </a:lnTo>
                  <a:lnTo>
                    <a:pt x="542" y="858"/>
                  </a:lnTo>
                  <a:lnTo>
                    <a:pt x="566" y="836"/>
                  </a:lnTo>
                  <a:lnTo>
                    <a:pt x="578" y="804"/>
                  </a:lnTo>
                  <a:lnTo>
                    <a:pt x="578" y="790"/>
                  </a:lnTo>
                  <a:lnTo>
                    <a:pt x="598" y="752"/>
                  </a:lnTo>
                  <a:lnTo>
                    <a:pt x="592" y="708"/>
                  </a:lnTo>
                  <a:lnTo>
                    <a:pt x="578" y="672"/>
                  </a:lnTo>
                  <a:lnTo>
                    <a:pt x="580" y="648"/>
                  </a:lnTo>
                  <a:lnTo>
                    <a:pt x="578" y="632"/>
                  </a:lnTo>
                  <a:lnTo>
                    <a:pt x="584" y="622"/>
                  </a:lnTo>
                  <a:lnTo>
                    <a:pt x="548" y="150"/>
                  </a:lnTo>
                  <a:lnTo>
                    <a:pt x="538" y="144"/>
                  </a:lnTo>
                  <a:lnTo>
                    <a:pt x="532" y="134"/>
                  </a:lnTo>
                  <a:lnTo>
                    <a:pt x="526" y="92"/>
                  </a:lnTo>
                  <a:lnTo>
                    <a:pt x="516" y="76"/>
                  </a:lnTo>
                  <a:lnTo>
                    <a:pt x="504" y="64"/>
                  </a:lnTo>
                  <a:lnTo>
                    <a:pt x="492" y="36"/>
                  </a:lnTo>
                  <a:lnTo>
                    <a:pt x="492" y="0"/>
                  </a:lnTo>
                  <a:close/>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nvGrpSpPr>
            <p:cNvPr id="167009" name="Group 32"/>
            <p:cNvGrpSpPr>
              <a:grpSpLocks/>
            </p:cNvGrpSpPr>
            <p:nvPr/>
          </p:nvGrpSpPr>
          <p:grpSpPr bwMode="auto">
            <a:xfrm>
              <a:off x="3046" y="2082"/>
              <a:ext cx="598" cy="1116"/>
              <a:chOff x="3046" y="2082"/>
              <a:chExt cx="598" cy="1116"/>
            </a:xfrm>
          </p:grpSpPr>
          <p:sp>
            <p:nvSpPr>
              <p:cNvPr id="167010" name="Freeform 33"/>
              <p:cNvSpPr>
                <a:spLocks/>
              </p:cNvSpPr>
              <p:nvPr/>
            </p:nvSpPr>
            <p:spPr bwMode="auto">
              <a:xfrm>
                <a:off x="3046" y="2082"/>
                <a:ext cx="598" cy="1116"/>
              </a:xfrm>
              <a:custGeom>
                <a:avLst/>
                <a:gdLst>
                  <a:gd name="T0" fmla="*/ 96 w 598"/>
                  <a:gd name="T1" fmla="*/ 26 h 1116"/>
                  <a:gd name="T2" fmla="*/ 134 w 598"/>
                  <a:gd name="T3" fmla="*/ 60 h 1116"/>
                  <a:gd name="T4" fmla="*/ 164 w 598"/>
                  <a:gd name="T5" fmla="*/ 96 h 1116"/>
                  <a:gd name="T6" fmla="*/ 172 w 598"/>
                  <a:gd name="T7" fmla="*/ 144 h 1116"/>
                  <a:gd name="T8" fmla="*/ 152 w 598"/>
                  <a:gd name="T9" fmla="*/ 172 h 1116"/>
                  <a:gd name="T10" fmla="*/ 126 w 598"/>
                  <a:gd name="T11" fmla="*/ 224 h 1116"/>
                  <a:gd name="T12" fmla="*/ 96 w 598"/>
                  <a:gd name="T13" fmla="*/ 240 h 1116"/>
                  <a:gd name="T14" fmla="*/ 54 w 598"/>
                  <a:gd name="T15" fmla="*/ 246 h 1116"/>
                  <a:gd name="T16" fmla="*/ 48 w 598"/>
                  <a:gd name="T17" fmla="*/ 284 h 1116"/>
                  <a:gd name="T18" fmla="*/ 70 w 598"/>
                  <a:gd name="T19" fmla="*/ 316 h 1116"/>
                  <a:gd name="T20" fmla="*/ 42 w 598"/>
                  <a:gd name="T21" fmla="*/ 398 h 1116"/>
                  <a:gd name="T22" fmla="*/ 14 w 598"/>
                  <a:gd name="T23" fmla="*/ 424 h 1116"/>
                  <a:gd name="T24" fmla="*/ 6 w 598"/>
                  <a:gd name="T25" fmla="*/ 456 h 1116"/>
                  <a:gd name="T26" fmla="*/ 0 w 598"/>
                  <a:gd name="T27" fmla="*/ 488 h 1116"/>
                  <a:gd name="T28" fmla="*/ 12 w 598"/>
                  <a:gd name="T29" fmla="*/ 558 h 1116"/>
                  <a:gd name="T30" fmla="*/ 60 w 598"/>
                  <a:gd name="T31" fmla="*/ 624 h 1116"/>
                  <a:gd name="T32" fmla="*/ 114 w 598"/>
                  <a:gd name="T33" fmla="*/ 672 h 1116"/>
                  <a:gd name="T34" fmla="*/ 146 w 598"/>
                  <a:gd name="T35" fmla="*/ 752 h 1116"/>
                  <a:gd name="T36" fmla="*/ 170 w 598"/>
                  <a:gd name="T37" fmla="*/ 730 h 1116"/>
                  <a:gd name="T38" fmla="*/ 212 w 598"/>
                  <a:gd name="T39" fmla="*/ 762 h 1116"/>
                  <a:gd name="T40" fmla="*/ 206 w 598"/>
                  <a:gd name="T41" fmla="*/ 814 h 1116"/>
                  <a:gd name="T42" fmla="*/ 176 w 598"/>
                  <a:gd name="T43" fmla="*/ 860 h 1116"/>
                  <a:gd name="T44" fmla="*/ 210 w 598"/>
                  <a:gd name="T45" fmla="*/ 908 h 1116"/>
                  <a:gd name="T46" fmla="*/ 274 w 598"/>
                  <a:gd name="T47" fmla="*/ 940 h 1116"/>
                  <a:gd name="T48" fmla="*/ 324 w 598"/>
                  <a:gd name="T49" fmla="*/ 1018 h 1116"/>
                  <a:gd name="T50" fmla="*/ 338 w 598"/>
                  <a:gd name="T51" fmla="*/ 1042 h 1116"/>
                  <a:gd name="T52" fmla="*/ 324 w 598"/>
                  <a:gd name="T53" fmla="*/ 1062 h 1116"/>
                  <a:gd name="T54" fmla="*/ 362 w 598"/>
                  <a:gd name="T55" fmla="*/ 1112 h 1116"/>
                  <a:gd name="T56" fmla="*/ 374 w 598"/>
                  <a:gd name="T57" fmla="*/ 1106 h 1116"/>
                  <a:gd name="T58" fmla="*/ 386 w 598"/>
                  <a:gd name="T59" fmla="*/ 1074 h 1116"/>
                  <a:gd name="T60" fmla="*/ 428 w 598"/>
                  <a:gd name="T61" fmla="*/ 1072 h 1116"/>
                  <a:gd name="T62" fmla="*/ 464 w 598"/>
                  <a:gd name="T63" fmla="*/ 1094 h 1116"/>
                  <a:gd name="T64" fmla="*/ 478 w 598"/>
                  <a:gd name="T65" fmla="*/ 1046 h 1116"/>
                  <a:gd name="T66" fmla="*/ 490 w 598"/>
                  <a:gd name="T67" fmla="*/ 1018 h 1116"/>
                  <a:gd name="T68" fmla="*/ 538 w 598"/>
                  <a:gd name="T69" fmla="*/ 998 h 1116"/>
                  <a:gd name="T70" fmla="*/ 522 w 598"/>
                  <a:gd name="T71" fmla="*/ 972 h 1116"/>
                  <a:gd name="T72" fmla="*/ 528 w 598"/>
                  <a:gd name="T73" fmla="*/ 950 h 1116"/>
                  <a:gd name="T74" fmla="*/ 532 w 598"/>
                  <a:gd name="T75" fmla="*/ 938 h 1116"/>
                  <a:gd name="T76" fmla="*/ 532 w 598"/>
                  <a:gd name="T77" fmla="*/ 924 h 1116"/>
                  <a:gd name="T78" fmla="*/ 542 w 598"/>
                  <a:gd name="T79" fmla="*/ 858 h 1116"/>
                  <a:gd name="T80" fmla="*/ 578 w 598"/>
                  <a:gd name="T81" fmla="*/ 804 h 1116"/>
                  <a:gd name="T82" fmla="*/ 598 w 598"/>
                  <a:gd name="T83" fmla="*/ 752 h 1116"/>
                  <a:gd name="T84" fmla="*/ 578 w 598"/>
                  <a:gd name="T85" fmla="*/ 672 h 1116"/>
                  <a:gd name="T86" fmla="*/ 578 w 598"/>
                  <a:gd name="T87" fmla="*/ 632 h 1116"/>
                  <a:gd name="T88" fmla="*/ 548 w 598"/>
                  <a:gd name="T89" fmla="*/ 150 h 1116"/>
                  <a:gd name="T90" fmla="*/ 532 w 598"/>
                  <a:gd name="T91" fmla="*/ 134 h 1116"/>
                  <a:gd name="T92" fmla="*/ 516 w 598"/>
                  <a:gd name="T93" fmla="*/ 76 h 1116"/>
                  <a:gd name="T94" fmla="*/ 492 w 598"/>
                  <a:gd name="T95" fmla="*/ 36 h 1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8"/>
                  <a:gd name="T145" fmla="*/ 0 h 1116"/>
                  <a:gd name="T146" fmla="*/ 598 w 598"/>
                  <a:gd name="T147" fmla="*/ 1116 h 11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8" h="1116">
                    <a:moveTo>
                      <a:pt x="492" y="0"/>
                    </a:moveTo>
                    <a:lnTo>
                      <a:pt x="96" y="26"/>
                    </a:lnTo>
                    <a:lnTo>
                      <a:pt x="102" y="38"/>
                    </a:lnTo>
                    <a:lnTo>
                      <a:pt x="134" y="60"/>
                    </a:lnTo>
                    <a:lnTo>
                      <a:pt x="136" y="76"/>
                    </a:lnTo>
                    <a:lnTo>
                      <a:pt x="164" y="96"/>
                    </a:lnTo>
                    <a:lnTo>
                      <a:pt x="172" y="128"/>
                    </a:lnTo>
                    <a:lnTo>
                      <a:pt x="172" y="144"/>
                    </a:lnTo>
                    <a:lnTo>
                      <a:pt x="164" y="166"/>
                    </a:lnTo>
                    <a:lnTo>
                      <a:pt x="152" y="172"/>
                    </a:lnTo>
                    <a:lnTo>
                      <a:pt x="152" y="192"/>
                    </a:lnTo>
                    <a:lnTo>
                      <a:pt x="126" y="224"/>
                    </a:lnTo>
                    <a:lnTo>
                      <a:pt x="102" y="230"/>
                    </a:lnTo>
                    <a:lnTo>
                      <a:pt x="96" y="240"/>
                    </a:lnTo>
                    <a:lnTo>
                      <a:pt x="70" y="240"/>
                    </a:lnTo>
                    <a:lnTo>
                      <a:pt x="54" y="246"/>
                    </a:lnTo>
                    <a:lnTo>
                      <a:pt x="42" y="268"/>
                    </a:lnTo>
                    <a:lnTo>
                      <a:pt x="48" y="284"/>
                    </a:lnTo>
                    <a:lnTo>
                      <a:pt x="62" y="302"/>
                    </a:lnTo>
                    <a:lnTo>
                      <a:pt x="70" y="316"/>
                    </a:lnTo>
                    <a:lnTo>
                      <a:pt x="62" y="344"/>
                    </a:lnTo>
                    <a:lnTo>
                      <a:pt x="42" y="398"/>
                    </a:lnTo>
                    <a:lnTo>
                      <a:pt x="24" y="412"/>
                    </a:lnTo>
                    <a:lnTo>
                      <a:pt x="14" y="424"/>
                    </a:lnTo>
                    <a:lnTo>
                      <a:pt x="18" y="440"/>
                    </a:lnTo>
                    <a:lnTo>
                      <a:pt x="6" y="456"/>
                    </a:lnTo>
                    <a:lnTo>
                      <a:pt x="6" y="468"/>
                    </a:lnTo>
                    <a:lnTo>
                      <a:pt x="0" y="488"/>
                    </a:lnTo>
                    <a:lnTo>
                      <a:pt x="0" y="526"/>
                    </a:lnTo>
                    <a:lnTo>
                      <a:pt x="12" y="558"/>
                    </a:lnTo>
                    <a:lnTo>
                      <a:pt x="14" y="570"/>
                    </a:lnTo>
                    <a:lnTo>
                      <a:pt x="60" y="624"/>
                    </a:lnTo>
                    <a:lnTo>
                      <a:pt x="100" y="660"/>
                    </a:lnTo>
                    <a:lnTo>
                      <a:pt x="114" y="672"/>
                    </a:lnTo>
                    <a:lnTo>
                      <a:pt x="136" y="746"/>
                    </a:lnTo>
                    <a:lnTo>
                      <a:pt x="146" y="752"/>
                    </a:lnTo>
                    <a:lnTo>
                      <a:pt x="160" y="736"/>
                    </a:lnTo>
                    <a:lnTo>
                      <a:pt x="170" y="730"/>
                    </a:lnTo>
                    <a:lnTo>
                      <a:pt x="206" y="752"/>
                    </a:lnTo>
                    <a:lnTo>
                      <a:pt x="212" y="762"/>
                    </a:lnTo>
                    <a:lnTo>
                      <a:pt x="204" y="788"/>
                    </a:lnTo>
                    <a:lnTo>
                      <a:pt x="206" y="814"/>
                    </a:lnTo>
                    <a:lnTo>
                      <a:pt x="182" y="848"/>
                    </a:lnTo>
                    <a:lnTo>
                      <a:pt x="176" y="860"/>
                    </a:lnTo>
                    <a:lnTo>
                      <a:pt x="184" y="884"/>
                    </a:lnTo>
                    <a:lnTo>
                      <a:pt x="210" y="908"/>
                    </a:lnTo>
                    <a:lnTo>
                      <a:pt x="252" y="938"/>
                    </a:lnTo>
                    <a:lnTo>
                      <a:pt x="274" y="940"/>
                    </a:lnTo>
                    <a:lnTo>
                      <a:pt x="316" y="982"/>
                    </a:lnTo>
                    <a:lnTo>
                      <a:pt x="324" y="1018"/>
                    </a:lnTo>
                    <a:lnTo>
                      <a:pt x="338" y="1036"/>
                    </a:lnTo>
                    <a:lnTo>
                      <a:pt x="338" y="1042"/>
                    </a:lnTo>
                    <a:lnTo>
                      <a:pt x="328" y="1056"/>
                    </a:lnTo>
                    <a:lnTo>
                      <a:pt x="324" y="1062"/>
                    </a:lnTo>
                    <a:lnTo>
                      <a:pt x="356" y="1116"/>
                    </a:lnTo>
                    <a:lnTo>
                      <a:pt x="362" y="1112"/>
                    </a:lnTo>
                    <a:lnTo>
                      <a:pt x="364" y="1106"/>
                    </a:lnTo>
                    <a:lnTo>
                      <a:pt x="374" y="1106"/>
                    </a:lnTo>
                    <a:lnTo>
                      <a:pt x="376" y="1110"/>
                    </a:lnTo>
                    <a:lnTo>
                      <a:pt x="386" y="1074"/>
                    </a:lnTo>
                    <a:lnTo>
                      <a:pt x="404" y="1064"/>
                    </a:lnTo>
                    <a:lnTo>
                      <a:pt x="428" y="1072"/>
                    </a:lnTo>
                    <a:lnTo>
                      <a:pt x="446" y="1080"/>
                    </a:lnTo>
                    <a:lnTo>
                      <a:pt x="464" y="1094"/>
                    </a:lnTo>
                    <a:lnTo>
                      <a:pt x="486" y="1084"/>
                    </a:lnTo>
                    <a:lnTo>
                      <a:pt x="478" y="1046"/>
                    </a:lnTo>
                    <a:lnTo>
                      <a:pt x="474" y="1020"/>
                    </a:lnTo>
                    <a:lnTo>
                      <a:pt x="490" y="1018"/>
                    </a:lnTo>
                    <a:lnTo>
                      <a:pt x="536" y="1002"/>
                    </a:lnTo>
                    <a:lnTo>
                      <a:pt x="538" y="998"/>
                    </a:lnTo>
                    <a:lnTo>
                      <a:pt x="522" y="978"/>
                    </a:lnTo>
                    <a:lnTo>
                      <a:pt x="522" y="972"/>
                    </a:lnTo>
                    <a:lnTo>
                      <a:pt x="528" y="966"/>
                    </a:lnTo>
                    <a:lnTo>
                      <a:pt x="528" y="950"/>
                    </a:lnTo>
                    <a:lnTo>
                      <a:pt x="536" y="940"/>
                    </a:lnTo>
                    <a:lnTo>
                      <a:pt x="532" y="938"/>
                    </a:lnTo>
                    <a:lnTo>
                      <a:pt x="532" y="932"/>
                    </a:lnTo>
                    <a:lnTo>
                      <a:pt x="532" y="924"/>
                    </a:lnTo>
                    <a:lnTo>
                      <a:pt x="542" y="886"/>
                    </a:lnTo>
                    <a:lnTo>
                      <a:pt x="542" y="858"/>
                    </a:lnTo>
                    <a:lnTo>
                      <a:pt x="566" y="836"/>
                    </a:lnTo>
                    <a:lnTo>
                      <a:pt x="578" y="804"/>
                    </a:lnTo>
                    <a:lnTo>
                      <a:pt x="578" y="790"/>
                    </a:lnTo>
                    <a:lnTo>
                      <a:pt x="598" y="752"/>
                    </a:lnTo>
                    <a:lnTo>
                      <a:pt x="592" y="708"/>
                    </a:lnTo>
                    <a:lnTo>
                      <a:pt x="578" y="672"/>
                    </a:lnTo>
                    <a:lnTo>
                      <a:pt x="580" y="648"/>
                    </a:lnTo>
                    <a:lnTo>
                      <a:pt x="578" y="632"/>
                    </a:lnTo>
                    <a:lnTo>
                      <a:pt x="584" y="622"/>
                    </a:lnTo>
                    <a:lnTo>
                      <a:pt x="548" y="150"/>
                    </a:lnTo>
                    <a:lnTo>
                      <a:pt x="538" y="144"/>
                    </a:lnTo>
                    <a:lnTo>
                      <a:pt x="532" y="134"/>
                    </a:lnTo>
                    <a:lnTo>
                      <a:pt x="526" y="92"/>
                    </a:lnTo>
                    <a:lnTo>
                      <a:pt x="516" y="76"/>
                    </a:lnTo>
                    <a:lnTo>
                      <a:pt x="504" y="64"/>
                    </a:lnTo>
                    <a:lnTo>
                      <a:pt x="492" y="36"/>
                    </a:lnTo>
                    <a:lnTo>
                      <a:pt x="492" y="0"/>
                    </a:lnTo>
                    <a:close/>
                  </a:path>
                </a:pathLst>
              </a:custGeom>
              <a:solidFill>
                <a:schemeClr val="hlink"/>
              </a:solidFill>
              <a:ln w="9525">
                <a:solidFill>
                  <a:schemeClr val="tx1"/>
                </a:solidFill>
                <a:round/>
                <a:headEnd/>
                <a:tailEnd/>
              </a:ln>
            </p:spPr>
            <p:txBody>
              <a:bodyPr/>
              <a:lstStyle/>
              <a:p>
                <a:endParaRPr lang="en-US">
                  <a:latin typeface="Lucida Sans Unicode" pitchFamily="34" charset="0"/>
                </a:endParaRPr>
              </a:p>
            </p:txBody>
          </p:sp>
          <p:sp>
            <p:nvSpPr>
              <p:cNvPr id="167011" name="Freeform 34"/>
              <p:cNvSpPr>
                <a:spLocks/>
              </p:cNvSpPr>
              <p:nvPr/>
            </p:nvSpPr>
            <p:spPr bwMode="auto">
              <a:xfrm>
                <a:off x="3046" y="2082"/>
                <a:ext cx="598" cy="1116"/>
              </a:xfrm>
              <a:custGeom>
                <a:avLst/>
                <a:gdLst>
                  <a:gd name="T0" fmla="*/ 96 w 598"/>
                  <a:gd name="T1" fmla="*/ 26 h 1116"/>
                  <a:gd name="T2" fmla="*/ 134 w 598"/>
                  <a:gd name="T3" fmla="*/ 60 h 1116"/>
                  <a:gd name="T4" fmla="*/ 164 w 598"/>
                  <a:gd name="T5" fmla="*/ 96 h 1116"/>
                  <a:gd name="T6" fmla="*/ 172 w 598"/>
                  <a:gd name="T7" fmla="*/ 144 h 1116"/>
                  <a:gd name="T8" fmla="*/ 152 w 598"/>
                  <a:gd name="T9" fmla="*/ 172 h 1116"/>
                  <a:gd name="T10" fmla="*/ 126 w 598"/>
                  <a:gd name="T11" fmla="*/ 224 h 1116"/>
                  <a:gd name="T12" fmla="*/ 96 w 598"/>
                  <a:gd name="T13" fmla="*/ 240 h 1116"/>
                  <a:gd name="T14" fmla="*/ 54 w 598"/>
                  <a:gd name="T15" fmla="*/ 246 h 1116"/>
                  <a:gd name="T16" fmla="*/ 48 w 598"/>
                  <a:gd name="T17" fmla="*/ 284 h 1116"/>
                  <a:gd name="T18" fmla="*/ 70 w 598"/>
                  <a:gd name="T19" fmla="*/ 316 h 1116"/>
                  <a:gd name="T20" fmla="*/ 42 w 598"/>
                  <a:gd name="T21" fmla="*/ 398 h 1116"/>
                  <a:gd name="T22" fmla="*/ 14 w 598"/>
                  <a:gd name="T23" fmla="*/ 424 h 1116"/>
                  <a:gd name="T24" fmla="*/ 6 w 598"/>
                  <a:gd name="T25" fmla="*/ 456 h 1116"/>
                  <a:gd name="T26" fmla="*/ 0 w 598"/>
                  <a:gd name="T27" fmla="*/ 488 h 1116"/>
                  <a:gd name="T28" fmla="*/ 12 w 598"/>
                  <a:gd name="T29" fmla="*/ 558 h 1116"/>
                  <a:gd name="T30" fmla="*/ 60 w 598"/>
                  <a:gd name="T31" fmla="*/ 624 h 1116"/>
                  <a:gd name="T32" fmla="*/ 114 w 598"/>
                  <a:gd name="T33" fmla="*/ 672 h 1116"/>
                  <a:gd name="T34" fmla="*/ 146 w 598"/>
                  <a:gd name="T35" fmla="*/ 752 h 1116"/>
                  <a:gd name="T36" fmla="*/ 170 w 598"/>
                  <a:gd name="T37" fmla="*/ 730 h 1116"/>
                  <a:gd name="T38" fmla="*/ 212 w 598"/>
                  <a:gd name="T39" fmla="*/ 762 h 1116"/>
                  <a:gd name="T40" fmla="*/ 206 w 598"/>
                  <a:gd name="T41" fmla="*/ 814 h 1116"/>
                  <a:gd name="T42" fmla="*/ 176 w 598"/>
                  <a:gd name="T43" fmla="*/ 860 h 1116"/>
                  <a:gd name="T44" fmla="*/ 210 w 598"/>
                  <a:gd name="T45" fmla="*/ 908 h 1116"/>
                  <a:gd name="T46" fmla="*/ 274 w 598"/>
                  <a:gd name="T47" fmla="*/ 940 h 1116"/>
                  <a:gd name="T48" fmla="*/ 324 w 598"/>
                  <a:gd name="T49" fmla="*/ 1018 h 1116"/>
                  <a:gd name="T50" fmla="*/ 338 w 598"/>
                  <a:gd name="T51" fmla="*/ 1042 h 1116"/>
                  <a:gd name="T52" fmla="*/ 324 w 598"/>
                  <a:gd name="T53" fmla="*/ 1062 h 1116"/>
                  <a:gd name="T54" fmla="*/ 362 w 598"/>
                  <a:gd name="T55" fmla="*/ 1112 h 1116"/>
                  <a:gd name="T56" fmla="*/ 374 w 598"/>
                  <a:gd name="T57" fmla="*/ 1106 h 1116"/>
                  <a:gd name="T58" fmla="*/ 386 w 598"/>
                  <a:gd name="T59" fmla="*/ 1074 h 1116"/>
                  <a:gd name="T60" fmla="*/ 428 w 598"/>
                  <a:gd name="T61" fmla="*/ 1072 h 1116"/>
                  <a:gd name="T62" fmla="*/ 464 w 598"/>
                  <a:gd name="T63" fmla="*/ 1094 h 1116"/>
                  <a:gd name="T64" fmla="*/ 478 w 598"/>
                  <a:gd name="T65" fmla="*/ 1046 h 1116"/>
                  <a:gd name="T66" fmla="*/ 490 w 598"/>
                  <a:gd name="T67" fmla="*/ 1018 h 1116"/>
                  <a:gd name="T68" fmla="*/ 538 w 598"/>
                  <a:gd name="T69" fmla="*/ 998 h 1116"/>
                  <a:gd name="T70" fmla="*/ 522 w 598"/>
                  <a:gd name="T71" fmla="*/ 972 h 1116"/>
                  <a:gd name="T72" fmla="*/ 528 w 598"/>
                  <a:gd name="T73" fmla="*/ 950 h 1116"/>
                  <a:gd name="T74" fmla="*/ 532 w 598"/>
                  <a:gd name="T75" fmla="*/ 938 h 1116"/>
                  <a:gd name="T76" fmla="*/ 532 w 598"/>
                  <a:gd name="T77" fmla="*/ 924 h 1116"/>
                  <a:gd name="T78" fmla="*/ 542 w 598"/>
                  <a:gd name="T79" fmla="*/ 858 h 1116"/>
                  <a:gd name="T80" fmla="*/ 578 w 598"/>
                  <a:gd name="T81" fmla="*/ 804 h 1116"/>
                  <a:gd name="T82" fmla="*/ 598 w 598"/>
                  <a:gd name="T83" fmla="*/ 752 h 1116"/>
                  <a:gd name="T84" fmla="*/ 578 w 598"/>
                  <a:gd name="T85" fmla="*/ 672 h 1116"/>
                  <a:gd name="T86" fmla="*/ 578 w 598"/>
                  <a:gd name="T87" fmla="*/ 632 h 1116"/>
                  <a:gd name="T88" fmla="*/ 548 w 598"/>
                  <a:gd name="T89" fmla="*/ 150 h 1116"/>
                  <a:gd name="T90" fmla="*/ 532 w 598"/>
                  <a:gd name="T91" fmla="*/ 134 h 1116"/>
                  <a:gd name="T92" fmla="*/ 516 w 598"/>
                  <a:gd name="T93" fmla="*/ 76 h 1116"/>
                  <a:gd name="T94" fmla="*/ 492 w 598"/>
                  <a:gd name="T95" fmla="*/ 36 h 1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8"/>
                  <a:gd name="T145" fmla="*/ 0 h 1116"/>
                  <a:gd name="T146" fmla="*/ 598 w 598"/>
                  <a:gd name="T147" fmla="*/ 1116 h 11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8" h="1116">
                    <a:moveTo>
                      <a:pt x="492" y="0"/>
                    </a:moveTo>
                    <a:lnTo>
                      <a:pt x="96" y="26"/>
                    </a:lnTo>
                    <a:lnTo>
                      <a:pt x="102" y="38"/>
                    </a:lnTo>
                    <a:lnTo>
                      <a:pt x="134" y="60"/>
                    </a:lnTo>
                    <a:lnTo>
                      <a:pt x="136" y="76"/>
                    </a:lnTo>
                    <a:lnTo>
                      <a:pt x="164" y="96"/>
                    </a:lnTo>
                    <a:lnTo>
                      <a:pt x="172" y="128"/>
                    </a:lnTo>
                    <a:lnTo>
                      <a:pt x="172" y="144"/>
                    </a:lnTo>
                    <a:lnTo>
                      <a:pt x="164" y="166"/>
                    </a:lnTo>
                    <a:lnTo>
                      <a:pt x="152" y="172"/>
                    </a:lnTo>
                    <a:lnTo>
                      <a:pt x="152" y="192"/>
                    </a:lnTo>
                    <a:lnTo>
                      <a:pt x="126" y="224"/>
                    </a:lnTo>
                    <a:lnTo>
                      <a:pt x="102" y="230"/>
                    </a:lnTo>
                    <a:lnTo>
                      <a:pt x="96" y="240"/>
                    </a:lnTo>
                    <a:lnTo>
                      <a:pt x="70" y="240"/>
                    </a:lnTo>
                    <a:lnTo>
                      <a:pt x="54" y="246"/>
                    </a:lnTo>
                    <a:lnTo>
                      <a:pt x="42" y="268"/>
                    </a:lnTo>
                    <a:lnTo>
                      <a:pt x="48" y="284"/>
                    </a:lnTo>
                    <a:lnTo>
                      <a:pt x="62" y="302"/>
                    </a:lnTo>
                    <a:lnTo>
                      <a:pt x="70" y="316"/>
                    </a:lnTo>
                    <a:lnTo>
                      <a:pt x="62" y="344"/>
                    </a:lnTo>
                    <a:lnTo>
                      <a:pt x="42" y="398"/>
                    </a:lnTo>
                    <a:lnTo>
                      <a:pt x="24" y="412"/>
                    </a:lnTo>
                    <a:lnTo>
                      <a:pt x="14" y="424"/>
                    </a:lnTo>
                    <a:lnTo>
                      <a:pt x="18" y="440"/>
                    </a:lnTo>
                    <a:lnTo>
                      <a:pt x="6" y="456"/>
                    </a:lnTo>
                    <a:lnTo>
                      <a:pt x="6" y="468"/>
                    </a:lnTo>
                    <a:lnTo>
                      <a:pt x="0" y="488"/>
                    </a:lnTo>
                    <a:lnTo>
                      <a:pt x="0" y="526"/>
                    </a:lnTo>
                    <a:lnTo>
                      <a:pt x="12" y="558"/>
                    </a:lnTo>
                    <a:lnTo>
                      <a:pt x="14" y="570"/>
                    </a:lnTo>
                    <a:lnTo>
                      <a:pt x="60" y="624"/>
                    </a:lnTo>
                    <a:lnTo>
                      <a:pt x="100" y="660"/>
                    </a:lnTo>
                    <a:lnTo>
                      <a:pt x="114" y="672"/>
                    </a:lnTo>
                    <a:lnTo>
                      <a:pt x="136" y="746"/>
                    </a:lnTo>
                    <a:lnTo>
                      <a:pt x="146" y="752"/>
                    </a:lnTo>
                    <a:lnTo>
                      <a:pt x="160" y="736"/>
                    </a:lnTo>
                    <a:lnTo>
                      <a:pt x="170" y="730"/>
                    </a:lnTo>
                    <a:lnTo>
                      <a:pt x="206" y="752"/>
                    </a:lnTo>
                    <a:lnTo>
                      <a:pt x="212" y="762"/>
                    </a:lnTo>
                    <a:lnTo>
                      <a:pt x="204" y="788"/>
                    </a:lnTo>
                    <a:lnTo>
                      <a:pt x="206" y="814"/>
                    </a:lnTo>
                    <a:lnTo>
                      <a:pt x="182" y="848"/>
                    </a:lnTo>
                    <a:lnTo>
                      <a:pt x="176" y="860"/>
                    </a:lnTo>
                    <a:lnTo>
                      <a:pt x="184" y="884"/>
                    </a:lnTo>
                    <a:lnTo>
                      <a:pt x="210" y="908"/>
                    </a:lnTo>
                    <a:lnTo>
                      <a:pt x="252" y="938"/>
                    </a:lnTo>
                    <a:lnTo>
                      <a:pt x="274" y="940"/>
                    </a:lnTo>
                    <a:lnTo>
                      <a:pt x="316" y="982"/>
                    </a:lnTo>
                    <a:lnTo>
                      <a:pt x="324" y="1018"/>
                    </a:lnTo>
                    <a:lnTo>
                      <a:pt x="338" y="1036"/>
                    </a:lnTo>
                    <a:lnTo>
                      <a:pt x="338" y="1042"/>
                    </a:lnTo>
                    <a:lnTo>
                      <a:pt x="328" y="1056"/>
                    </a:lnTo>
                    <a:lnTo>
                      <a:pt x="324" y="1062"/>
                    </a:lnTo>
                    <a:lnTo>
                      <a:pt x="356" y="1116"/>
                    </a:lnTo>
                    <a:lnTo>
                      <a:pt x="362" y="1112"/>
                    </a:lnTo>
                    <a:lnTo>
                      <a:pt x="364" y="1106"/>
                    </a:lnTo>
                    <a:lnTo>
                      <a:pt x="374" y="1106"/>
                    </a:lnTo>
                    <a:lnTo>
                      <a:pt x="376" y="1110"/>
                    </a:lnTo>
                    <a:lnTo>
                      <a:pt x="386" y="1074"/>
                    </a:lnTo>
                    <a:lnTo>
                      <a:pt x="404" y="1064"/>
                    </a:lnTo>
                    <a:lnTo>
                      <a:pt x="428" y="1072"/>
                    </a:lnTo>
                    <a:lnTo>
                      <a:pt x="446" y="1080"/>
                    </a:lnTo>
                    <a:lnTo>
                      <a:pt x="464" y="1094"/>
                    </a:lnTo>
                    <a:lnTo>
                      <a:pt x="486" y="1084"/>
                    </a:lnTo>
                    <a:lnTo>
                      <a:pt x="478" y="1046"/>
                    </a:lnTo>
                    <a:lnTo>
                      <a:pt x="474" y="1020"/>
                    </a:lnTo>
                    <a:lnTo>
                      <a:pt x="490" y="1018"/>
                    </a:lnTo>
                    <a:lnTo>
                      <a:pt x="536" y="1002"/>
                    </a:lnTo>
                    <a:lnTo>
                      <a:pt x="538" y="998"/>
                    </a:lnTo>
                    <a:lnTo>
                      <a:pt x="522" y="978"/>
                    </a:lnTo>
                    <a:lnTo>
                      <a:pt x="522" y="972"/>
                    </a:lnTo>
                    <a:lnTo>
                      <a:pt x="528" y="966"/>
                    </a:lnTo>
                    <a:lnTo>
                      <a:pt x="528" y="950"/>
                    </a:lnTo>
                    <a:lnTo>
                      <a:pt x="536" y="940"/>
                    </a:lnTo>
                    <a:lnTo>
                      <a:pt x="532" y="938"/>
                    </a:lnTo>
                    <a:lnTo>
                      <a:pt x="532" y="932"/>
                    </a:lnTo>
                    <a:lnTo>
                      <a:pt x="532" y="924"/>
                    </a:lnTo>
                    <a:lnTo>
                      <a:pt x="542" y="886"/>
                    </a:lnTo>
                    <a:lnTo>
                      <a:pt x="542" y="858"/>
                    </a:lnTo>
                    <a:lnTo>
                      <a:pt x="566" y="836"/>
                    </a:lnTo>
                    <a:lnTo>
                      <a:pt x="578" y="804"/>
                    </a:lnTo>
                    <a:lnTo>
                      <a:pt x="578" y="790"/>
                    </a:lnTo>
                    <a:lnTo>
                      <a:pt x="598" y="752"/>
                    </a:lnTo>
                    <a:lnTo>
                      <a:pt x="592" y="708"/>
                    </a:lnTo>
                    <a:lnTo>
                      <a:pt x="578" y="672"/>
                    </a:lnTo>
                    <a:lnTo>
                      <a:pt x="580" y="648"/>
                    </a:lnTo>
                    <a:lnTo>
                      <a:pt x="578" y="632"/>
                    </a:lnTo>
                    <a:lnTo>
                      <a:pt x="584" y="622"/>
                    </a:lnTo>
                    <a:lnTo>
                      <a:pt x="548" y="150"/>
                    </a:lnTo>
                    <a:lnTo>
                      <a:pt x="538" y="144"/>
                    </a:lnTo>
                    <a:lnTo>
                      <a:pt x="532" y="134"/>
                    </a:lnTo>
                    <a:lnTo>
                      <a:pt x="526" y="92"/>
                    </a:lnTo>
                    <a:lnTo>
                      <a:pt x="516" y="76"/>
                    </a:lnTo>
                    <a:lnTo>
                      <a:pt x="504" y="64"/>
                    </a:lnTo>
                    <a:lnTo>
                      <a:pt x="492" y="36"/>
                    </a:lnTo>
                    <a:lnTo>
                      <a:pt x="492" y="0"/>
                    </a:lnTo>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grpSp>
      <p:sp>
        <p:nvSpPr>
          <p:cNvPr id="166926" name="Freeform 35"/>
          <p:cNvSpPr>
            <a:spLocks/>
          </p:cNvSpPr>
          <p:nvPr/>
        </p:nvSpPr>
        <p:spPr bwMode="auto">
          <a:xfrm>
            <a:off x="5486400" y="2774950"/>
            <a:ext cx="908050" cy="1311275"/>
          </a:xfrm>
          <a:custGeom>
            <a:avLst/>
            <a:gdLst>
              <a:gd name="T0" fmla="*/ 2147483647 w 572"/>
              <a:gd name="T1" fmla="*/ 2147483647 h 826"/>
              <a:gd name="T2" fmla="*/ 2147483647 w 572"/>
              <a:gd name="T3" fmla="*/ 2147483647 h 826"/>
              <a:gd name="T4" fmla="*/ 2147483647 w 572"/>
              <a:gd name="T5" fmla="*/ 2147483647 h 826"/>
              <a:gd name="T6" fmla="*/ 2147483647 w 572"/>
              <a:gd name="T7" fmla="*/ 2147483647 h 826"/>
              <a:gd name="T8" fmla="*/ 2147483647 w 572"/>
              <a:gd name="T9" fmla="*/ 2147483647 h 826"/>
              <a:gd name="T10" fmla="*/ 2147483647 w 572"/>
              <a:gd name="T11" fmla="*/ 2147483647 h 826"/>
              <a:gd name="T12" fmla="*/ 2147483647 w 572"/>
              <a:gd name="T13" fmla="*/ 2147483647 h 826"/>
              <a:gd name="T14" fmla="*/ 2147483647 w 572"/>
              <a:gd name="T15" fmla="*/ 2147483647 h 826"/>
              <a:gd name="T16" fmla="*/ 2147483647 w 572"/>
              <a:gd name="T17" fmla="*/ 2147483647 h 826"/>
              <a:gd name="T18" fmla="*/ 2147483647 w 572"/>
              <a:gd name="T19" fmla="*/ 2147483647 h 826"/>
              <a:gd name="T20" fmla="*/ 2147483647 w 572"/>
              <a:gd name="T21" fmla="*/ 2147483647 h 826"/>
              <a:gd name="T22" fmla="*/ 2147483647 w 572"/>
              <a:gd name="T23" fmla="*/ 2147483647 h 826"/>
              <a:gd name="T24" fmla="*/ 2147483647 w 572"/>
              <a:gd name="T25" fmla="*/ 2147483647 h 826"/>
              <a:gd name="T26" fmla="*/ 2147483647 w 572"/>
              <a:gd name="T27" fmla="*/ 2147483647 h 826"/>
              <a:gd name="T28" fmla="*/ 2147483647 w 572"/>
              <a:gd name="T29" fmla="*/ 2147483647 h 826"/>
              <a:gd name="T30" fmla="*/ 2147483647 w 572"/>
              <a:gd name="T31" fmla="*/ 2147483647 h 826"/>
              <a:gd name="T32" fmla="*/ 2147483647 w 572"/>
              <a:gd name="T33" fmla="*/ 2147483647 h 826"/>
              <a:gd name="T34" fmla="*/ 2147483647 w 572"/>
              <a:gd name="T35" fmla="*/ 2147483647 h 826"/>
              <a:gd name="T36" fmla="*/ 2147483647 w 572"/>
              <a:gd name="T37" fmla="*/ 2147483647 h 826"/>
              <a:gd name="T38" fmla="*/ 2147483647 w 572"/>
              <a:gd name="T39" fmla="*/ 2147483647 h 826"/>
              <a:gd name="T40" fmla="*/ 2147483647 w 572"/>
              <a:gd name="T41" fmla="*/ 2147483647 h 826"/>
              <a:gd name="T42" fmla="*/ 2147483647 w 572"/>
              <a:gd name="T43" fmla="*/ 2147483647 h 826"/>
              <a:gd name="T44" fmla="*/ 2147483647 w 572"/>
              <a:gd name="T45" fmla="*/ 2147483647 h 826"/>
              <a:gd name="T46" fmla="*/ 2147483647 w 572"/>
              <a:gd name="T47" fmla="*/ 2147483647 h 826"/>
              <a:gd name="T48" fmla="*/ 2147483647 w 572"/>
              <a:gd name="T49" fmla="*/ 2147483647 h 826"/>
              <a:gd name="T50" fmla="*/ 2147483647 w 572"/>
              <a:gd name="T51" fmla="*/ 2147483647 h 826"/>
              <a:gd name="T52" fmla="*/ 2147483647 w 572"/>
              <a:gd name="T53" fmla="*/ 2147483647 h 826"/>
              <a:gd name="T54" fmla="*/ 2147483647 w 572"/>
              <a:gd name="T55" fmla="*/ 2147483647 h 826"/>
              <a:gd name="T56" fmla="*/ 2147483647 w 572"/>
              <a:gd name="T57" fmla="*/ 2147483647 h 826"/>
              <a:gd name="T58" fmla="*/ 2147483647 w 572"/>
              <a:gd name="T59" fmla="*/ 2147483647 h 826"/>
              <a:gd name="T60" fmla="*/ 2147483647 w 572"/>
              <a:gd name="T61" fmla="*/ 2147483647 h 826"/>
              <a:gd name="T62" fmla="*/ 2147483647 w 572"/>
              <a:gd name="T63" fmla="*/ 2147483647 h 826"/>
              <a:gd name="T64" fmla="*/ 2147483647 w 572"/>
              <a:gd name="T65" fmla="*/ 2147483647 h 826"/>
              <a:gd name="T66" fmla="*/ 2147483647 w 572"/>
              <a:gd name="T67" fmla="*/ 2147483647 h 826"/>
              <a:gd name="T68" fmla="*/ 2147483647 w 572"/>
              <a:gd name="T69" fmla="*/ 2147483647 h 826"/>
              <a:gd name="T70" fmla="*/ 2147483647 w 572"/>
              <a:gd name="T71" fmla="*/ 2147483647 h 826"/>
              <a:gd name="T72" fmla="*/ 2147483647 w 572"/>
              <a:gd name="T73" fmla="*/ 2147483647 h 826"/>
              <a:gd name="T74" fmla="*/ 2147483647 w 572"/>
              <a:gd name="T75" fmla="*/ 2147483647 h 826"/>
              <a:gd name="T76" fmla="*/ 2147483647 w 572"/>
              <a:gd name="T77" fmla="*/ 2147483647 h 826"/>
              <a:gd name="T78" fmla="*/ 2147483647 w 572"/>
              <a:gd name="T79" fmla="*/ 2147483647 h 826"/>
              <a:gd name="T80" fmla="*/ 2147483647 w 572"/>
              <a:gd name="T81" fmla="*/ 2147483647 h 826"/>
              <a:gd name="T82" fmla="*/ 2147483647 w 572"/>
              <a:gd name="T83" fmla="*/ 2147483647 h 826"/>
              <a:gd name="T84" fmla="*/ 2147483647 w 572"/>
              <a:gd name="T85" fmla="*/ 2147483647 h 826"/>
              <a:gd name="T86" fmla="*/ 2147483647 w 572"/>
              <a:gd name="T87" fmla="*/ 2147483647 h 826"/>
              <a:gd name="T88" fmla="*/ 2147483647 w 572"/>
              <a:gd name="T89" fmla="*/ 2147483647 h 826"/>
              <a:gd name="T90" fmla="*/ 2147483647 w 572"/>
              <a:gd name="T91" fmla="*/ 2147483647 h 826"/>
              <a:gd name="T92" fmla="*/ 2147483647 w 572"/>
              <a:gd name="T93" fmla="*/ 2147483647 h 826"/>
              <a:gd name="T94" fmla="*/ 2147483647 w 572"/>
              <a:gd name="T95" fmla="*/ 2147483647 h 826"/>
              <a:gd name="T96" fmla="*/ 2147483647 w 572"/>
              <a:gd name="T97" fmla="*/ 2147483647 h 826"/>
              <a:gd name="T98" fmla="*/ 2147483647 w 572"/>
              <a:gd name="T99" fmla="*/ 2147483647 h 826"/>
              <a:gd name="T100" fmla="*/ 2147483647 w 572"/>
              <a:gd name="T101" fmla="*/ 2147483647 h 826"/>
              <a:gd name="T102" fmla="*/ 2147483647 w 572"/>
              <a:gd name="T103" fmla="*/ 2147483647 h 826"/>
              <a:gd name="T104" fmla="*/ 2147483647 w 572"/>
              <a:gd name="T105" fmla="*/ 2147483647 h 826"/>
              <a:gd name="T106" fmla="*/ 0 w 572"/>
              <a:gd name="T107" fmla="*/ 2147483647 h 8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2"/>
              <a:gd name="T163" fmla="*/ 0 h 826"/>
              <a:gd name="T164" fmla="*/ 572 w 572"/>
              <a:gd name="T165" fmla="*/ 826 h 8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2" h="826">
                <a:moveTo>
                  <a:pt x="0" y="826"/>
                </a:moveTo>
                <a:lnTo>
                  <a:pt x="286" y="790"/>
                </a:lnTo>
                <a:lnTo>
                  <a:pt x="286" y="800"/>
                </a:lnTo>
                <a:lnTo>
                  <a:pt x="468" y="772"/>
                </a:lnTo>
                <a:lnTo>
                  <a:pt x="468" y="766"/>
                </a:lnTo>
                <a:lnTo>
                  <a:pt x="490" y="720"/>
                </a:lnTo>
                <a:lnTo>
                  <a:pt x="502" y="708"/>
                </a:lnTo>
                <a:lnTo>
                  <a:pt x="498" y="676"/>
                </a:lnTo>
                <a:lnTo>
                  <a:pt x="508" y="650"/>
                </a:lnTo>
                <a:lnTo>
                  <a:pt x="530" y="632"/>
                </a:lnTo>
                <a:lnTo>
                  <a:pt x="530" y="606"/>
                </a:lnTo>
                <a:lnTo>
                  <a:pt x="532" y="602"/>
                </a:lnTo>
                <a:lnTo>
                  <a:pt x="536" y="586"/>
                </a:lnTo>
                <a:lnTo>
                  <a:pt x="548" y="578"/>
                </a:lnTo>
                <a:lnTo>
                  <a:pt x="554" y="590"/>
                </a:lnTo>
                <a:lnTo>
                  <a:pt x="560" y="590"/>
                </a:lnTo>
                <a:lnTo>
                  <a:pt x="566" y="584"/>
                </a:lnTo>
                <a:lnTo>
                  <a:pt x="572" y="578"/>
                </a:lnTo>
                <a:lnTo>
                  <a:pt x="572" y="564"/>
                </a:lnTo>
                <a:lnTo>
                  <a:pt x="568" y="538"/>
                </a:lnTo>
                <a:lnTo>
                  <a:pt x="572" y="504"/>
                </a:lnTo>
                <a:lnTo>
                  <a:pt x="566" y="482"/>
                </a:lnTo>
                <a:lnTo>
                  <a:pt x="560" y="434"/>
                </a:lnTo>
                <a:lnTo>
                  <a:pt x="518" y="326"/>
                </a:lnTo>
                <a:lnTo>
                  <a:pt x="478" y="310"/>
                </a:lnTo>
                <a:lnTo>
                  <a:pt x="460" y="322"/>
                </a:lnTo>
                <a:lnTo>
                  <a:pt x="440" y="342"/>
                </a:lnTo>
                <a:lnTo>
                  <a:pt x="392" y="414"/>
                </a:lnTo>
                <a:lnTo>
                  <a:pt x="390" y="414"/>
                </a:lnTo>
                <a:lnTo>
                  <a:pt x="386" y="412"/>
                </a:lnTo>
                <a:lnTo>
                  <a:pt x="364" y="406"/>
                </a:lnTo>
                <a:lnTo>
                  <a:pt x="356" y="398"/>
                </a:lnTo>
                <a:lnTo>
                  <a:pt x="352" y="382"/>
                </a:lnTo>
                <a:lnTo>
                  <a:pt x="356" y="350"/>
                </a:lnTo>
                <a:lnTo>
                  <a:pt x="368" y="338"/>
                </a:lnTo>
                <a:lnTo>
                  <a:pt x="390" y="322"/>
                </a:lnTo>
                <a:lnTo>
                  <a:pt x="396" y="306"/>
                </a:lnTo>
                <a:lnTo>
                  <a:pt x="396" y="296"/>
                </a:lnTo>
                <a:lnTo>
                  <a:pt x="402" y="284"/>
                </a:lnTo>
                <a:lnTo>
                  <a:pt x="410" y="274"/>
                </a:lnTo>
                <a:lnTo>
                  <a:pt x="422" y="252"/>
                </a:lnTo>
                <a:lnTo>
                  <a:pt x="422" y="204"/>
                </a:lnTo>
                <a:lnTo>
                  <a:pt x="416" y="178"/>
                </a:lnTo>
                <a:lnTo>
                  <a:pt x="408" y="166"/>
                </a:lnTo>
                <a:lnTo>
                  <a:pt x="392" y="146"/>
                </a:lnTo>
                <a:lnTo>
                  <a:pt x="390" y="138"/>
                </a:lnTo>
                <a:lnTo>
                  <a:pt x="390" y="124"/>
                </a:lnTo>
                <a:lnTo>
                  <a:pt x="408" y="118"/>
                </a:lnTo>
                <a:lnTo>
                  <a:pt x="410" y="112"/>
                </a:lnTo>
                <a:lnTo>
                  <a:pt x="390" y="76"/>
                </a:lnTo>
                <a:lnTo>
                  <a:pt x="374" y="70"/>
                </a:lnTo>
                <a:lnTo>
                  <a:pt x="328" y="48"/>
                </a:lnTo>
                <a:lnTo>
                  <a:pt x="292" y="44"/>
                </a:lnTo>
                <a:lnTo>
                  <a:pt x="280" y="28"/>
                </a:lnTo>
                <a:lnTo>
                  <a:pt x="252" y="22"/>
                </a:lnTo>
                <a:lnTo>
                  <a:pt x="228" y="12"/>
                </a:lnTo>
                <a:lnTo>
                  <a:pt x="206" y="0"/>
                </a:lnTo>
                <a:lnTo>
                  <a:pt x="194" y="10"/>
                </a:lnTo>
                <a:lnTo>
                  <a:pt x="178" y="16"/>
                </a:lnTo>
                <a:lnTo>
                  <a:pt x="166" y="44"/>
                </a:lnTo>
                <a:lnTo>
                  <a:pt x="164" y="64"/>
                </a:lnTo>
                <a:lnTo>
                  <a:pt x="166" y="74"/>
                </a:lnTo>
                <a:lnTo>
                  <a:pt x="176" y="74"/>
                </a:lnTo>
                <a:lnTo>
                  <a:pt x="176" y="82"/>
                </a:lnTo>
                <a:lnTo>
                  <a:pt x="172" y="86"/>
                </a:lnTo>
                <a:lnTo>
                  <a:pt x="158" y="92"/>
                </a:lnTo>
                <a:lnTo>
                  <a:pt x="152" y="96"/>
                </a:lnTo>
                <a:lnTo>
                  <a:pt x="140" y="112"/>
                </a:lnTo>
                <a:lnTo>
                  <a:pt x="134" y="130"/>
                </a:lnTo>
                <a:lnTo>
                  <a:pt x="134" y="154"/>
                </a:lnTo>
                <a:lnTo>
                  <a:pt x="136" y="176"/>
                </a:lnTo>
                <a:lnTo>
                  <a:pt x="128" y="198"/>
                </a:lnTo>
                <a:lnTo>
                  <a:pt x="108" y="204"/>
                </a:lnTo>
                <a:lnTo>
                  <a:pt x="106" y="188"/>
                </a:lnTo>
                <a:lnTo>
                  <a:pt x="114" y="170"/>
                </a:lnTo>
                <a:lnTo>
                  <a:pt x="106" y="146"/>
                </a:lnTo>
                <a:lnTo>
                  <a:pt x="112" y="138"/>
                </a:lnTo>
                <a:lnTo>
                  <a:pt x="106" y="134"/>
                </a:lnTo>
                <a:lnTo>
                  <a:pt x="100" y="138"/>
                </a:lnTo>
                <a:lnTo>
                  <a:pt x="90" y="150"/>
                </a:lnTo>
                <a:lnTo>
                  <a:pt x="88" y="172"/>
                </a:lnTo>
                <a:lnTo>
                  <a:pt x="82" y="184"/>
                </a:lnTo>
                <a:lnTo>
                  <a:pt x="72" y="184"/>
                </a:lnTo>
                <a:lnTo>
                  <a:pt x="54" y="200"/>
                </a:lnTo>
                <a:lnTo>
                  <a:pt x="44" y="214"/>
                </a:lnTo>
                <a:lnTo>
                  <a:pt x="44" y="224"/>
                </a:lnTo>
                <a:lnTo>
                  <a:pt x="32" y="242"/>
                </a:lnTo>
                <a:lnTo>
                  <a:pt x="30" y="272"/>
                </a:lnTo>
                <a:lnTo>
                  <a:pt x="30" y="306"/>
                </a:lnTo>
                <a:lnTo>
                  <a:pt x="26" y="328"/>
                </a:lnTo>
                <a:lnTo>
                  <a:pt x="14" y="354"/>
                </a:lnTo>
                <a:lnTo>
                  <a:pt x="6" y="370"/>
                </a:lnTo>
                <a:lnTo>
                  <a:pt x="6" y="386"/>
                </a:lnTo>
                <a:lnTo>
                  <a:pt x="18" y="430"/>
                </a:lnTo>
                <a:lnTo>
                  <a:pt x="12" y="460"/>
                </a:lnTo>
                <a:lnTo>
                  <a:pt x="20" y="478"/>
                </a:lnTo>
                <a:lnTo>
                  <a:pt x="48" y="536"/>
                </a:lnTo>
                <a:lnTo>
                  <a:pt x="66" y="584"/>
                </a:lnTo>
                <a:lnTo>
                  <a:pt x="66" y="626"/>
                </a:lnTo>
                <a:lnTo>
                  <a:pt x="78" y="632"/>
                </a:lnTo>
                <a:lnTo>
                  <a:pt x="78" y="638"/>
                </a:lnTo>
                <a:lnTo>
                  <a:pt x="70" y="648"/>
                </a:lnTo>
                <a:lnTo>
                  <a:pt x="64" y="686"/>
                </a:lnTo>
                <a:lnTo>
                  <a:pt x="60" y="718"/>
                </a:lnTo>
                <a:lnTo>
                  <a:pt x="44" y="746"/>
                </a:lnTo>
                <a:lnTo>
                  <a:pt x="24" y="804"/>
                </a:lnTo>
                <a:lnTo>
                  <a:pt x="6" y="822"/>
                </a:lnTo>
                <a:lnTo>
                  <a:pt x="0" y="826"/>
                </a:lnTo>
                <a:close/>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nvGrpSpPr>
          <p:cNvPr id="166927" name="Group 36"/>
          <p:cNvGrpSpPr>
            <a:grpSpLocks/>
          </p:cNvGrpSpPr>
          <p:nvPr/>
        </p:nvGrpSpPr>
        <p:grpSpPr bwMode="auto">
          <a:xfrm>
            <a:off x="5486400" y="2774950"/>
            <a:ext cx="920750" cy="1327150"/>
            <a:chOff x="3686" y="1380"/>
            <a:chExt cx="580" cy="836"/>
          </a:xfrm>
        </p:grpSpPr>
        <p:sp>
          <p:nvSpPr>
            <p:cNvPr id="167004" name="Freeform 37"/>
            <p:cNvSpPr>
              <a:spLocks/>
            </p:cNvSpPr>
            <p:nvPr/>
          </p:nvSpPr>
          <p:spPr bwMode="auto">
            <a:xfrm>
              <a:off x="3686" y="1380"/>
              <a:ext cx="580" cy="836"/>
            </a:xfrm>
            <a:custGeom>
              <a:avLst/>
              <a:gdLst>
                <a:gd name="T0" fmla="*/ 288 w 580"/>
                <a:gd name="T1" fmla="*/ 800 h 836"/>
                <a:gd name="T2" fmla="*/ 474 w 580"/>
                <a:gd name="T3" fmla="*/ 782 h 836"/>
                <a:gd name="T4" fmla="*/ 498 w 580"/>
                <a:gd name="T5" fmla="*/ 728 h 836"/>
                <a:gd name="T6" fmla="*/ 504 w 580"/>
                <a:gd name="T7" fmla="*/ 686 h 836"/>
                <a:gd name="T8" fmla="*/ 538 w 580"/>
                <a:gd name="T9" fmla="*/ 642 h 836"/>
                <a:gd name="T10" fmla="*/ 542 w 580"/>
                <a:gd name="T11" fmla="*/ 610 h 836"/>
                <a:gd name="T12" fmla="*/ 556 w 580"/>
                <a:gd name="T13" fmla="*/ 584 h 836"/>
                <a:gd name="T14" fmla="*/ 568 w 580"/>
                <a:gd name="T15" fmla="*/ 596 h 836"/>
                <a:gd name="T16" fmla="*/ 580 w 580"/>
                <a:gd name="T17" fmla="*/ 584 h 836"/>
                <a:gd name="T18" fmla="*/ 578 w 580"/>
                <a:gd name="T19" fmla="*/ 546 h 836"/>
                <a:gd name="T20" fmla="*/ 574 w 580"/>
                <a:gd name="T21" fmla="*/ 488 h 836"/>
                <a:gd name="T22" fmla="*/ 524 w 580"/>
                <a:gd name="T23" fmla="*/ 328 h 836"/>
                <a:gd name="T24" fmla="*/ 468 w 580"/>
                <a:gd name="T25" fmla="*/ 326 h 836"/>
                <a:gd name="T26" fmla="*/ 398 w 580"/>
                <a:gd name="T27" fmla="*/ 422 h 836"/>
                <a:gd name="T28" fmla="*/ 392 w 580"/>
                <a:gd name="T29" fmla="*/ 418 h 836"/>
                <a:gd name="T30" fmla="*/ 362 w 580"/>
                <a:gd name="T31" fmla="*/ 406 h 836"/>
                <a:gd name="T32" fmla="*/ 362 w 580"/>
                <a:gd name="T33" fmla="*/ 354 h 836"/>
                <a:gd name="T34" fmla="*/ 396 w 580"/>
                <a:gd name="T35" fmla="*/ 326 h 836"/>
                <a:gd name="T36" fmla="*/ 402 w 580"/>
                <a:gd name="T37" fmla="*/ 300 h 836"/>
                <a:gd name="T38" fmla="*/ 416 w 580"/>
                <a:gd name="T39" fmla="*/ 278 h 836"/>
                <a:gd name="T40" fmla="*/ 428 w 580"/>
                <a:gd name="T41" fmla="*/ 208 h 836"/>
                <a:gd name="T42" fmla="*/ 414 w 580"/>
                <a:gd name="T43" fmla="*/ 166 h 836"/>
                <a:gd name="T44" fmla="*/ 396 w 580"/>
                <a:gd name="T45" fmla="*/ 140 h 836"/>
                <a:gd name="T46" fmla="*/ 414 w 580"/>
                <a:gd name="T47" fmla="*/ 122 h 836"/>
                <a:gd name="T48" fmla="*/ 396 w 580"/>
                <a:gd name="T49" fmla="*/ 80 h 836"/>
                <a:gd name="T50" fmla="*/ 334 w 580"/>
                <a:gd name="T51" fmla="*/ 48 h 836"/>
                <a:gd name="T52" fmla="*/ 286 w 580"/>
                <a:gd name="T53" fmla="*/ 28 h 836"/>
                <a:gd name="T54" fmla="*/ 230 w 580"/>
                <a:gd name="T55" fmla="*/ 12 h 836"/>
                <a:gd name="T56" fmla="*/ 198 w 580"/>
                <a:gd name="T57" fmla="*/ 10 h 836"/>
                <a:gd name="T58" fmla="*/ 170 w 580"/>
                <a:gd name="T59" fmla="*/ 44 h 836"/>
                <a:gd name="T60" fmla="*/ 170 w 580"/>
                <a:gd name="T61" fmla="*/ 74 h 836"/>
                <a:gd name="T62" fmla="*/ 178 w 580"/>
                <a:gd name="T63" fmla="*/ 82 h 836"/>
                <a:gd name="T64" fmla="*/ 160 w 580"/>
                <a:gd name="T65" fmla="*/ 92 h 836"/>
                <a:gd name="T66" fmla="*/ 142 w 580"/>
                <a:gd name="T67" fmla="*/ 114 h 836"/>
                <a:gd name="T68" fmla="*/ 136 w 580"/>
                <a:gd name="T69" fmla="*/ 156 h 836"/>
                <a:gd name="T70" fmla="*/ 126 w 580"/>
                <a:gd name="T71" fmla="*/ 198 h 836"/>
                <a:gd name="T72" fmla="*/ 106 w 580"/>
                <a:gd name="T73" fmla="*/ 192 h 836"/>
                <a:gd name="T74" fmla="*/ 106 w 580"/>
                <a:gd name="T75" fmla="*/ 150 h 836"/>
                <a:gd name="T76" fmla="*/ 106 w 580"/>
                <a:gd name="T77" fmla="*/ 138 h 836"/>
                <a:gd name="T78" fmla="*/ 90 w 580"/>
                <a:gd name="T79" fmla="*/ 154 h 836"/>
                <a:gd name="T80" fmla="*/ 84 w 580"/>
                <a:gd name="T81" fmla="*/ 186 h 836"/>
                <a:gd name="T82" fmla="*/ 54 w 580"/>
                <a:gd name="T83" fmla="*/ 202 h 836"/>
                <a:gd name="T84" fmla="*/ 48 w 580"/>
                <a:gd name="T85" fmla="*/ 226 h 836"/>
                <a:gd name="T86" fmla="*/ 30 w 580"/>
                <a:gd name="T87" fmla="*/ 274 h 836"/>
                <a:gd name="T88" fmla="*/ 26 w 580"/>
                <a:gd name="T89" fmla="*/ 332 h 836"/>
                <a:gd name="T90" fmla="*/ 6 w 580"/>
                <a:gd name="T91" fmla="*/ 374 h 836"/>
                <a:gd name="T92" fmla="*/ 18 w 580"/>
                <a:gd name="T93" fmla="*/ 438 h 836"/>
                <a:gd name="T94" fmla="*/ 20 w 580"/>
                <a:gd name="T95" fmla="*/ 482 h 836"/>
                <a:gd name="T96" fmla="*/ 70 w 580"/>
                <a:gd name="T97" fmla="*/ 590 h 836"/>
                <a:gd name="T98" fmla="*/ 78 w 580"/>
                <a:gd name="T99" fmla="*/ 642 h 836"/>
                <a:gd name="T100" fmla="*/ 70 w 580"/>
                <a:gd name="T101" fmla="*/ 654 h 836"/>
                <a:gd name="T102" fmla="*/ 60 w 580"/>
                <a:gd name="T103" fmla="*/ 724 h 836"/>
                <a:gd name="T104" fmla="*/ 24 w 580"/>
                <a:gd name="T105" fmla="*/ 814 h 836"/>
                <a:gd name="T106" fmla="*/ 0 w 580"/>
                <a:gd name="T107" fmla="*/ 836 h 8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0"/>
                <a:gd name="T163" fmla="*/ 0 h 836"/>
                <a:gd name="T164" fmla="*/ 580 w 580"/>
                <a:gd name="T165" fmla="*/ 836 h 8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0" h="836">
                  <a:moveTo>
                    <a:pt x="0" y="836"/>
                  </a:moveTo>
                  <a:lnTo>
                    <a:pt x="288" y="800"/>
                  </a:lnTo>
                  <a:lnTo>
                    <a:pt x="288" y="810"/>
                  </a:lnTo>
                  <a:lnTo>
                    <a:pt x="474" y="782"/>
                  </a:lnTo>
                  <a:lnTo>
                    <a:pt x="478" y="776"/>
                  </a:lnTo>
                  <a:lnTo>
                    <a:pt x="498" y="728"/>
                  </a:lnTo>
                  <a:lnTo>
                    <a:pt x="508" y="718"/>
                  </a:lnTo>
                  <a:lnTo>
                    <a:pt x="504" y="686"/>
                  </a:lnTo>
                  <a:lnTo>
                    <a:pt x="518" y="660"/>
                  </a:lnTo>
                  <a:lnTo>
                    <a:pt x="538" y="642"/>
                  </a:lnTo>
                  <a:lnTo>
                    <a:pt x="538" y="612"/>
                  </a:lnTo>
                  <a:lnTo>
                    <a:pt x="542" y="610"/>
                  </a:lnTo>
                  <a:lnTo>
                    <a:pt x="544" y="594"/>
                  </a:lnTo>
                  <a:lnTo>
                    <a:pt x="556" y="584"/>
                  </a:lnTo>
                  <a:lnTo>
                    <a:pt x="562" y="596"/>
                  </a:lnTo>
                  <a:lnTo>
                    <a:pt x="568" y="596"/>
                  </a:lnTo>
                  <a:lnTo>
                    <a:pt x="574" y="590"/>
                  </a:lnTo>
                  <a:lnTo>
                    <a:pt x="580" y="584"/>
                  </a:lnTo>
                  <a:lnTo>
                    <a:pt x="580" y="572"/>
                  </a:lnTo>
                  <a:lnTo>
                    <a:pt x="578" y="546"/>
                  </a:lnTo>
                  <a:lnTo>
                    <a:pt x="580" y="510"/>
                  </a:lnTo>
                  <a:lnTo>
                    <a:pt x="574" y="488"/>
                  </a:lnTo>
                  <a:lnTo>
                    <a:pt x="568" y="440"/>
                  </a:lnTo>
                  <a:lnTo>
                    <a:pt x="524" y="328"/>
                  </a:lnTo>
                  <a:lnTo>
                    <a:pt x="486" y="312"/>
                  </a:lnTo>
                  <a:lnTo>
                    <a:pt x="468" y="326"/>
                  </a:lnTo>
                  <a:lnTo>
                    <a:pt x="450" y="344"/>
                  </a:lnTo>
                  <a:lnTo>
                    <a:pt x="398" y="422"/>
                  </a:lnTo>
                  <a:lnTo>
                    <a:pt x="396" y="422"/>
                  </a:lnTo>
                  <a:lnTo>
                    <a:pt x="392" y="418"/>
                  </a:lnTo>
                  <a:lnTo>
                    <a:pt x="370" y="408"/>
                  </a:lnTo>
                  <a:lnTo>
                    <a:pt x="362" y="406"/>
                  </a:lnTo>
                  <a:lnTo>
                    <a:pt x="358" y="386"/>
                  </a:lnTo>
                  <a:lnTo>
                    <a:pt x="362" y="354"/>
                  </a:lnTo>
                  <a:lnTo>
                    <a:pt x="374" y="342"/>
                  </a:lnTo>
                  <a:lnTo>
                    <a:pt x="396" y="326"/>
                  </a:lnTo>
                  <a:lnTo>
                    <a:pt x="402" y="310"/>
                  </a:lnTo>
                  <a:lnTo>
                    <a:pt x="402" y="300"/>
                  </a:lnTo>
                  <a:lnTo>
                    <a:pt x="408" y="288"/>
                  </a:lnTo>
                  <a:lnTo>
                    <a:pt x="416" y="278"/>
                  </a:lnTo>
                  <a:lnTo>
                    <a:pt x="428" y="256"/>
                  </a:lnTo>
                  <a:lnTo>
                    <a:pt x="428" y="208"/>
                  </a:lnTo>
                  <a:lnTo>
                    <a:pt x="422" y="178"/>
                  </a:lnTo>
                  <a:lnTo>
                    <a:pt x="414" y="166"/>
                  </a:lnTo>
                  <a:lnTo>
                    <a:pt x="398" y="146"/>
                  </a:lnTo>
                  <a:lnTo>
                    <a:pt x="396" y="140"/>
                  </a:lnTo>
                  <a:lnTo>
                    <a:pt x="396" y="124"/>
                  </a:lnTo>
                  <a:lnTo>
                    <a:pt x="414" y="122"/>
                  </a:lnTo>
                  <a:lnTo>
                    <a:pt x="416" y="114"/>
                  </a:lnTo>
                  <a:lnTo>
                    <a:pt x="396" y="80"/>
                  </a:lnTo>
                  <a:lnTo>
                    <a:pt x="380" y="70"/>
                  </a:lnTo>
                  <a:lnTo>
                    <a:pt x="334" y="48"/>
                  </a:lnTo>
                  <a:lnTo>
                    <a:pt x="298" y="44"/>
                  </a:lnTo>
                  <a:lnTo>
                    <a:pt x="286" y="28"/>
                  </a:lnTo>
                  <a:lnTo>
                    <a:pt x="254" y="22"/>
                  </a:lnTo>
                  <a:lnTo>
                    <a:pt x="230" y="12"/>
                  </a:lnTo>
                  <a:lnTo>
                    <a:pt x="210" y="0"/>
                  </a:lnTo>
                  <a:lnTo>
                    <a:pt x="198" y="10"/>
                  </a:lnTo>
                  <a:lnTo>
                    <a:pt x="182" y="16"/>
                  </a:lnTo>
                  <a:lnTo>
                    <a:pt x="170" y="44"/>
                  </a:lnTo>
                  <a:lnTo>
                    <a:pt x="166" y="64"/>
                  </a:lnTo>
                  <a:lnTo>
                    <a:pt x="170" y="74"/>
                  </a:lnTo>
                  <a:lnTo>
                    <a:pt x="178" y="76"/>
                  </a:lnTo>
                  <a:lnTo>
                    <a:pt x="178" y="82"/>
                  </a:lnTo>
                  <a:lnTo>
                    <a:pt x="176" y="86"/>
                  </a:lnTo>
                  <a:lnTo>
                    <a:pt x="160" y="92"/>
                  </a:lnTo>
                  <a:lnTo>
                    <a:pt x="154" y="98"/>
                  </a:lnTo>
                  <a:lnTo>
                    <a:pt x="142" y="114"/>
                  </a:lnTo>
                  <a:lnTo>
                    <a:pt x="134" y="134"/>
                  </a:lnTo>
                  <a:lnTo>
                    <a:pt x="136" y="156"/>
                  </a:lnTo>
                  <a:lnTo>
                    <a:pt x="140" y="178"/>
                  </a:lnTo>
                  <a:lnTo>
                    <a:pt x="126" y="198"/>
                  </a:lnTo>
                  <a:lnTo>
                    <a:pt x="108" y="208"/>
                  </a:lnTo>
                  <a:lnTo>
                    <a:pt x="106" y="192"/>
                  </a:lnTo>
                  <a:lnTo>
                    <a:pt x="114" y="172"/>
                  </a:lnTo>
                  <a:lnTo>
                    <a:pt x="106" y="150"/>
                  </a:lnTo>
                  <a:lnTo>
                    <a:pt x="112" y="140"/>
                  </a:lnTo>
                  <a:lnTo>
                    <a:pt x="106" y="138"/>
                  </a:lnTo>
                  <a:lnTo>
                    <a:pt x="102" y="140"/>
                  </a:lnTo>
                  <a:lnTo>
                    <a:pt x="90" y="154"/>
                  </a:lnTo>
                  <a:lnTo>
                    <a:pt x="88" y="176"/>
                  </a:lnTo>
                  <a:lnTo>
                    <a:pt x="84" y="186"/>
                  </a:lnTo>
                  <a:lnTo>
                    <a:pt x="72" y="186"/>
                  </a:lnTo>
                  <a:lnTo>
                    <a:pt x="54" y="202"/>
                  </a:lnTo>
                  <a:lnTo>
                    <a:pt x="48" y="216"/>
                  </a:lnTo>
                  <a:lnTo>
                    <a:pt x="48" y="226"/>
                  </a:lnTo>
                  <a:lnTo>
                    <a:pt x="32" y="246"/>
                  </a:lnTo>
                  <a:lnTo>
                    <a:pt x="30" y="274"/>
                  </a:lnTo>
                  <a:lnTo>
                    <a:pt x="30" y="310"/>
                  </a:lnTo>
                  <a:lnTo>
                    <a:pt x="26" y="332"/>
                  </a:lnTo>
                  <a:lnTo>
                    <a:pt x="14" y="360"/>
                  </a:lnTo>
                  <a:lnTo>
                    <a:pt x="6" y="374"/>
                  </a:lnTo>
                  <a:lnTo>
                    <a:pt x="6" y="390"/>
                  </a:lnTo>
                  <a:lnTo>
                    <a:pt x="18" y="438"/>
                  </a:lnTo>
                  <a:lnTo>
                    <a:pt x="12" y="462"/>
                  </a:lnTo>
                  <a:lnTo>
                    <a:pt x="20" y="482"/>
                  </a:lnTo>
                  <a:lnTo>
                    <a:pt x="50" y="542"/>
                  </a:lnTo>
                  <a:lnTo>
                    <a:pt x="70" y="590"/>
                  </a:lnTo>
                  <a:lnTo>
                    <a:pt x="70" y="632"/>
                  </a:lnTo>
                  <a:lnTo>
                    <a:pt x="78" y="642"/>
                  </a:lnTo>
                  <a:lnTo>
                    <a:pt x="78" y="648"/>
                  </a:lnTo>
                  <a:lnTo>
                    <a:pt x="70" y="654"/>
                  </a:lnTo>
                  <a:lnTo>
                    <a:pt x="66" y="696"/>
                  </a:lnTo>
                  <a:lnTo>
                    <a:pt x="60" y="724"/>
                  </a:lnTo>
                  <a:lnTo>
                    <a:pt x="48" y="756"/>
                  </a:lnTo>
                  <a:lnTo>
                    <a:pt x="24" y="814"/>
                  </a:lnTo>
                  <a:lnTo>
                    <a:pt x="6" y="832"/>
                  </a:lnTo>
                  <a:lnTo>
                    <a:pt x="0" y="836"/>
                  </a:lnTo>
                  <a:close/>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nvGrpSpPr>
            <p:cNvPr id="167005" name="Group 38"/>
            <p:cNvGrpSpPr>
              <a:grpSpLocks/>
            </p:cNvGrpSpPr>
            <p:nvPr/>
          </p:nvGrpSpPr>
          <p:grpSpPr bwMode="auto">
            <a:xfrm>
              <a:off x="3686" y="1380"/>
              <a:ext cx="580" cy="836"/>
              <a:chOff x="3686" y="1380"/>
              <a:chExt cx="580" cy="836"/>
            </a:xfrm>
          </p:grpSpPr>
          <p:sp>
            <p:nvSpPr>
              <p:cNvPr id="167006" name="Freeform 39"/>
              <p:cNvSpPr>
                <a:spLocks/>
              </p:cNvSpPr>
              <p:nvPr/>
            </p:nvSpPr>
            <p:spPr bwMode="auto">
              <a:xfrm>
                <a:off x="3686" y="1380"/>
                <a:ext cx="580" cy="836"/>
              </a:xfrm>
              <a:custGeom>
                <a:avLst/>
                <a:gdLst>
                  <a:gd name="T0" fmla="*/ 288 w 580"/>
                  <a:gd name="T1" fmla="*/ 800 h 836"/>
                  <a:gd name="T2" fmla="*/ 474 w 580"/>
                  <a:gd name="T3" fmla="*/ 782 h 836"/>
                  <a:gd name="T4" fmla="*/ 498 w 580"/>
                  <a:gd name="T5" fmla="*/ 728 h 836"/>
                  <a:gd name="T6" fmla="*/ 504 w 580"/>
                  <a:gd name="T7" fmla="*/ 686 h 836"/>
                  <a:gd name="T8" fmla="*/ 538 w 580"/>
                  <a:gd name="T9" fmla="*/ 642 h 836"/>
                  <a:gd name="T10" fmla="*/ 542 w 580"/>
                  <a:gd name="T11" fmla="*/ 610 h 836"/>
                  <a:gd name="T12" fmla="*/ 556 w 580"/>
                  <a:gd name="T13" fmla="*/ 584 h 836"/>
                  <a:gd name="T14" fmla="*/ 568 w 580"/>
                  <a:gd name="T15" fmla="*/ 596 h 836"/>
                  <a:gd name="T16" fmla="*/ 580 w 580"/>
                  <a:gd name="T17" fmla="*/ 584 h 836"/>
                  <a:gd name="T18" fmla="*/ 578 w 580"/>
                  <a:gd name="T19" fmla="*/ 546 h 836"/>
                  <a:gd name="T20" fmla="*/ 574 w 580"/>
                  <a:gd name="T21" fmla="*/ 488 h 836"/>
                  <a:gd name="T22" fmla="*/ 524 w 580"/>
                  <a:gd name="T23" fmla="*/ 328 h 836"/>
                  <a:gd name="T24" fmla="*/ 468 w 580"/>
                  <a:gd name="T25" fmla="*/ 326 h 836"/>
                  <a:gd name="T26" fmla="*/ 398 w 580"/>
                  <a:gd name="T27" fmla="*/ 422 h 836"/>
                  <a:gd name="T28" fmla="*/ 392 w 580"/>
                  <a:gd name="T29" fmla="*/ 418 h 836"/>
                  <a:gd name="T30" fmla="*/ 362 w 580"/>
                  <a:gd name="T31" fmla="*/ 406 h 836"/>
                  <a:gd name="T32" fmla="*/ 362 w 580"/>
                  <a:gd name="T33" fmla="*/ 354 h 836"/>
                  <a:gd name="T34" fmla="*/ 396 w 580"/>
                  <a:gd name="T35" fmla="*/ 326 h 836"/>
                  <a:gd name="T36" fmla="*/ 402 w 580"/>
                  <a:gd name="T37" fmla="*/ 300 h 836"/>
                  <a:gd name="T38" fmla="*/ 416 w 580"/>
                  <a:gd name="T39" fmla="*/ 278 h 836"/>
                  <a:gd name="T40" fmla="*/ 428 w 580"/>
                  <a:gd name="T41" fmla="*/ 208 h 836"/>
                  <a:gd name="T42" fmla="*/ 414 w 580"/>
                  <a:gd name="T43" fmla="*/ 166 h 836"/>
                  <a:gd name="T44" fmla="*/ 396 w 580"/>
                  <a:gd name="T45" fmla="*/ 140 h 836"/>
                  <a:gd name="T46" fmla="*/ 414 w 580"/>
                  <a:gd name="T47" fmla="*/ 122 h 836"/>
                  <a:gd name="T48" fmla="*/ 396 w 580"/>
                  <a:gd name="T49" fmla="*/ 80 h 836"/>
                  <a:gd name="T50" fmla="*/ 334 w 580"/>
                  <a:gd name="T51" fmla="*/ 48 h 836"/>
                  <a:gd name="T52" fmla="*/ 286 w 580"/>
                  <a:gd name="T53" fmla="*/ 28 h 836"/>
                  <a:gd name="T54" fmla="*/ 230 w 580"/>
                  <a:gd name="T55" fmla="*/ 12 h 836"/>
                  <a:gd name="T56" fmla="*/ 198 w 580"/>
                  <a:gd name="T57" fmla="*/ 10 h 836"/>
                  <a:gd name="T58" fmla="*/ 170 w 580"/>
                  <a:gd name="T59" fmla="*/ 44 h 836"/>
                  <a:gd name="T60" fmla="*/ 170 w 580"/>
                  <a:gd name="T61" fmla="*/ 74 h 836"/>
                  <a:gd name="T62" fmla="*/ 178 w 580"/>
                  <a:gd name="T63" fmla="*/ 82 h 836"/>
                  <a:gd name="T64" fmla="*/ 160 w 580"/>
                  <a:gd name="T65" fmla="*/ 92 h 836"/>
                  <a:gd name="T66" fmla="*/ 142 w 580"/>
                  <a:gd name="T67" fmla="*/ 114 h 836"/>
                  <a:gd name="T68" fmla="*/ 136 w 580"/>
                  <a:gd name="T69" fmla="*/ 156 h 836"/>
                  <a:gd name="T70" fmla="*/ 126 w 580"/>
                  <a:gd name="T71" fmla="*/ 198 h 836"/>
                  <a:gd name="T72" fmla="*/ 106 w 580"/>
                  <a:gd name="T73" fmla="*/ 192 h 836"/>
                  <a:gd name="T74" fmla="*/ 106 w 580"/>
                  <a:gd name="T75" fmla="*/ 150 h 836"/>
                  <a:gd name="T76" fmla="*/ 106 w 580"/>
                  <a:gd name="T77" fmla="*/ 138 h 836"/>
                  <a:gd name="T78" fmla="*/ 90 w 580"/>
                  <a:gd name="T79" fmla="*/ 154 h 836"/>
                  <a:gd name="T80" fmla="*/ 84 w 580"/>
                  <a:gd name="T81" fmla="*/ 186 h 836"/>
                  <a:gd name="T82" fmla="*/ 54 w 580"/>
                  <a:gd name="T83" fmla="*/ 202 h 836"/>
                  <a:gd name="T84" fmla="*/ 48 w 580"/>
                  <a:gd name="T85" fmla="*/ 226 h 836"/>
                  <a:gd name="T86" fmla="*/ 30 w 580"/>
                  <a:gd name="T87" fmla="*/ 274 h 836"/>
                  <a:gd name="T88" fmla="*/ 26 w 580"/>
                  <a:gd name="T89" fmla="*/ 332 h 836"/>
                  <a:gd name="T90" fmla="*/ 6 w 580"/>
                  <a:gd name="T91" fmla="*/ 374 h 836"/>
                  <a:gd name="T92" fmla="*/ 18 w 580"/>
                  <a:gd name="T93" fmla="*/ 438 h 836"/>
                  <a:gd name="T94" fmla="*/ 20 w 580"/>
                  <a:gd name="T95" fmla="*/ 482 h 836"/>
                  <a:gd name="T96" fmla="*/ 70 w 580"/>
                  <a:gd name="T97" fmla="*/ 590 h 836"/>
                  <a:gd name="T98" fmla="*/ 78 w 580"/>
                  <a:gd name="T99" fmla="*/ 642 h 836"/>
                  <a:gd name="T100" fmla="*/ 70 w 580"/>
                  <a:gd name="T101" fmla="*/ 654 h 836"/>
                  <a:gd name="T102" fmla="*/ 60 w 580"/>
                  <a:gd name="T103" fmla="*/ 724 h 836"/>
                  <a:gd name="T104" fmla="*/ 24 w 580"/>
                  <a:gd name="T105" fmla="*/ 814 h 836"/>
                  <a:gd name="T106" fmla="*/ 0 w 580"/>
                  <a:gd name="T107" fmla="*/ 836 h 8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0"/>
                  <a:gd name="T163" fmla="*/ 0 h 836"/>
                  <a:gd name="T164" fmla="*/ 580 w 580"/>
                  <a:gd name="T165" fmla="*/ 836 h 8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0" h="836">
                    <a:moveTo>
                      <a:pt x="0" y="836"/>
                    </a:moveTo>
                    <a:lnTo>
                      <a:pt x="288" y="800"/>
                    </a:lnTo>
                    <a:lnTo>
                      <a:pt x="288" y="810"/>
                    </a:lnTo>
                    <a:lnTo>
                      <a:pt x="474" y="782"/>
                    </a:lnTo>
                    <a:lnTo>
                      <a:pt x="478" y="776"/>
                    </a:lnTo>
                    <a:lnTo>
                      <a:pt x="498" y="728"/>
                    </a:lnTo>
                    <a:lnTo>
                      <a:pt x="508" y="718"/>
                    </a:lnTo>
                    <a:lnTo>
                      <a:pt x="504" y="686"/>
                    </a:lnTo>
                    <a:lnTo>
                      <a:pt x="518" y="660"/>
                    </a:lnTo>
                    <a:lnTo>
                      <a:pt x="538" y="642"/>
                    </a:lnTo>
                    <a:lnTo>
                      <a:pt x="538" y="612"/>
                    </a:lnTo>
                    <a:lnTo>
                      <a:pt x="542" y="610"/>
                    </a:lnTo>
                    <a:lnTo>
                      <a:pt x="544" y="594"/>
                    </a:lnTo>
                    <a:lnTo>
                      <a:pt x="556" y="584"/>
                    </a:lnTo>
                    <a:lnTo>
                      <a:pt x="562" y="596"/>
                    </a:lnTo>
                    <a:lnTo>
                      <a:pt x="568" y="596"/>
                    </a:lnTo>
                    <a:lnTo>
                      <a:pt x="574" y="590"/>
                    </a:lnTo>
                    <a:lnTo>
                      <a:pt x="580" y="584"/>
                    </a:lnTo>
                    <a:lnTo>
                      <a:pt x="580" y="572"/>
                    </a:lnTo>
                    <a:lnTo>
                      <a:pt x="578" y="546"/>
                    </a:lnTo>
                    <a:lnTo>
                      <a:pt x="580" y="510"/>
                    </a:lnTo>
                    <a:lnTo>
                      <a:pt x="574" y="488"/>
                    </a:lnTo>
                    <a:lnTo>
                      <a:pt x="568" y="440"/>
                    </a:lnTo>
                    <a:lnTo>
                      <a:pt x="524" y="328"/>
                    </a:lnTo>
                    <a:lnTo>
                      <a:pt x="486" y="312"/>
                    </a:lnTo>
                    <a:lnTo>
                      <a:pt x="468" y="326"/>
                    </a:lnTo>
                    <a:lnTo>
                      <a:pt x="450" y="344"/>
                    </a:lnTo>
                    <a:lnTo>
                      <a:pt x="398" y="422"/>
                    </a:lnTo>
                    <a:lnTo>
                      <a:pt x="396" y="422"/>
                    </a:lnTo>
                    <a:lnTo>
                      <a:pt x="392" y="418"/>
                    </a:lnTo>
                    <a:lnTo>
                      <a:pt x="370" y="408"/>
                    </a:lnTo>
                    <a:lnTo>
                      <a:pt x="362" y="406"/>
                    </a:lnTo>
                    <a:lnTo>
                      <a:pt x="358" y="386"/>
                    </a:lnTo>
                    <a:lnTo>
                      <a:pt x="362" y="354"/>
                    </a:lnTo>
                    <a:lnTo>
                      <a:pt x="374" y="342"/>
                    </a:lnTo>
                    <a:lnTo>
                      <a:pt x="396" y="326"/>
                    </a:lnTo>
                    <a:lnTo>
                      <a:pt x="402" y="310"/>
                    </a:lnTo>
                    <a:lnTo>
                      <a:pt x="402" y="300"/>
                    </a:lnTo>
                    <a:lnTo>
                      <a:pt x="408" y="288"/>
                    </a:lnTo>
                    <a:lnTo>
                      <a:pt x="416" y="278"/>
                    </a:lnTo>
                    <a:lnTo>
                      <a:pt x="428" y="256"/>
                    </a:lnTo>
                    <a:lnTo>
                      <a:pt x="428" y="208"/>
                    </a:lnTo>
                    <a:lnTo>
                      <a:pt x="422" y="178"/>
                    </a:lnTo>
                    <a:lnTo>
                      <a:pt x="414" y="166"/>
                    </a:lnTo>
                    <a:lnTo>
                      <a:pt x="398" y="146"/>
                    </a:lnTo>
                    <a:lnTo>
                      <a:pt x="396" y="140"/>
                    </a:lnTo>
                    <a:lnTo>
                      <a:pt x="396" y="124"/>
                    </a:lnTo>
                    <a:lnTo>
                      <a:pt x="414" y="122"/>
                    </a:lnTo>
                    <a:lnTo>
                      <a:pt x="416" y="114"/>
                    </a:lnTo>
                    <a:lnTo>
                      <a:pt x="396" y="80"/>
                    </a:lnTo>
                    <a:lnTo>
                      <a:pt x="380" y="70"/>
                    </a:lnTo>
                    <a:lnTo>
                      <a:pt x="334" y="48"/>
                    </a:lnTo>
                    <a:lnTo>
                      <a:pt x="298" y="44"/>
                    </a:lnTo>
                    <a:lnTo>
                      <a:pt x="286" y="28"/>
                    </a:lnTo>
                    <a:lnTo>
                      <a:pt x="254" y="22"/>
                    </a:lnTo>
                    <a:lnTo>
                      <a:pt x="230" y="12"/>
                    </a:lnTo>
                    <a:lnTo>
                      <a:pt x="210" y="0"/>
                    </a:lnTo>
                    <a:lnTo>
                      <a:pt x="198" y="10"/>
                    </a:lnTo>
                    <a:lnTo>
                      <a:pt x="182" y="16"/>
                    </a:lnTo>
                    <a:lnTo>
                      <a:pt x="170" y="44"/>
                    </a:lnTo>
                    <a:lnTo>
                      <a:pt x="166" y="64"/>
                    </a:lnTo>
                    <a:lnTo>
                      <a:pt x="170" y="74"/>
                    </a:lnTo>
                    <a:lnTo>
                      <a:pt x="178" y="76"/>
                    </a:lnTo>
                    <a:lnTo>
                      <a:pt x="178" y="82"/>
                    </a:lnTo>
                    <a:lnTo>
                      <a:pt x="176" y="86"/>
                    </a:lnTo>
                    <a:lnTo>
                      <a:pt x="160" y="92"/>
                    </a:lnTo>
                    <a:lnTo>
                      <a:pt x="154" y="98"/>
                    </a:lnTo>
                    <a:lnTo>
                      <a:pt x="142" y="114"/>
                    </a:lnTo>
                    <a:lnTo>
                      <a:pt x="134" y="134"/>
                    </a:lnTo>
                    <a:lnTo>
                      <a:pt x="136" y="156"/>
                    </a:lnTo>
                    <a:lnTo>
                      <a:pt x="140" y="178"/>
                    </a:lnTo>
                    <a:lnTo>
                      <a:pt x="126" y="198"/>
                    </a:lnTo>
                    <a:lnTo>
                      <a:pt x="108" y="208"/>
                    </a:lnTo>
                    <a:lnTo>
                      <a:pt x="106" y="192"/>
                    </a:lnTo>
                    <a:lnTo>
                      <a:pt x="114" y="172"/>
                    </a:lnTo>
                    <a:lnTo>
                      <a:pt x="106" y="150"/>
                    </a:lnTo>
                    <a:lnTo>
                      <a:pt x="112" y="140"/>
                    </a:lnTo>
                    <a:lnTo>
                      <a:pt x="106" y="138"/>
                    </a:lnTo>
                    <a:lnTo>
                      <a:pt x="102" y="140"/>
                    </a:lnTo>
                    <a:lnTo>
                      <a:pt x="90" y="154"/>
                    </a:lnTo>
                    <a:lnTo>
                      <a:pt x="88" y="176"/>
                    </a:lnTo>
                    <a:lnTo>
                      <a:pt x="84" y="186"/>
                    </a:lnTo>
                    <a:lnTo>
                      <a:pt x="72" y="186"/>
                    </a:lnTo>
                    <a:lnTo>
                      <a:pt x="54" y="202"/>
                    </a:lnTo>
                    <a:lnTo>
                      <a:pt x="48" y="216"/>
                    </a:lnTo>
                    <a:lnTo>
                      <a:pt x="48" y="226"/>
                    </a:lnTo>
                    <a:lnTo>
                      <a:pt x="32" y="246"/>
                    </a:lnTo>
                    <a:lnTo>
                      <a:pt x="30" y="274"/>
                    </a:lnTo>
                    <a:lnTo>
                      <a:pt x="30" y="310"/>
                    </a:lnTo>
                    <a:lnTo>
                      <a:pt x="26" y="332"/>
                    </a:lnTo>
                    <a:lnTo>
                      <a:pt x="14" y="360"/>
                    </a:lnTo>
                    <a:lnTo>
                      <a:pt x="6" y="374"/>
                    </a:lnTo>
                    <a:lnTo>
                      <a:pt x="6" y="390"/>
                    </a:lnTo>
                    <a:lnTo>
                      <a:pt x="18" y="438"/>
                    </a:lnTo>
                    <a:lnTo>
                      <a:pt x="12" y="462"/>
                    </a:lnTo>
                    <a:lnTo>
                      <a:pt x="20" y="482"/>
                    </a:lnTo>
                    <a:lnTo>
                      <a:pt x="50" y="542"/>
                    </a:lnTo>
                    <a:lnTo>
                      <a:pt x="70" y="590"/>
                    </a:lnTo>
                    <a:lnTo>
                      <a:pt x="70" y="632"/>
                    </a:lnTo>
                    <a:lnTo>
                      <a:pt x="78" y="642"/>
                    </a:lnTo>
                    <a:lnTo>
                      <a:pt x="78" y="648"/>
                    </a:lnTo>
                    <a:lnTo>
                      <a:pt x="70" y="654"/>
                    </a:lnTo>
                    <a:lnTo>
                      <a:pt x="66" y="696"/>
                    </a:lnTo>
                    <a:lnTo>
                      <a:pt x="60" y="724"/>
                    </a:lnTo>
                    <a:lnTo>
                      <a:pt x="48" y="756"/>
                    </a:lnTo>
                    <a:lnTo>
                      <a:pt x="24" y="814"/>
                    </a:lnTo>
                    <a:lnTo>
                      <a:pt x="6" y="832"/>
                    </a:lnTo>
                    <a:lnTo>
                      <a:pt x="0" y="836"/>
                    </a:lnTo>
                    <a:close/>
                  </a:path>
                </a:pathLst>
              </a:custGeom>
              <a:solidFill>
                <a:schemeClr val="hlink"/>
              </a:solidFill>
              <a:ln w="9525">
                <a:solidFill>
                  <a:schemeClr val="tx1"/>
                </a:solidFill>
                <a:round/>
                <a:headEnd/>
                <a:tailEnd/>
              </a:ln>
            </p:spPr>
            <p:txBody>
              <a:bodyPr/>
              <a:lstStyle/>
              <a:p>
                <a:endParaRPr lang="en-US">
                  <a:latin typeface="Lucida Sans Unicode" pitchFamily="34" charset="0"/>
                </a:endParaRPr>
              </a:p>
            </p:txBody>
          </p:sp>
          <p:sp>
            <p:nvSpPr>
              <p:cNvPr id="167007" name="Freeform 40"/>
              <p:cNvSpPr>
                <a:spLocks/>
              </p:cNvSpPr>
              <p:nvPr/>
            </p:nvSpPr>
            <p:spPr bwMode="auto">
              <a:xfrm>
                <a:off x="3686" y="1380"/>
                <a:ext cx="580" cy="836"/>
              </a:xfrm>
              <a:custGeom>
                <a:avLst/>
                <a:gdLst>
                  <a:gd name="T0" fmla="*/ 288 w 580"/>
                  <a:gd name="T1" fmla="*/ 800 h 836"/>
                  <a:gd name="T2" fmla="*/ 474 w 580"/>
                  <a:gd name="T3" fmla="*/ 782 h 836"/>
                  <a:gd name="T4" fmla="*/ 498 w 580"/>
                  <a:gd name="T5" fmla="*/ 728 h 836"/>
                  <a:gd name="T6" fmla="*/ 504 w 580"/>
                  <a:gd name="T7" fmla="*/ 686 h 836"/>
                  <a:gd name="T8" fmla="*/ 538 w 580"/>
                  <a:gd name="T9" fmla="*/ 642 h 836"/>
                  <a:gd name="T10" fmla="*/ 542 w 580"/>
                  <a:gd name="T11" fmla="*/ 610 h 836"/>
                  <a:gd name="T12" fmla="*/ 556 w 580"/>
                  <a:gd name="T13" fmla="*/ 584 h 836"/>
                  <a:gd name="T14" fmla="*/ 568 w 580"/>
                  <a:gd name="T15" fmla="*/ 596 h 836"/>
                  <a:gd name="T16" fmla="*/ 580 w 580"/>
                  <a:gd name="T17" fmla="*/ 584 h 836"/>
                  <a:gd name="T18" fmla="*/ 578 w 580"/>
                  <a:gd name="T19" fmla="*/ 546 h 836"/>
                  <a:gd name="T20" fmla="*/ 574 w 580"/>
                  <a:gd name="T21" fmla="*/ 488 h 836"/>
                  <a:gd name="T22" fmla="*/ 524 w 580"/>
                  <a:gd name="T23" fmla="*/ 328 h 836"/>
                  <a:gd name="T24" fmla="*/ 468 w 580"/>
                  <a:gd name="T25" fmla="*/ 326 h 836"/>
                  <a:gd name="T26" fmla="*/ 398 w 580"/>
                  <a:gd name="T27" fmla="*/ 422 h 836"/>
                  <a:gd name="T28" fmla="*/ 392 w 580"/>
                  <a:gd name="T29" fmla="*/ 418 h 836"/>
                  <a:gd name="T30" fmla="*/ 362 w 580"/>
                  <a:gd name="T31" fmla="*/ 406 h 836"/>
                  <a:gd name="T32" fmla="*/ 362 w 580"/>
                  <a:gd name="T33" fmla="*/ 354 h 836"/>
                  <a:gd name="T34" fmla="*/ 396 w 580"/>
                  <a:gd name="T35" fmla="*/ 326 h 836"/>
                  <a:gd name="T36" fmla="*/ 402 w 580"/>
                  <a:gd name="T37" fmla="*/ 300 h 836"/>
                  <a:gd name="T38" fmla="*/ 416 w 580"/>
                  <a:gd name="T39" fmla="*/ 278 h 836"/>
                  <a:gd name="T40" fmla="*/ 428 w 580"/>
                  <a:gd name="T41" fmla="*/ 208 h 836"/>
                  <a:gd name="T42" fmla="*/ 414 w 580"/>
                  <a:gd name="T43" fmla="*/ 166 h 836"/>
                  <a:gd name="T44" fmla="*/ 396 w 580"/>
                  <a:gd name="T45" fmla="*/ 140 h 836"/>
                  <a:gd name="T46" fmla="*/ 414 w 580"/>
                  <a:gd name="T47" fmla="*/ 122 h 836"/>
                  <a:gd name="T48" fmla="*/ 396 w 580"/>
                  <a:gd name="T49" fmla="*/ 80 h 836"/>
                  <a:gd name="T50" fmla="*/ 334 w 580"/>
                  <a:gd name="T51" fmla="*/ 48 h 836"/>
                  <a:gd name="T52" fmla="*/ 286 w 580"/>
                  <a:gd name="T53" fmla="*/ 28 h 836"/>
                  <a:gd name="T54" fmla="*/ 230 w 580"/>
                  <a:gd name="T55" fmla="*/ 12 h 836"/>
                  <a:gd name="T56" fmla="*/ 198 w 580"/>
                  <a:gd name="T57" fmla="*/ 10 h 836"/>
                  <a:gd name="T58" fmla="*/ 170 w 580"/>
                  <a:gd name="T59" fmla="*/ 44 h 836"/>
                  <a:gd name="T60" fmla="*/ 170 w 580"/>
                  <a:gd name="T61" fmla="*/ 74 h 836"/>
                  <a:gd name="T62" fmla="*/ 178 w 580"/>
                  <a:gd name="T63" fmla="*/ 82 h 836"/>
                  <a:gd name="T64" fmla="*/ 160 w 580"/>
                  <a:gd name="T65" fmla="*/ 92 h 836"/>
                  <a:gd name="T66" fmla="*/ 142 w 580"/>
                  <a:gd name="T67" fmla="*/ 114 h 836"/>
                  <a:gd name="T68" fmla="*/ 136 w 580"/>
                  <a:gd name="T69" fmla="*/ 156 h 836"/>
                  <a:gd name="T70" fmla="*/ 126 w 580"/>
                  <a:gd name="T71" fmla="*/ 198 h 836"/>
                  <a:gd name="T72" fmla="*/ 106 w 580"/>
                  <a:gd name="T73" fmla="*/ 192 h 836"/>
                  <a:gd name="T74" fmla="*/ 106 w 580"/>
                  <a:gd name="T75" fmla="*/ 150 h 836"/>
                  <a:gd name="T76" fmla="*/ 106 w 580"/>
                  <a:gd name="T77" fmla="*/ 138 h 836"/>
                  <a:gd name="T78" fmla="*/ 90 w 580"/>
                  <a:gd name="T79" fmla="*/ 154 h 836"/>
                  <a:gd name="T80" fmla="*/ 84 w 580"/>
                  <a:gd name="T81" fmla="*/ 186 h 836"/>
                  <a:gd name="T82" fmla="*/ 54 w 580"/>
                  <a:gd name="T83" fmla="*/ 202 h 836"/>
                  <a:gd name="T84" fmla="*/ 48 w 580"/>
                  <a:gd name="T85" fmla="*/ 226 h 836"/>
                  <a:gd name="T86" fmla="*/ 30 w 580"/>
                  <a:gd name="T87" fmla="*/ 274 h 836"/>
                  <a:gd name="T88" fmla="*/ 26 w 580"/>
                  <a:gd name="T89" fmla="*/ 332 h 836"/>
                  <a:gd name="T90" fmla="*/ 6 w 580"/>
                  <a:gd name="T91" fmla="*/ 374 h 836"/>
                  <a:gd name="T92" fmla="*/ 18 w 580"/>
                  <a:gd name="T93" fmla="*/ 438 h 836"/>
                  <a:gd name="T94" fmla="*/ 20 w 580"/>
                  <a:gd name="T95" fmla="*/ 482 h 836"/>
                  <a:gd name="T96" fmla="*/ 70 w 580"/>
                  <a:gd name="T97" fmla="*/ 590 h 836"/>
                  <a:gd name="T98" fmla="*/ 78 w 580"/>
                  <a:gd name="T99" fmla="*/ 642 h 836"/>
                  <a:gd name="T100" fmla="*/ 70 w 580"/>
                  <a:gd name="T101" fmla="*/ 654 h 836"/>
                  <a:gd name="T102" fmla="*/ 60 w 580"/>
                  <a:gd name="T103" fmla="*/ 724 h 836"/>
                  <a:gd name="T104" fmla="*/ 24 w 580"/>
                  <a:gd name="T105" fmla="*/ 814 h 836"/>
                  <a:gd name="T106" fmla="*/ 0 w 580"/>
                  <a:gd name="T107" fmla="*/ 836 h 8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0"/>
                  <a:gd name="T163" fmla="*/ 0 h 836"/>
                  <a:gd name="T164" fmla="*/ 580 w 580"/>
                  <a:gd name="T165" fmla="*/ 836 h 8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0" h="836">
                    <a:moveTo>
                      <a:pt x="0" y="836"/>
                    </a:moveTo>
                    <a:lnTo>
                      <a:pt x="288" y="800"/>
                    </a:lnTo>
                    <a:lnTo>
                      <a:pt x="288" y="810"/>
                    </a:lnTo>
                    <a:lnTo>
                      <a:pt x="474" y="782"/>
                    </a:lnTo>
                    <a:lnTo>
                      <a:pt x="478" y="776"/>
                    </a:lnTo>
                    <a:lnTo>
                      <a:pt x="498" y="728"/>
                    </a:lnTo>
                    <a:lnTo>
                      <a:pt x="508" y="718"/>
                    </a:lnTo>
                    <a:lnTo>
                      <a:pt x="504" y="686"/>
                    </a:lnTo>
                    <a:lnTo>
                      <a:pt x="518" y="660"/>
                    </a:lnTo>
                    <a:lnTo>
                      <a:pt x="538" y="642"/>
                    </a:lnTo>
                    <a:lnTo>
                      <a:pt x="538" y="612"/>
                    </a:lnTo>
                    <a:lnTo>
                      <a:pt x="542" y="610"/>
                    </a:lnTo>
                    <a:lnTo>
                      <a:pt x="544" y="594"/>
                    </a:lnTo>
                    <a:lnTo>
                      <a:pt x="556" y="584"/>
                    </a:lnTo>
                    <a:lnTo>
                      <a:pt x="562" y="596"/>
                    </a:lnTo>
                    <a:lnTo>
                      <a:pt x="568" y="596"/>
                    </a:lnTo>
                    <a:lnTo>
                      <a:pt x="574" y="590"/>
                    </a:lnTo>
                    <a:lnTo>
                      <a:pt x="580" y="584"/>
                    </a:lnTo>
                    <a:lnTo>
                      <a:pt x="580" y="572"/>
                    </a:lnTo>
                    <a:lnTo>
                      <a:pt x="578" y="546"/>
                    </a:lnTo>
                    <a:lnTo>
                      <a:pt x="580" y="510"/>
                    </a:lnTo>
                    <a:lnTo>
                      <a:pt x="574" y="488"/>
                    </a:lnTo>
                    <a:lnTo>
                      <a:pt x="568" y="440"/>
                    </a:lnTo>
                    <a:lnTo>
                      <a:pt x="524" y="328"/>
                    </a:lnTo>
                    <a:lnTo>
                      <a:pt x="486" y="312"/>
                    </a:lnTo>
                    <a:lnTo>
                      <a:pt x="468" y="326"/>
                    </a:lnTo>
                    <a:lnTo>
                      <a:pt x="450" y="344"/>
                    </a:lnTo>
                    <a:lnTo>
                      <a:pt x="398" y="422"/>
                    </a:lnTo>
                    <a:lnTo>
                      <a:pt x="396" y="422"/>
                    </a:lnTo>
                    <a:lnTo>
                      <a:pt x="392" y="418"/>
                    </a:lnTo>
                    <a:lnTo>
                      <a:pt x="370" y="408"/>
                    </a:lnTo>
                    <a:lnTo>
                      <a:pt x="362" y="406"/>
                    </a:lnTo>
                    <a:lnTo>
                      <a:pt x="358" y="386"/>
                    </a:lnTo>
                    <a:lnTo>
                      <a:pt x="362" y="354"/>
                    </a:lnTo>
                    <a:lnTo>
                      <a:pt x="374" y="342"/>
                    </a:lnTo>
                    <a:lnTo>
                      <a:pt x="396" y="326"/>
                    </a:lnTo>
                    <a:lnTo>
                      <a:pt x="402" y="310"/>
                    </a:lnTo>
                    <a:lnTo>
                      <a:pt x="402" y="300"/>
                    </a:lnTo>
                    <a:lnTo>
                      <a:pt x="408" y="288"/>
                    </a:lnTo>
                    <a:lnTo>
                      <a:pt x="416" y="278"/>
                    </a:lnTo>
                    <a:lnTo>
                      <a:pt x="428" y="256"/>
                    </a:lnTo>
                    <a:lnTo>
                      <a:pt x="428" y="208"/>
                    </a:lnTo>
                    <a:lnTo>
                      <a:pt x="422" y="178"/>
                    </a:lnTo>
                    <a:lnTo>
                      <a:pt x="414" y="166"/>
                    </a:lnTo>
                    <a:lnTo>
                      <a:pt x="398" y="146"/>
                    </a:lnTo>
                    <a:lnTo>
                      <a:pt x="396" y="140"/>
                    </a:lnTo>
                    <a:lnTo>
                      <a:pt x="396" y="124"/>
                    </a:lnTo>
                    <a:lnTo>
                      <a:pt x="414" y="122"/>
                    </a:lnTo>
                    <a:lnTo>
                      <a:pt x="416" y="114"/>
                    </a:lnTo>
                    <a:lnTo>
                      <a:pt x="396" y="80"/>
                    </a:lnTo>
                    <a:lnTo>
                      <a:pt x="380" y="70"/>
                    </a:lnTo>
                    <a:lnTo>
                      <a:pt x="334" y="48"/>
                    </a:lnTo>
                    <a:lnTo>
                      <a:pt x="298" y="44"/>
                    </a:lnTo>
                    <a:lnTo>
                      <a:pt x="286" y="28"/>
                    </a:lnTo>
                    <a:lnTo>
                      <a:pt x="254" y="22"/>
                    </a:lnTo>
                    <a:lnTo>
                      <a:pt x="230" y="12"/>
                    </a:lnTo>
                    <a:lnTo>
                      <a:pt x="210" y="0"/>
                    </a:lnTo>
                    <a:lnTo>
                      <a:pt x="198" y="10"/>
                    </a:lnTo>
                    <a:lnTo>
                      <a:pt x="182" y="16"/>
                    </a:lnTo>
                    <a:lnTo>
                      <a:pt x="170" y="44"/>
                    </a:lnTo>
                    <a:lnTo>
                      <a:pt x="166" y="64"/>
                    </a:lnTo>
                    <a:lnTo>
                      <a:pt x="170" y="74"/>
                    </a:lnTo>
                    <a:lnTo>
                      <a:pt x="178" y="76"/>
                    </a:lnTo>
                    <a:lnTo>
                      <a:pt x="178" y="82"/>
                    </a:lnTo>
                    <a:lnTo>
                      <a:pt x="176" y="86"/>
                    </a:lnTo>
                    <a:lnTo>
                      <a:pt x="160" y="92"/>
                    </a:lnTo>
                    <a:lnTo>
                      <a:pt x="154" y="98"/>
                    </a:lnTo>
                    <a:lnTo>
                      <a:pt x="142" y="114"/>
                    </a:lnTo>
                    <a:lnTo>
                      <a:pt x="134" y="134"/>
                    </a:lnTo>
                    <a:lnTo>
                      <a:pt x="136" y="156"/>
                    </a:lnTo>
                    <a:lnTo>
                      <a:pt x="140" y="178"/>
                    </a:lnTo>
                    <a:lnTo>
                      <a:pt x="126" y="198"/>
                    </a:lnTo>
                    <a:lnTo>
                      <a:pt x="108" y="208"/>
                    </a:lnTo>
                    <a:lnTo>
                      <a:pt x="106" y="192"/>
                    </a:lnTo>
                    <a:lnTo>
                      <a:pt x="114" y="172"/>
                    </a:lnTo>
                    <a:lnTo>
                      <a:pt x="106" y="150"/>
                    </a:lnTo>
                    <a:lnTo>
                      <a:pt x="112" y="140"/>
                    </a:lnTo>
                    <a:lnTo>
                      <a:pt x="106" y="138"/>
                    </a:lnTo>
                    <a:lnTo>
                      <a:pt x="102" y="140"/>
                    </a:lnTo>
                    <a:lnTo>
                      <a:pt x="90" y="154"/>
                    </a:lnTo>
                    <a:lnTo>
                      <a:pt x="88" y="176"/>
                    </a:lnTo>
                    <a:lnTo>
                      <a:pt x="84" y="186"/>
                    </a:lnTo>
                    <a:lnTo>
                      <a:pt x="72" y="186"/>
                    </a:lnTo>
                    <a:lnTo>
                      <a:pt x="54" y="202"/>
                    </a:lnTo>
                    <a:lnTo>
                      <a:pt x="48" y="216"/>
                    </a:lnTo>
                    <a:lnTo>
                      <a:pt x="48" y="226"/>
                    </a:lnTo>
                    <a:lnTo>
                      <a:pt x="32" y="246"/>
                    </a:lnTo>
                    <a:lnTo>
                      <a:pt x="30" y="274"/>
                    </a:lnTo>
                    <a:lnTo>
                      <a:pt x="30" y="310"/>
                    </a:lnTo>
                    <a:lnTo>
                      <a:pt x="26" y="332"/>
                    </a:lnTo>
                    <a:lnTo>
                      <a:pt x="14" y="360"/>
                    </a:lnTo>
                    <a:lnTo>
                      <a:pt x="6" y="374"/>
                    </a:lnTo>
                    <a:lnTo>
                      <a:pt x="6" y="390"/>
                    </a:lnTo>
                    <a:lnTo>
                      <a:pt x="18" y="438"/>
                    </a:lnTo>
                    <a:lnTo>
                      <a:pt x="12" y="462"/>
                    </a:lnTo>
                    <a:lnTo>
                      <a:pt x="20" y="482"/>
                    </a:lnTo>
                    <a:lnTo>
                      <a:pt x="50" y="542"/>
                    </a:lnTo>
                    <a:lnTo>
                      <a:pt x="70" y="590"/>
                    </a:lnTo>
                    <a:lnTo>
                      <a:pt x="70" y="632"/>
                    </a:lnTo>
                    <a:lnTo>
                      <a:pt x="78" y="642"/>
                    </a:lnTo>
                    <a:lnTo>
                      <a:pt x="78" y="648"/>
                    </a:lnTo>
                    <a:lnTo>
                      <a:pt x="70" y="654"/>
                    </a:lnTo>
                    <a:lnTo>
                      <a:pt x="66" y="696"/>
                    </a:lnTo>
                    <a:lnTo>
                      <a:pt x="60" y="724"/>
                    </a:lnTo>
                    <a:lnTo>
                      <a:pt x="48" y="756"/>
                    </a:lnTo>
                    <a:lnTo>
                      <a:pt x="24" y="814"/>
                    </a:lnTo>
                    <a:lnTo>
                      <a:pt x="6" y="832"/>
                    </a:lnTo>
                    <a:lnTo>
                      <a:pt x="0" y="836"/>
                    </a:lnTo>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grpSp>
      <p:sp>
        <p:nvSpPr>
          <p:cNvPr id="166928" name="Freeform 41"/>
          <p:cNvSpPr>
            <a:spLocks/>
          </p:cNvSpPr>
          <p:nvPr/>
        </p:nvSpPr>
        <p:spPr bwMode="auto">
          <a:xfrm>
            <a:off x="4610100" y="2320925"/>
            <a:ext cx="1435100" cy="733425"/>
          </a:xfrm>
          <a:custGeom>
            <a:avLst/>
            <a:gdLst>
              <a:gd name="T0" fmla="*/ 2147483647 w 904"/>
              <a:gd name="T1" fmla="*/ 2147483647 h 462"/>
              <a:gd name="T2" fmla="*/ 2147483647 w 904"/>
              <a:gd name="T3" fmla="*/ 2147483647 h 462"/>
              <a:gd name="T4" fmla="*/ 2147483647 w 904"/>
              <a:gd name="T5" fmla="*/ 2147483647 h 462"/>
              <a:gd name="T6" fmla="*/ 2147483647 w 904"/>
              <a:gd name="T7" fmla="*/ 2147483647 h 462"/>
              <a:gd name="T8" fmla="*/ 2147483647 w 904"/>
              <a:gd name="T9" fmla="*/ 2147483647 h 462"/>
              <a:gd name="T10" fmla="*/ 2147483647 w 904"/>
              <a:gd name="T11" fmla="*/ 2147483647 h 462"/>
              <a:gd name="T12" fmla="*/ 2147483647 w 904"/>
              <a:gd name="T13" fmla="*/ 2147483647 h 462"/>
              <a:gd name="T14" fmla="*/ 2147483647 w 904"/>
              <a:gd name="T15" fmla="*/ 2147483647 h 462"/>
              <a:gd name="T16" fmla="*/ 2147483647 w 904"/>
              <a:gd name="T17" fmla="*/ 2147483647 h 462"/>
              <a:gd name="T18" fmla="*/ 2147483647 w 904"/>
              <a:gd name="T19" fmla="*/ 2147483647 h 462"/>
              <a:gd name="T20" fmla="*/ 2147483647 w 904"/>
              <a:gd name="T21" fmla="*/ 2147483647 h 462"/>
              <a:gd name="T22" fmla="*/ 2147483647 w 904"/>
              <a:gd name="T23" fmla="*/ 2147483647 h 462"/>
              <a:gd name="T24" fmla="*/ 2147483647 w 904"/>
              <a:gd name="T25" fmla="*/ 2147483647 h 462"/>
              <a:gd name="T26" fmla="*/ 2147483647 w 904"/>
              <a:gd name="T27" fmla="*/ 2147483647 h 462"/>
              <a:gd name="T28" fmla="*/ 2147483647 w 904"/>
              <a:gd name="T29" fmla="*/ 2147483647 h 462"/>
              <a:gd name="T30" fmla="*/ 2147483647 w 904"/>
              <a:gd name="T31" fmla="*/ 2147483647 h 462"/>
              <a:gd name="T32" fmla="*/ 2147483647 w 904"/>
              <a:gd name="T33" fmla="*/ 2147483647 h 462"/>
              <a:gd name="T34" fmla="*/ 2147483647 w 904"/>
              <a:gd name="T35" fmla="*/ 2147483647 h 462"/>
              <a:gd name="T36" fmla="*/ 2147483647 w 904"/>
              <a:gd name="T37" fmla="*/ 2147483647 h 462"/>
              <a:gd name="T38" fmla="*/ 2147483647 w 904"/>
              <a:gd name="T39" fmla="*/ 2147483647 h 462"/>
              <a:gd name="T40" fmla="*/ 2147483647 w 904"/>
              <a:gd name="T41" fmla="*/ 2147483647 h 462"/>
              <a:gd name="T42" fmla="*/ 2147483647 w 904"/>
              <a:gd name="T43" fmla="*/ 2147483647 h 462"/>
              <a:gd name="T44" fmla="*/ 2147483647 w 904"/>
              <a:gd name="T45" fmla="*/ 2147483647 h 462"/>
              <a:gd name="T46" fmla="*/ 2147483647 w 904"/>
              <a:gd name="T47" fmla="*/ 2147483647 h 462"/>
              <a:gd name="T48" fmla="*/ 2147483647 w 904"/>
              <a:gd name="T49" fmla="*/ 2147483647 h 462"/>
              <a:gd name="T50" fmla="*/ 2147483647 w 904"/>
              <a:gd name="T51" fmla="*/ 2147483647 h 462"/>
              <a:gd name="T52" fmla="*/ 2147483647 w 904"/>
              <a:gd name="T53" fmla="*/ 2147483647 h 462"/>
              <a:gd name="T54" fmla="*/ 2147483647 w 904"/>
              <a:gd name="T55" fmla="*/ 2147483647 h 462"/>
              <a:gd name="T56" fmla="*/ 2147483647 w 904"/>
              <a:gd name="T57" fmla="*/ 2147483647 h 462"/>
              <a:gd name="T58" fmla="*/ 2147483647 w 904"/>
              <a:gd name="T59" fmla="*/ 2147483647 h 462"/>
              <a:gd name="T60" fmla="*/ 2147483647 w 904"/>
              <a:gd name="T61" fmla="*/ 2147483647 h 462"/>
              <a:gd name="T62" fmla="*/ 2147483647 w 904"/>
              <a:gd name="T63" fmla="*/ 2147483647 h 462"/>
              <a:gd name="T64" fmla="*/ 2147483647 w 904"/>
              <a:gd name="T65" fmla="*/ 2147483647 h 462"/>
              <a:gd name="T66" fmla="*/ 2147483647 w 904"/>
              <a:gd name="T67" fmla="*/ 2147483647 h 462"/>
              <a:gd name="T68" fmla="*/ 2147483647 w 904"/>
              <a:gd name="T69" fmla="*/ 2147483647 h 462"/>
              <a:gd name="T70" fmla="*/ 2147483647 w 904"/>
              <a:gd name="T71" fmla="*/ 2147483647 h 462"/>
              <a:gd name="T72" fmla="*/ 2147483647 w 904"/>
              <a:gd name="T73" fmla="*/ 2147483647 h 462"/>
              <a:gd name="T74" fmla="*/ 2147483647 w 904"/>
              <a:gd name="T75" fmla="*/ 2147483647 h 462"/>
              <a:gd name="T76" fmla="*/ 2147483647 w 904"/>
              <a:gd name="T77" fmla="*/ 2147483647 h 462"/>
              <a:gd name="T78" fmla="*/ 2147483647 w 904"/>
              <a:gd name="T79" fmla="*/ 2147483647 h 462"/>
              <a:gd name="T80" fmla="*/ 2147483647 w 904"/>
              <a:gd name="T81" fmla="*/ 2147483647 h 462"/>
              <a:gd name="T82" fmla="*/ 2147483647 w 904"/>
              <a:gd name="T83" fmla="*/ 2147483647 h 462"/>
              <a:gd name="T84" fmla="*/ 2147483647 w 904"/>
              <a:gd name="T85" fmla="*/ 2147483647 h 462"/>
              <a:gd name="T86" fmla="*/ 0 w 904"/>
              <a:gd name="T87" fmla="*/ 2147483647 h 4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4"/>
              <a:gd name="T133" fmla="*/ 0 h 462"/>
              <a:gd name="T134" fmla="*/ 904 w 904"/>
              <a:gd name="T135" fmla="*/ 462 h 4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4" h="462">
                <a:moveTo>
                  <a:pt x="0" y="194"/>
                </a:moveTo>
                <a:lnTo>
                  <a:pt x="24" y="188"/>
                </a:lnTo>
                <a:lnTo>
                  <a:pt x="36" y="178"/>
                </a:lnTo>
                <a:lnTo>
                  <a:pt x="64" y="162"/>
                </a:lnTo>
                <a:lnTo>
                  <a:pt x="70" y="146"/>
                </a:lnTo>
                <a:lnTo>
                  <a:pt x="82" y="142"/>
                </a:lnTo>
                <a:lnTo>
                  <a:pt x="134" y="124"/>
                </a:lnTo>
                <a:lnTo>
                  <a:pt x="168" y="104"/>
                </a:lnTo>
                <a:lnTo>
                  <a:pt x="210" y="60"/>
                </a:lnTo>
                <a:lnTo>
                  <a:pt x="222" y="56"/>
                </a:lnTo>
                <a:lnTo>
                  <a:pt x="258" y="14"/>
                </a:lnTo>
                <a:lnTo>
                  <a:pt x="280" y="6"/>
                </a:lnTo>
                <a:lnTo>
                  <a:pt x="320" y="0"/>
                </a:lnTo>
                <a:lnTo>
                  <a:pt x="328" y="2"/>
                </a:lnTo>
                <a:lnTo>
                  <a:pt x="332" y="6"/>
                </a:lnTo>
                <a:lnTo>
                  <a:pt x="310" y="22"/>
                </a:lnTo>
                <a:lnTo>
                  <a:pt x="304" y="24"/>
                </a:lnTo>
                <a:lnTo>
                  <a:pt x="296" y="40"/>
                </a:lnTo>
                <a:lnTo>
                  <a:pt x="268" y="72"/>
                </a:lnTo>
                <a:lnTo>
                  <a:pt x="256" y="86"/>
                </a:lnTo>
                <a:lnTo>
                  <a:pt x="246" y="94"/>
                </a:lnTo>
                <a:lnTo>
                  <a:pt x="240" y="124"/>
                </a:lnTo>
                <a:lnTo>
                  <a:pt x="246" y="142"/>
                </a:lnTo>
                <a:lnTo>
                  <a:pt x="250" y="130"/>
                </a:lnTo>
                <a:lnTo>
                  <a:pt x="276" y="114"/>
                </a:lnTo>
                <a:lnTo>
                  <a:pt x="292" y="114"/>
                </a:lnTo>
                <a:lnTo>
                  <a:pt x="302" y="108"/>
                </a:lnTo>
                <a:lnTo>
                  <a:pt x="354" y="130"/>
                </a:lnTo>
                <a:lnTo>
                  <a:pt x="392" y="178"/>
                </a:lnTo>
                <a:lnTo>
                  <a:pt x="426" y="174"/>
                </a:lnTo>
                <a:lnTo>
                  <a:pt x="444" y="178"/>
                </a:lnTo>
                <a:lnTo>
                  <a:pt x="454" y="182"/>
                </a:lnTo>
                <a:lnTo>
                  <a:pt x="466" y="184"/>
                </a:lnTo>
                <a:lnTo>
                  <a:pt x="468" y="182"/>
                </a:lnTo>
                <a:lnTo>
                  <a:pt x="480" y="184"/>
                </a:lnTo>
                <a:lnTo>
                  <a:pt x="480" y="190"/>
                </a:lnTo>
                <a:lnTo>
                  <a:pt x="488" y="188"/>
                </a:lnTo>
                <a:lnTo>
                  <a:pt x="500" y="174"/>
                </a:lnTo>
                <a:lnTo>
                  <a:pt x="530" y="146"/>
                </a:lnTo>
                <a:lnTo>
                  <a:pt x="652" y="114"/>
                </a:lnTo>
                <a:lnTo>
                  <a:pt x="678" y="94"/>
                </a:lnTo>
                <a:lnTo>
                  <a:pt x="694" y="94"/>
                </a:lnTo>
                <a:lnTo>
                  <a:pt x="700" y="98"/>
                </a:lnTo>
                <a:lnTo>
                  <a:pt x="690" y="118"/>
                </a:lnTo>
                <a:lnTo>
                  <a:pt x="690" y="126"/>
                </a:lnTo>
                <a:lnTo>
                  <a:pt x="706" y="156"/>
                </a:lnTo>
                <a:lnTo>
                  <a:pt x="712" y="162"/>
                </a:lnTo>
                <a:lnTo>
                  <a:pt x="722" y="156"/>
                </a:lnTo>
                <a:lnTo>
                  <a:pt x="740" y="158"/>
                </a:lnTo>
                <a:lnTo>
                  <a:pt x="748" y="152"/>
                </a:lnTo>
                <a:lnTo>
                  <a:pt x="786" y="146"/>
                </a:lnTo>
                <a:lnTo>
                  <a:pt x="804" y="162"/>
                </a:lnTo>
                <a:lnTo>
                  <a:pt x="818" y="190"/>
                </a:lnTo>
                <a:lnTo>
                  <a:pt x="828" y="204"/>
                </a:lnTo>
                <a:lnTo>
                  <a:pt x="858" y="216"/>
                </a:lnTo>
                <a:lnTo>
                  <a:pt x="886" y="206"/>
                </a:lnTo>
                <a:lnTo>
                  <a:pt x="898" y="206"/>
                </a:lnTo>
                <a:lnTo>
                  <a:pt x="904" y="212"/>
                </a:lnTo>
                <a:lnTo>
                  <a:pt x="904" y="226"/>
                </a:lnTo>
                <a:lnTo>
                  <a:pt x="894" y="238"/>
                </a:lnTo>
                <a:lnTo>
                  <a:pt x="874" y="242"/>
                </a:lnTo>
                <a:lnTo>
                  <a:pt x="864" y="238"/>
                </a:lnTo>
                <a:lnTo>
                  <a:pt x="862" y="232"/>
                </a:lnTo>
                <a:lnTo>
                  <a:pt x="856" y="232"/>
                </a:lnTo>
                <a:lnTo>
                  <a:pt x="838" y="242"/>
                </a:lnTo>
                <a:lnTo>
                  <a:pt x="822" y="238"/>
                </a:lnTo>
                <a:lnTo>
                  <a:pt x="812" y="236"/>
                </a:lnTo>
                <a:lnTo>
                  <a:pt x="780" y="244"/>
                </a:lnTo>
                <a:lnTo>
                  <a:pt x="760" y="238"/>
                </a:lnTo>
                <a:lnTo>
                  <a:pt x="752" y="244"/>
                </a:lnTo>
                <a:lnTo>
                  <a:pt x="758" y="260"/>
                </a:lnTo>
                <a:lnTo>
                  <a:pt x="752" y="268"/>
                </a:lnTo>
                <a:lnTo>
                  <a:pt x="746" y="264"/>
                </a:lnTo>
                <a:lnTo>
                  <a:pt x="724" y="248"/>
                </a:lnTo>
                <a:lnTo>
                  <a:pt x="676" y="242"/>
                </a:lnTo>
                <a:lnTo>
                  <a:pt x="666" y="244"/>
                </a:lnTo>
                <a:lnTo>
                  <a:pt x="652" y="238"/>
                </a:lnTo>
                <a:lnTo>
                  <a:pt x="618" y="264"/>
                </a:lnTo>
                <a:lnTo>
                  <a:pt x="612" y="264"/>
                </a:lnTo>
                <a:lnTo>
                  <a:pt x="596" y="270"/>
                </a:lnTo>
                <a:lnTo>
                  <a:pt x="594" y="276"/>
                </a:lnTo>
                <a:lnTo>
                  <a:pt x="588" y="276"/>
                </a:lnTo>
                <a:lnTo>
                  <a:pt x="570" y="274"/>
                </a:lnTo>
                <a:lnTo>
                  <a:pt x="548" y="280"/>
                </a:lnTo>
                <a:lnTo>
                  <a:pt x="544" y="296"/>
                </a:lnTo>
                <a:lnTo>
                  <a:pt x="542" y="308"/>
                </a:lnTo>
                <a:lnTo>
                  <a:pt x="500" y="344"/>
                </a:lnTo>
                <a:lnTo>
                  <a:pt x="494" y="344"/>
                </a:lnTo>
                <a:lnTo>
                  <a:pt x="490" y="338"/>
                </a:lnTo>
                <a:lnTo>
                  <a:pt x="508" y="312"/>
                </a:lnTo>
                <a:lnTo>
                  <a:pt x="506" y="300"/>
                </a:lnTo>
                <a:lnTo>
                  <a:pt x="484" y="300"/>
                </a:lnTo>
                <a:lnTo>
                  <a:pt x="474" y="324"/>
                </a:lnTo>
                <a:lnTo>
                  <a:pt x="466" y="334"/>
                </a:lnTo>
                <a:lnTo>
                  <a:pt x="456" y="322"/>
                </a:lnTo>
                <a:lnTo>
                  <a:pt x="454" y="302"/>
                </a:lnTo>
                <a:lnTo>
                  <a:pt x="448" y="306"/>
                </a:lnTo>
                <a:lnTo>
                  <a:pt x="444" y="332"/>
                </a:lnTo>
                <a:lnTo>
                  <a:pt x="430" y="356"/>
                </a:lnTo>
                <a:lnTo>
                  <a:pt x="420" y="386"/>
                </a:lnTo>
                <a:lnTo>
                  <a:pt x="410" y="404"/>
                </a:lnTo>
                <a:lnTo>
                  <a:pt x="392" y="434"/>
                </a:lnTo>
                <a:lnTo>
                  <a:pt x="392" y="456"/>
                </a:lnTo>
                <a:lnTo>
                  <a:pt x="390" y="462"/>
                </a:lnTo>
                <a:lnTo>
                  <a:pt x="372" y="450"/>
                </a:lnTo>
                <a:lnTo>
                  <a:pt x="366" y="426"/>
                </a:lnTo>
                <a:lnTo>
                  <a:pt x="372" y="420"/>
                </a:lnTo>
                <a:lnTo>
                  <a:pt x="374" y="410"/>
                </a:lnTo>
                <a:lnTo>
                  <a:pt x="372" y="408"/>
                </a:lnTo>
                <a:lnTo>
                  <a:pt x="346" y="410"/>
                </a:lnTo>
                <a:lnTo>
                  <a:pt x="344" y="410"/>
                </a:lnTo>
                <a:lnTo>
                  <a:pt x="350" y="360"/>
                </a:lnTo>
                <a:lnTo>
                  <a:pt x="346" y="344"/>
                </a:lnTo>
                <a:lnTo>
                  <a:pt x="322" y="328"/>
                </a:lnTo>
                <a:lnTo>
                  <a:pt x="304" y="324"/>
                </a:lnTo>
                <a:lnTo>
                  <a:pt x="304" y="318"/>
                </a:lnTo>
                <a:lnTo>
                  <a:pt x="310" y="312"/>
                </a:lnTo>
                <a:lnTo>
                  <a:pt x="298" y="306"/>
                </a:lnTo>
                <a:lnTo>
                  <a:pt x="280" y="296"/>
                </a:lnTo>
                <a:lnTo>
                  <a:pt x="250" y="290"/>
                </a:lnTo>
                <a:lnTo>
                  <a:pt x="240" y="292"/>
                </a:lnTo>
                <a:lnTo>
                  <a:pt x="234" y="300"/>
                </a:lnTo>
                <a:lnTo>
                  <a:pt x="228" y="290"/>
                </a:lnTo>
                <a:lnTo>
                  <a:pt x="214" y="290"/>
                </a:lnTo>
                <a:lnTo>
                  <a:pt x="186" y="270"/>
                </a:lnTo>
                <a:lnTo>
                  <a:pt x="170" y="270"/>
                </a:lnTo>
                <a:lnTo>
                  <a:pt x="46" y="244"/>
                </a:lnTo>
                <a:lnTo>
                  <a:pt x="40" y="238"/>
                </a:lnTo>
                <a:lnTo>
                  <a:pt x="34" y="216"/>
                </a:lnTo>
                <a:lnTo>
                  <a:pt x="24" y="206"/>
                </a:lnTo>
                <a:lnTo>
                  <a:pt x="4" y="206"/>
                </a:lnTo>
                <a:lnTo>
                  <a:pt x="0" y="194"/>
                </a:lnTo>
                <a:close/>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nvGrpSpPr>
          <p:cNvPr id="166929" name="Group 42"/>
          <p:cNvGrpSpPr>
            <a:grpSpLocks/>
          </p:cNvGrpSpPr>
          <p:nvPr/>
        </p:nvGrpSpPr>
        <p:grpSpPr bwMode="auto">
          <a:xfrm>
            <a:off x="4610100" y="2320925"/>
            <a:ext cx="1447800" cy="746125"/>
            <a:chOff x="3134" y="1094"/>
            <a:chExt cx="912" cy="470"/>
          </a:xfrm>
        </p:grpSpPr>
        <p:sp>
          <p:nvSpPr>
            <p:cNvPr id="167000" name="Freeform 43"/>
            <p:cNvSpPr>
              <a:spLocks/>
            </p:cNvSpPr>
            <p:nvPr/>
          </p:nvSpPr>
          <p:spPr bwMode="auto">
            <a:xfrm>
              <a:off x="3134" y="1094"/>
              <a:ext cx="912" cy="470"/>
            </a:xfrm>
            <a:custGeom>
              <a:avLst/>
              <a:gdLst>
                <a:gd name="T0" fmla="*/ 36 w 912"/>
                <a:gd name="T1" fmla="*/ 180 h 470"/>
                <a:gd name="T2" fmla="*/ 82 w 912"/>
                <a:gd name="T3" fmla="*/ 146 h 470"/>
                <a:gd name="T4" fmla="*/ 210 w 912"/>
                <a:gd name="T5" fmla="*/ 62 h 470"/>
                <a:gd name="T6" fmla="*/ 284 w 912"/>
                <a:gd name="T7" fmla="*/ 6 h 470"/>
                <a:gd name="T8" fmla="*/ 334 w 912"/>
                <a:gd name="T9" fmla="*/ 6 h 470"/>
                <a:gd name="T10" fmla="*/ 298 w 912"/>
                <a:gd name="T11" fmla="*/ 40 h 470"/>
                <a:gd name="T12" fmla="*/ 250 w 912"/>
                <a:gd name="T13" fmla="*/ 94 h 470"/>
                <a:gd name="T14" fmla="*/ 252 w 912"/>
                <a:gd name="T15" fmla="*/ 132 h 470"/>
                <a:gd name="T16" fmla="*/ 304 w 912"/>
                <a:gd name="T17" fmla="*/ 108 h 470"/>
                <a:gd name="T18" fmla="*/ 430 w 912"/>
                <a:gd name="T19" fmla="*/ 178 h 470"/>
                <a:gd name="T20" fmla="*/ 472 w 912"/>
                <a:gd name="T21" fmla="*/ 188 h 470"/>
                <a:gd name="T22" fmla="*/ 486 w 912"/>
                <a:gd name="T23" fmla="*/ 196 h 470"/>
                <a:gd name="T24" fmla="*/ 536 w 912"/>
                <a:gd name="T25" fmla="*/ 148 h 470"/>
                <a:gd name="T26" fmla="*/ 704 w 912"/>
                <a:gd name="T27" fmla="*/ 94 h 470"/>
                <a:gd name="T28" fmla="*/ 696 w 912"/>
                <a:gd name="T29" fmla="*/ 130 h 470"/>
                <a:gd name="T30" fmla="*/ 730 w 912"/>
                <a:gd name="T31" fmla="*/ 158 h 470"/>
                <a:gd name="T32" fmla="*/ 794 w 912"/>
                <a:gd name="T33" fmla="*/ 148 h 470"/>
                <a:gd name="T34" fmla="*/ 836 w 912"/>
                <a:gd name="T35" fmla="*/ 206 h 470"/>
                <a:gd name="T36" fmla="*/ 906 w 912"/>
                <a:gd name="T37" fmla="*/ 212 h 470"/>
                <a:gd name="T38" fmla="*/ 904 w 912"/>
                <a:gd name="T39" fmla="*/ 242 h 470"/>
                <a:gd name="T40" fmla="*/ 870 w 912"/>
                <a:gd name="T41" fmla="*/ 238 h 470"/>
                <a:gd name="T42" fmla="*/ 830 w 912"/>
                <a:gd name="T43" fmla="*/ 242 h 470"/>
                <a:gd name="T44" fmla="*/ 766 w 912"/>
                <a:gd name="T45" fmla="*/ 242 h 470"/>
                <a:gd name="T46" fmla="*/ 760 w 912"/>
                <a:gd name="T47" fmla="*/ 274 h 470"/>
                <a:gd name="T48" fmla="*/ 682 w 912"/>
                <a:gd name="T49" fmla="*/ 244 h 470"/>
                <a:gd name="T50" fmla="*/ 624 w 912"/>
                <a:gd name="T51" fmla="*/ 270 h 470"/>
                <a:gd name="T52" fmla="*/ 600 w 912"/>
                <a:gd name="T53" fmla="*/ 282 h 470"/>
                <a:gd name="T54" fmla="*/ 554 w 912"/>
                <a:gd name="T55" fmla="*/ 286 h 470"/>
                <a:gd name="T56" fmla="*/ 506 w 912"/>
                <a:gd name="T57" fmla="*/ 350 h 470"/>
                <a:gd name="T58" fmla="*/ 514 w 912"/>
                <a:gd name="T59" fmla="*/ 318 h 470"/>
                <a:gd name="T60" fmla="*/ 478 w 912"/>
                <a:gd name="T61" fmla="*/ 330 h 470"/>
                <a:gd name="T62" fmla="*/ 460 w 912"/>
                <a:gd name="T63" fmla="*/ 308 h 470"/>
                <a:gd name="T64" fmla="*/ 436 w 912"/>
                <a:gd name="T65" fmla="*/ 366 h 470"/>
                <a:gd name="T66" fmla="*/ 396 w 912"/>
                <a:gd name="T67" fmla="*/ 442 h 470"/>
                <a:gd name="T68" fmla="*/ 374 w 912"/>
                <a:gd name="T69" fmla="*/ 458 h 470"/>
                <a:gd name="T70" fmla="*/ 378 w 912"/>
                <a:gd name="T71" fmla="*/ 416 h 470"/>
                <a:gd name="T72" fmla="*/ 346 w 912"/>
                <a:gd name="T73" fmla="*/ 416 h 470"/>
                <a:gd name="T74" fmla="*/ 326 w 912"/>
                <a:gd name="T75" fmla="*/ 334 h 470"/>
                <a:gd name="T76" fmla="*/ 314 w 912"/>
                <a:gd name="T77" fmla="*/ 318 h 470"/>
                <a:gd name="T78" fmla="*/ 252 w 912"/>
                <a:gd name="T79" fmla="*/ 296 h 470"/>
                <a:gd name="T80" fmla="*/ 232 w 912"/>
                <a:gd name="T81" fmla="*/ 296 h 470"/>
                <a:gd name="T82" fmla="*/ 170 w 912"/>
                <a:gd name="T83" fmla="*/ 276 h 470"/>
                <a:gd name="T84" fmla="*/ 34 w 912"/>
                <a:gd name="T85" fmla="*/ 220 h 470"/>
                <a:gd name="T86" fmla="*/ 0 w 912"/>
                <a:gd name="T87" fmla="*/ 200 h 4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12"/>
                <a:gd name="T133" fmla="*/ 0 h 470"/>
                <a:gd name="T134" fmla="*/ 912 w 912"/>
                <a:gd name="T135" fmla="*/ 470 h 4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12" h="470">
                  <a:moveTo>
                    <a:pt x="0" y="200"/>
                  </a:moveTo>
                  <a:lnTo>
                    <a:pt x="24" y="190"/>
                  </a:lnTo>
                  <a:lnTo>
                    <a:pt x="36" y="180"/>
                  </a:lnTo>
                  <a:lnTo>
                    <a:pt x="64" y="164"/>
                  </a:lnTo>
                  <a:lnTo>
                    <a:pt x="70" y="148"/>
                  </a:lnTo>
                  <a:lnTo>
                    <a:pt x="82" y="146"/>
                  </a:lnTo>
                  <a:lnTo>
                    <a:pt x="134" y="126"/>
                  </a:lnTo>
                  <a:lnTo>
                    <a:pt x="170" y="108"/>
                  </a:lnTo>
                  <a:lnTo>
                    <a:pt x="210" y="62"/>
                  </a:lnTo>
                  <a:lnTo>
                    <a:pt x="226" y="56"/>
                  </a:lnTo>
                  <a:lnTo>
                    <a:pt x="262" y="14"/>
                  </a:lnTo>
                  <a:lnTo>
                    <a:pt x="284" y="6"/>
                  </a:lnTo>
                  <a:lnTo>
                    <a:pt x="322" y="0"/>
                  </a:lnTo>
                  <a:lnTo>
                    <a:pt x="332" y="2"/>
                  </a:lnTo>
                  <a:lnTo>
                    <a:pt x="334" y="6"/>
                  </a:lnTo>
                  <a:lnTo>
                    <a:pt x="314" y="22"/>
                  </a:lnTo>
                  <a:lnTo>
                    <a:pt x="308" y="24"/>
                  </a:lnTo>
                  <a:lnTo>
                    <a:pt x="298" y="40"/>
                  </a:lnTo>
                  <a:lnTo>
                    <a:pt x="270" y="72"/>
                  </a:lnTo>
                  <a:lnTo>
                    <a:pt x="258" y="88"/>
                  </a:lnTo>
                  <a:lnTo>
                    <a:pt x="250" y="94"/>
                  </a:lnTo>
                  <a:lnTo>
                    <a:pt x="244" y="126"/>
                  </a:lnTo>
                  <a:lnTo>
                    <a:pt x="250" y="146"/>
                  </a:lnTo>
                  <a:lnTo>
                    <a:pt x="252" y="132"/>
                  </a:lnTo>
                  <a:lnTo>
                    <a:pt x="280" y="114"/>
                  </a:lnTo>
                  <a:lnTo>
                    <a:pt x="296" y="114"/>
                  </a:lnTo>
                  <a:lnTo>
                    <a:pt x="304" y="108"/>
                  </a:lnTo>
                  <a:lnTo>
                    <a:pt x="356" y="132"/>
                  </a:lnTo>
                  <a:lnTo>
                    <a:pt x="398" y="180"/>
                  </a:lnTo>
                  <a:lnTo>
                    <a:pt x="430" y="178"/>
                  </a:lnTo>
                  <a:lnTo>
                    <a:pt x="448" y="180"/>
                  </a:lnTo>
                  <a:lnTo>
                    <a:pt x="460" y="184"/>
                  </a:lnTo>
                  <a:lnTo>
                    <a:pt x="472" y="188"/>
                  </a:lnTo>
                  <a:lnTo>
                    <a:pt x="474" y="184"/>
                  </a:lnTo>
                  <a:lnTo>
                    <a:pt x="484" y="188"/>
                  </a:lnTo>
                  <a:lnTo>
                    <a:pt x="486" y="196"/>
                  </a:lnTo>
                  <a:lnTo>
                    <a:pt x="494" y="190"/>
                  </a:lnTo>
                  <a:lnTo>
                    <a:pt x="502" y="178"/>
                  </a:lnTo>
                  <a:lnTo>
                    <a:pt x="536" y="148"/>
                  </a:lnTo>
                  <a:lnTo>
                    <a:pt x="658" y="116"/>
                  </a:lnTo>
                  <a:lnTo>
                    <a:pt x="688" y="98"/>
                  </a:lnTo>
                  <a:lnTo>
                    <a:pt x="704" y="94"/>
                  </a:lnTo>
                  <a:lnTo>
                    <a:pt x="710" y="102"/>
                  </a:lnTo>
                  <a:lnTo>
                    <a:pt x="696" y="120"/>
                  </a:lnTo>
                  <a:lnTo>
                    <a:pt x="696" y="130"/>
                  </a:lnTo>
                  <a:lnTo>
                    <a:pt x="712" y="158"/>
                  </a:lnTo>
                  <a:lnTo>
                    <a:pt x="722" y="164"/>
                  </a:lnTo>
                  <a:lnTo>
                    <a:pt x="730" y="158"/>
                  </a:lnTo>
                  <a:lnTo>
                    <a:pt x="748" y="162"/>
                  </a:lnTo>
                  <a:lnTo>
                    <a:pt x="758" y="156"/>
                  </a:lnTo>
                  <a:lnTo>
                    <a:pt x="794" y="148"/>
                  </a:lnTo>
                  <a:lnTo>
                    <a:pt x="812" y="164"/>
                  </a:lnTo>
                  <a:lnTo>
                    <a:pt x="824" y="194"/>
                  </a:lnTo>
                  <a:lnTo>
                    <a:pt x="836" y="206"/>
                  </a:lnTo>
                  <a:lnTo>
                    <a:pt x="868" y="220"/>
                  </a:lnTo>
                  <a:lnTo>
                    <a:pt x="894" y="212"/>
                  </a:lnTo>
                  <a:lnTo>
                    <a:pt x="906" y="212"/>
                  </a:lnTo>
                  <a:lnTo>
                    <a:pt x="912" y="220"/>
                  </a:lnTo>
                  <a:lnTo>
                    <a:pt x="912" y="232"/>
                  </a:lnTo>
                  <a:lnTo>
                    <a:pt x="904" y="242"/>
                  </a:lnTo>
                  <a:lnTo>
                    <a:pt x="882" y="244"/>
                  </a:lnTo>
                  <a:lnTo>
                    <a:pt x="874" y="242"/>
                  </a:lnTo>
                  <a:lnTo>
                    <a:pt x="870" y="238"/>
                  </a:lnTo>
                  <a:lnTo>
                    <a:pt x="864" y="238"/>
                  </a:lnTo>
                  <a:lnTo>
                    <a:pt x="846" y="244"/>
                  </a:lnTo>
                  <a:lnTo>
                    <a:pt x="830" y="242"/>
                  </a:lnTo>
                  <a:lnTo>
                    <a:pt x="822" y="238"/>
                  </a:lnTo>
                  <a:lnTo>
                    <a:pt x="786" y="248"/>
                  </a:lnTo>
                  <a:lnTo>
                    <a:pt x="766" y="242"/>
                  </a:lnTo>
                  <a:lnTo>
                    <a:pt x="760" y="248"/>
                  </a:lnTo>
                  <a:lnTo>
                    <a:pt x="766" y="266"/>
                  </a:lnTo>
                  <a:lnTo>
                    <a:pt x="760" y="274"/>
                  </a:lnTo>
                  <a:lnTo>
                    <a:pt x="752" y="270"/>
                  </a:lnTo>
                  <a:lnTo>
                    <a:pt x="730" y="254"/>
                  </a:lnTo>
                  <a:lnTo>
                    <a:pt x="682" y="244"/>
                  </a:lnTo>
                  <a:lnTo>
                    <a:pt x="672" y="248"/>
                  </a:lnTo>
                  <a:lnTo>
                    <a:pt x="658" y="242"/>
                  </a:lnTo>
                  <a:lnTo>
                    <a:pt x="624" y="270"/>
                  </a:lnTo>
                  <a:lnTo>
                    <a:pt x="618" y="270"/>
                  </a:lnTo>
                  <a:lnTo>
                    <a:pt x="602" y="276"/>
                  </a:lnTo>
                  <a:lnTo>
                    <a:pt x="600" y="282"/>
                  </a:lnTo>
                  <a:lnTo>
                    <a:pt x="594" y="282"/>
                  </a:lnTo>
                  <a:lnTo>
                    <a:pt x="576" y="280"/>
                  </a:lnTo>
                  <a:lnTo>
                    <a:pt x="554" y="286"/>
                  </a:lnTo>
                  <a:lnTo>
                    <a:pt x="550" y="302"/>
                  </a:lnTo>
                  <a:lnTo>
                    <a:pt x="548" y="314"/>
                  </a:lnTo>
                  <a:lnTo>
                    <a:pt x="506" y="350"/>
                  </a:lnTo>
                  <a:lnTo>
                    <a:pt x="496" y="350"/>
                  </a:lnTo>
                  <a:lnTo>
                    <a:pt x="496" y="344"/>
                  </a:lnTo>
                  <a:lnTo>
                    <a:pt x="514" y="318"/>
                  </a:lnTo>
                  <a:lnTo>
                    <a:pt x="512" y="306"/>
                  </a:lnTo>
                  <a:lnTo>
                    <a:pt x="490" y="306"/>
                  </a:lnTo>
                  <a:lnTo>
                    <a:pt x="478" y="330"/>
                  </a:lnTo>
                  <a:lnTo>
                    <a:pt x="472" y="340"/>
                  </a:lnTo>
                  <a:lnTo>
                    <a:pt x="460" y="328"/>
                  </a:lnTo>
                  <a:lnTo>
                    <a:pt x="460" y="308"/>
                  </a:lnTo>
                  <a:lnTo>
                    <a:pt x="454" y="312"/>
                  </a:lnTo>
                  <a:lnTo>
                    <a:pt x="450" y="338"/>
                  </a:lnTo>
                  <a:lnTo>
                    <a:pt x="436" y="366"/>
                  </a:lnTo>
                  <a:lnTo>
                    <a:pt x="424" y="392"/>
                  </a:lnTo>
                  <a:lnTo>
                    <a:pt x="416" y="410"/>
                  </a:lnTo>
                  <a:lnTo>
                    <a:pt x="396" y="442"/>
                  </a:lnTo>
                  <a:lnTo>
                    <a:pt x="396" y="464"/>
                  </a:lnTo>
                  <a:lnTo>
                    <a:pt x="392" y="470"/>
                  </a:lnTo>
                  <a:lnTo>
                    <a:pt x="374" y="458"/>
                  </a:lnTo>
                  <a:lnTo>
                    <a:pt x="368" y="436"/>
                  </a:lnTo>
                  <a:lnTo>
                    <a:pt x="374" y="426"/>
                  </a:lnTo>
                  <a:lnTo>
                    <a:pt x="378" y="416"/>
                  </a:lnTo>
                  <a:lnTo>
                    <a:pt x="374" y="414"/>
                  </a:lnTo>
                  <a:lnTo>
                    <a:pt x="350" y="416"/>
                  </a:lnTo>
                  <a:lnTo>
                    <a:pt x="346" y="416"/>
                  </a:lnTo>
                  <a:lnTo>
                    <a:pt x="354" y="368"/>
                  </a:lnTo>
                  <a:lnTo>
                    <a:pt x="350" y="350"/>
                  </a:lnTo>
                  <a:lnTo>
                    <a:pt x="326" y="334"/>
                  </a:lnTo>
                  <a:lnTo>
                    <a:pt x="308" y="330"/>
                  </a:lnTo>
                  <a:lnTo>
                    <a:pt x="308" y="324"/>
                  </a:lnTo>
                  <a:lnTo>
                    <a:pt x="314" y="318"/>
                  </a:lnTo>
                  <a:lnTo>
                    <a:pt x="302" y="312"/>
                  </a:lnTo>
                  <a:lnTo>
                    <a:pt x="284" y="302"/>
                  </a:lnTo>
                  <a:lnTo>
                    <a:pt x="252" y="296"/>
                  </a:lnTo>
                  <a:lnTo>
                    <a:pt x="244" y="298"/>
                  </a:lnTo>
                  <a:lnTo>
                    <a:pt x="238" y="306"/>
                  </a:lnTo>
                  <a:lnTo>
                    <a:pt x="232" y="296"/>
                  </a:lnTo>
                  <a:lnTo>
                    <a:pt x="214" y="296"/>
                  </a:lnTo>
                  <a:lnTo>
                    <a:pt x="188" y="276"/>
                  </a:lnTo>
                  <a:lnTo>
                    <a:pt x="170" y="276"/>
                  </a:lnTo>
                  <a:lnTo>
                    <a:pt x="46" y="248"/>
                  </a:lnTo>
                  <a:lnTo>
                    <a:pt x="40" y="242"/>
                  </a:lnTo>
                  <a:lnTo>
                    <a:pt x="34" y="220"/>
                  </a:lnTo>
                  <a:lnTo>
                    <a:pt x="24" y="212"/>
                  </a:lnTo>
                  <a:lnTo>
                    <a:pt x="4" y="210"/>
                  </a:lnTo>
                  <a:lnTo>
                    <a:pt x="0" y="200"/>
                  </a:lnTo>
                  <a:close/>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nvGrpSpPr>
            <p:cNvPr id="167001" name="Group 44"/>
            <p:cNvGrpSpPr>
              <a:grpSpLocks/>
            </p:cNvGrpSpPr>
            <p:nvPr/>
          </p:nvGrpSpPr>
          <p:grpSpPr bwMode="auto">
            <a:xfrm>
              <a:off x="3134" y="1094"/>
              <a:ext cx="912" cy="470"/>
              <a:chOff x="3134" y="1094"/>
              <a:chExt cx="912" cy="470"/>
            </a:xfrm>
          </p:grpSpPr>
          <p:sp>
            <p:nvSpPr>
              <p:cNvPr id="167002" name="Freeform 45"/>
              <p:cNvSpPr>
                <a:spLocks/>
              </p:cNvSpPr>
              <p:nvPr/>
            </p:nvSpPr>
            <p:spPr bwMode="auto">
              <a:xfrm>
                <a:off x="3134" y="1094"/>
                <a:ext cx="912" cy="470"/>
              </a:xfrm>
              <a:custGeom>
                <a:avLst/>
                <a:gdLst>
                  <a:gd name="T0" fmla="*/ 36 w 912"/>
                  <a:gd name="T1" fmla="*/ 180 h 470"/>
                  <a:gd name="T2" fmla="*/ 82 w 912"/>
                  <a:gd name="T3" fmla="*/ 146 h 470"/>
                  <a:gd name="T4" fmla="*/ 210 w 912"/>
                  <a:gd name="T5" fmla="*/ 62 h 470"/>
                  <a:gd name="T6" fmla="*/ 284 w 912"/>
                  <a:gd name="T7" fmla="*/ 6 h 470"/>
                  <a:gd name="T8" fmla="*/ 334 w 912"/>
                  <a:gd name="T9" fmla="*/ 6 h 470"/>
                  <a:gd name="T10" fmla="*/ 298 w 912"/>
                  <a:gd name="T11" fmla="*/ 40 h 470"/>
                  <a:gd name="T12" fmla="*/ 250 w 912"/>
                  <a:gd name="T13" fmla="*/ 94 h 470"/>
                  <a:gd name="T14" fmla="*/ 252 w 912"/>
                  <a:gd name="T15" fmla="*/ 132 h 470"/>
                  <a:gd name="T16" fmla="*/ 304 w 912"/>
                  <a:gd name="T17" fmla="*/ 108 h 470"/>
                  <a:gd name="T18" fmla="*/ 430 w 912"/>
                  <a:gd name="T19" fmla="*/ 178 h 470"/>
                  <a:gd name="T20" fmla="*/ 472 w 912"/>
                  <a:gd name="T21" fmla="*/ 188 h 470"/>
                  <a:gd name="T22" fmla="*/ 486 w 912"/>
                  <a:gd name="T23" fmla="*/ 196 h 470"/>
                  <a:gd name="T24" fmla="*/ 536 w 912"/>
                  <a:gd name="T25" fmla="*/ 148 h 470"/>
                  <a:gd name="T26" fmla="*/ 704 w 912"/>
                  <a:gd name="T27" fmla="*/ 94 h 470"/>
                  <a:gd name="T28" fmla="*/ 696 w 912"/>
                  <a:gd name="T29" fmla="*/ 130 h 470"/>
                  <a:gd name="T30" fmla="*/ 730 w 912"/>
                  <a:gd name="T31" fmla="*/ 158 h 470"/>
                  <a:gd name="T32" fmla="*/ 794 w 912"/>
                  <a:gd name="T33" fmla="*/ 148 h 470"/>
                  <a:gd name="T34" fmla="*/ 836 w 912"/>
                  <a:gd name="T35" fmla="*/ 206 h 470"/>
                  <a:gd name="T36" fmla="*/ 906 w 912"/>
                  <a:gd name="T37" fmla="*/ 212 h 470"/>
                  <a:gd name="T38" fmla="*/ 904 w 912"/>
                  <a:gd name="T39" fmla="*/ 242 h 470"/>
                  <a:gd name="T40" fmla="*/ 870 w 912"/>
                  <a:gd name="T41" fmla="*/ 238 h 470"/>
                  <a:gd name="T42" fmla="*/ 830 w 912"/>
                  <a:gd name="T43" fmla="*/ 242 h 470"/>
                  <a:gd name="T44" fmla="*/ 766 w 912"/>
                  <a:gd name="T45" fmla="*/ 242 h 470"/>
                  <a:gd name="T46" fmla="*/ 760 w 912"/>
                  <a:gd name="T47" fmla="*/ 274 h 470"/>
                  <a:gd name="T48" fmla="*/ 682 w 912"/>
                  <a:gd name="T49" fmla="*/ 244 h 470"/>
                  <a:gd name="T50" fmla="*/ 624 w 912"/>
                  <a:gd name="T51" fmla="*/ 270 h 470"/>
                  <a:gd name="T52" fmla="*/ 600 w 912"/>
                  <a:gd name="T53" fmla="*/ 282 h 470"/>
                  <a:gd name="T54" fmla="*/ 554 w 912"/>
                  <a:gd name="T55" fmla="*/ 286 h 470"/>
                  <a:gd name="T56" fmla="*/ 506 w 912"/>
                  <a:gd name="T57" fmla="*/ 350 h 470"/>
                  <a:gd name="T58" fmla="*/ 514 w 912"/>
                  <a:gd name="T59" fmla="*/ 318 h 470"/>
                  <a:gd name="T60" fmla="*/ 478 w 912"/>
                  <a:gd name="T61" fmla="*/ 330 h 470"/>
                  <a:gd name="T62" fmla="*/ 460 w 912"/>
                  <a:gd name="T63" fmla="*/ 308 h 470"/>
                  <a:gd name="T64" fmla="*/ 436 w 912"/>
                  <a:gd name="T65" fmla="*/ 366 h 470"/>
                  <a:gd name="T66" fmla="*/ 396 w 912"/>
                  <a:gd name="T67" fmla="*/ 442 h 470"/>
                  <a:gd name="T68" fmla="*/ 374 w 912"/>
                  <a:gd name="T69" fmla="*/ 458 h 470"/>
                  <a:gd name="T70" fmla="*/ 378 w 912"/>
                  <a:gd name="T71" fmla="*/ 416 h 470"/>
                  <a:gd name="T72" fmla="*/ 346 w 912"/>
                  <a:gd name="T73" fmla="*/ 416 h 470"/>
                  <a:gd name="T74" fmla="*/ 326 w 912"/>
                  <a:gd name="T75" fmla="*/ 334 h 470"/>
                  <a:gd name="T76" fmla="*/ 314 w 912"/>
                  <a:gd name="T77" fmla="*/ 318 h 470"/>
                  <a:gd name="T78" fmla="*/ 252 w 912"/>
                  <a:gd name="T79" fmla="*/ 296 h 470"/>
                  <a:gd name="T80" fmla="*/ 232 w 912"/>
                  <a:gd name="T81" fmla="*/ 296 h 470"/>
                  <a:gd name="T82" fmla="*/ 170 w 912"/>
                  <a:gd name="T83" fmla="*/ 276 h 470"/>
                  <a:gd name="T84" fmla="*/ 34 w 912"/>
                  <a:gd name="T85" fmla="*/ 220 h 470"/>
                  <a:gd name="T86" fmla="*/ 0 w 912"/>
                  <a:gd name="T87" fmla="*/ 200 h 4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12"/>
                  <a:gd name="T133" fmla="*/ 0 h 470"/>
                  <a:gd name="T134" fmla="*/ 912 w 912"/>
                  <a:gd name="T135" fmla="*/ 470 h 4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12" h="470">
                    <a:moveTo>
                      <a:pt x="0" y="200"/>
                    </a:moveTo>
                    <a:lnTo>
                      <a:pt x="24" y="190"/>
                    </a:lnTo>
                    <a:lnTo>
                      <a:pt x="36" y="180"/>
                    </a:lnTo>
                    <a:lnTo>
                      <a:pt x="64" y="164"/>
                    </a:lnTo>
                    <a:lnTo>
                      <a:pt x="70" y="148"/>
                    </a:lnTo>
                    <a:lnTo>
                      <a:pt x="82" y="146"/>
                    </a:lnTo>
                    <a:lnTo>
                      <a:pt x="134" y="126"/>
                    </a:lnTo>
                    <a:lnTo>
                      <a:pt x="170" y="108"/>
                    </a:lnTo>
                    <a:lnTo>
                      <a:pt x="210" y="62"/>
                    </a:lnTo>
                    <a:lnTo>
                      <a:pt x="226" y="56"/>
                    </a:lnTo>
                    <a:lnTo>
                      <a:pt x="262" y="14"/>
                    </a:lnTo>
                    <a:lnTo>
                      <a:pt x="284" y="6"/>
                    </a:lnTo>
                    <a:lnTo>
                      <a:pt x="322" y="0"/>
                    </a:lnTo>
                    <a:lnTo>
                      <a:pt x="332" y="2"/>
                    </a:lnTo>
                    <a:lnTo>
                      <a:pt x="334" y="6"/>
                    </a:lnTo>
                    <a:lnTo>
                      <a:pt x="314" y="22"/>
                    </a:lnTo>
                    <a:lnTo>
                      <a:pt x="308" y="24"/>
                    </a:lnTo>
                    <a:lnTo>
                      <a:pt x="298" y="40"/>
                    </a:lnTo>
                    <a:lnTo>
                      <a:pt x="270" y="72"/>
                    </a:lnTo>
                    <a:lnTo>
                      <a:pt x="258" y="88"/>
                    </a:lnTo>
                    <a:lnTo>
                      <a:pt x="250" y="94"/>
                    </a:lnTo>
                    <a:lnTo>
                      <a:pt x="244" y="126"/>
                    </a:lnTo>
                    <a:lnTo>
                      <a:pt x="250" y="146"/>
                    </a:lnTo>
                    <a:lnTo>
                      <a:pt x="252" y="132"/>
                    </a:lnTo>
                    <a:lnTo>
                      <a:pt x="280" y="114"/>
                    </a:lnTo>
                    <a:lnTo>
                      <a:pt x="296" y="114"/>
                    </a:lnTo>
                    <a:lnTo>
                      <a:pt x="304" y="108"/>
                    </a:lnTo>
                    <a:lnTo>
                      <a:pt x="356" y="132"/>
                    </a:lnTo>
                    <a:lnTo>
                      <a:pt x="398" y="180"/>
                    </a:lnTo>
                    <a:lnTo>
                      <a:pt x="430" y="178"/>
                    </a:lnTo>
                    <a:lnTo>
                      <a:pt x="448" y="180"/>
                    </a:lnTo>
                    <a:lnTo>
                      <a:pt x="460" y="184"/>
                    </a:lnTo>
                    <a:lnTo>
                      <a:pt x="472" y="188"/>
                    </a:lnTo>
                    <a:lnTo>
                      <a:pt x="474" y="184"/>
                    </a:lnTo>
                    <a:lnTo>
                      <a:pt x="484" y="188"/>
                    </a:lnTo>
                    <a:lnTo>
                      <a:pt x="486" y="196"/>
                    </a:lnTo>
                    <a:lnTo>
                      <a:pt x="494" y="190"/>
                    </a:lnTo>
                    <a:lnTo>
                      <a:pt x="502" y="178"/>
                    </a:lnTo>
                    <a:lnTo>
                      <a:pt x="536" y="148"/>
                    </a:lnTo>
                    <a:lnTo>
                      <a:pt x="658" y="116"/>
                    </a:lnTo>
                    <a:lnTo>
                      <a:pt x="688" y="98"/>
                    </a:lnTo>
                    <a:lnTo>
                      <a:pt x="704" y="94"/>
                    </a:lnTo>
                    <a:lnTo>
                      <a:pt x="710" y="102"/>
                    </a:lnTo>
                    <a:lnTo>
                      <a:pt x="696" y="120"/>
                    </a:lnTo>
                    <a:lnTo>
                      <a:pt x="696" y="130"/>
                    </a:lnTo>
                    <a:lnTo>
                      <a:pt x="712" y="158"/>
                    </a:lnTo>
                    <a:lnTo>
                      <a:pt x="722" y="164"/>
                    </a:lnTo>
                    <a:lnTo>
                      <a:pt x="730" y="158"/>
                    </a:lnTo>
                    <a:lnTo>
                      <a:pt x="748" y="162"/>
                    </a:lnTo>
                    <a:lnTo>
                      <a:pt x="758" y="156"/>
                    </a:lnTo>
                    <a:lnTo>
                      <a:pt x="794" y="148"/>
                    </a:lnTo>
                    <a:lnTo>
                      <a:pt x="812" y="164"/>
                    </a:lnTo>
                    <a:lnTo>
                      <a:pt x="824" y="194"/>
                    </a:lnTo>
                    <a:lnTo>
                      <a:pt x="836" y="206"/>
                    </a:lnTo>
                    <a:lnTo>
                      <a:pt x="868" y="220"/>
                    </a:lnTo>
                    <a:lnTo>
                      <a:pt x="894" y="212"/>
                    </a:lnTo>
                    <a:lnTo>
                      <a:pt x="906" y="212"/>
                    </a:lnTo>
                    <a:lnTo>
                      <a:pt x="912" y="220"/>
                    </a:lnTo>
                    <a:lnTo>
                      <a:pt x="912" y="232"/>
                    </a:lnTo>
                    <a:lnTo>
                      <a:pt x="904" y="242"/>
                    </a:lnTo>
                    <a:lnTo>
                      <a:pt x="882" y="244"/>
                    </a:lnTo>
                    <a:lnTo>
                      <a:pt x="874" y="242"/>
                    </a:lnTo>
                    <a:lnTo>
                      <a:pt x="870" y="238"/>
                    </a:lnTo>
                    <a:lnTo>
                      <a:pt x="864" y="238"/>
                    </a:lnTo>
                    <a:lnTo>
                      <a:pt x="846" y="244"/>
                    </a:lnTo>
                    <a:lnTo>
                      <a:pt x="830" y="242"/>
                    </a:lnTo>
                    <a:lnTo>
                      <a:pt x="822" y="238"/>
                    </a:lnTo>
                    <a:lnTo>
                      <a:pt x="786" y="248"/>
                    </a:lnTo>
                    <a:lnTo>
                      <a:pt x="766" y="242"/>
                    </a:lnTo>
                    <a:lnTo>
                      <a:pt x="760" y="248"/>
                    </a:lnTo>
                    <a:lnTo>
                      <a:pt x="766" y="266"/>
                    </a:lnTo>
                    <a:lnTo>
                      <a:pt x="760" y="274"/>
                    </a:lnTo>
                    <a:lnTo>
                      <a:pt x="752" y="270"/>
                    </a:lnTo>
                    <a:lnTo>
                      <a:pt x="730" y="254"/>
                    </a:lnTo>
                    <a:lnTo>
                      <a:pt x="682" y="244"/>
                    </a:lnTo>
                    <a:lnTo>
                      <a:pt x="672" y="248"/>
                    </a:lnTo>
                    <a:lnTo>
                      <a:pt x="658" y="242"/>
                    </a:lnTo>
                    <a:lnTo>
                      <a:pt x="624" y="270"/>
                    </a:lnTo>
                    <a:lnTo>
                      <a:pt x="618" y="270"/>
                    </a:lnTo>
                    <a:lnTo>
                      <a:pt x="602" y="276"/>
                    </a:lnTo>
                    <a:lnTo>
                      <a:pt x="600" y="282"/>
                    </a:lnTo>
                    <a:lnTo>
                      <a:pt x="594" y="282"/>
                    </a:lnTo>
                    <a:lnTo>
                      <a:pt x="576" y="280"/>
                    </a:lnTo>
                    <a:lnTo>
                      <a:pt x="554" y="286"/>
                    </a:lnTo>
                    <a:lnTo>
                      <a:pt x="550" y="302"/>
                    </a:lnTo>
                    <a:lnTo>
                      <a:pt x="548" y="314"/>
                    </a:lnTo>
                    <a:lnTo>
                      <a:pt x="506" y="350"/>
                    </a:lnTo>
                    <a:lnTo>
                      <a:pt x="496" y="350"/>
                    </a:lnTo>
                    <a:lnTo>
                      <a:pt x="496" y="344"/>
                    </a:lnTo>
                    <a:lnTo>
                      <a:pt x="514" y="318"/>
                    </a:lnTo>
                    <a:lnTo>
                      <a:pt x="512" y="306"/>
                    </a:lnTo>
                    <a:lnTo>
                      <a:pt x="490" y="306"/>
                    </a:lnTo>
                    <a:lnTo>
                      <a:pt x="478" y="330"/>
                    </a:lnTo>
                    <a:lnTo>
                      <a:pt x="472" y="340"/>
                    </a:lnTo>
                    <a:lnTo>
                      <a:pt x="460" y="328"/>
                    </a:lnTo>
                    <a:lnTo>
                      <a:pt x="460" y="308"/>
                    </a:lnTo>
                    <a:lnTo>
                      <a:pt x="454" y="312"/>
                    </a:lnTo>
                    <a:lnTo>
                      <a:pt x="450" y="338"/>
                    </a:lnTo>
                    <a:lnTo>
                      <a:pt x="436" y="366"/>
                    </a:lnTo>
                    <a:lnTo>
                      <a:pt x="424" y="392"/>
                    </a:lnTo>
                    <a:lnTo>
                      <a:pt x="416" y="410"/>
                    </a:lnTo>
                    <a:lnTo>
                      <a:pt x="396" y="442"/>
                    </a:lnTo>
                    <a:lnTo>
                      <a:pt x="396" y="464"/>
                    </a:lnTo>
                    <a:lnTo>
                      <a:pt x="392" y="470"/>
                    </a:lnTo>
                    <a:lnTo>
                      <a:pt x="374" y="458"/>
                    </a:lnTo>
                    <a:lnTo>
                      <a:pt x="368" y="436"/>
                    </a:lnTo>
                    <a:lnTo>
                      <a:pt x="374" y="426"/>
                    </a:lnTo>
                    <a:lnTo>
                      <a:pt x="378" y="416"/>
                    </a:lnTo>
                    <a:lnTo>
                      <a:pt x="374" y="414"/>
                    </a:lnTo>
                    <a:lnTo>
                      <a:pt x="350" y="416"/>
                    </a:lnTo>
                    <a:lnTo>
                      <a:pt x="346" y="416"/>
                    </a:lnTo>
                    <a:lnTo>
                      <a:pt x="354" y="368"/>
                    </a:lnTo>
                    <a:lnTo>
                      <a:pt x="350" y="350"/>
                    </a:lnTo>
                    <a:lnTo>
                      <a:pt x="326" y="334"/>
                    </a:lnTo>
                    <a:lnTo>
                      <a:pt x="308" y="330"/>
                    </a:lnTo>
                    <a:lnTo>
                      <a:pt x="308" y="324"/>
                    </a:lnTo>
                    <a:lnTo>
                      <a:pt x="314" y="318"/>
                    </a:lnTo>
                    <a:lnTo>
                      <a:pt x="302" y="312"/>
                    </a:lnTo>
                    <a:lnTo>
                      <a:pt x="284" y="302"/>
                    </a:lnTo>
                    <a:lnTo>
                      <a:pt x="252" y="296"/>
                    </a:lnTo>
                    <a:lnTo>
                      <a:pt x="244" y="298"/>
                    </a:lnTo>
                    <a:lnTo>
                      <a:pt x="238" y="306"/>
                    </a:lnTo>
                    <a:lnTo>
                      <a:pt x="232" y="296"/>
                    </a:lnTo>
                    <a:lnTo>
                      <a:pt x="214" y="296"/>
                    </a:lnTo>
                    <a:lnTo>
                      <a:pt x="188" y="276"/>
                    </a:lnTo>
                    <a:lnTo>
                      <a:pt x="170" y="276"/>
                    </a:lnTo>
                    <a:lnTo>
                      <a:pt x="46" y="248"/>
                    </a:lnTo>
                    <a:lnTo>
                      <a:pt x="40" y="242"/>
                    </a:lnTo>
                    <a:lnTo>
                      <a:pt x="34" y="220"/>
                    </a:lnTo>
                    <a:lnTo>
                      <a:pt x="24" y="212"/>
                    </a:lnTo>
                    <a:lnTo>
                      <a:pt x="4" y="210"/>
                    </a:lnTo>
                    <a:lnTo>
                      <a:pt x="0" y="200"/>
                    </a:lnTo>
                    <a:close/>
                  </a:path>
                </a:pathLst>
              </a:custGeom>
              <a:solidFill>
                <a:schemeClr val="hlink"/>
              </a:solidFill>
              <a:ln w="9525">
                <a:solidFill>
                  <a:schemeClr val="tx1"/>
                </a:solidFill>
                <a:round/>
                <a:headEnd/>
                <a:tailEnd/>
              </a:ln>
            </p:spPr>
            <p:txBody>
              <a:bodyPr/>
              <a:lstStyle/>
              <a:p>
                <a:endParaRPr lang="en-US">
                  <a:latin typeface="Lucida Sans Unicode" pitchFamily="34" charset="0"/>
                </a:endParaRPr>
              </a:p>
            </p:txBody>
          </p:sp>
          <p:sp>
            <p:nvSpPr>
              <p:cNvPr id="167003" name="Freeform 46"/>
              <p:cNvSpPr>
                <a:spLocks/>
              </p:cNvSpPr>
              <p:nvPr/>
            </p:nvSpPr>
            <p:spPr bwMode="auto">
              <a:xfrm>
                <a:off x="3134" y="1094"/>
                <a:ext cx="912" cy="470"/>
              </a:xfrm>
              <a:custGeom>
                <a:avLst/>
                <a:gdLst>
                  <a:gd name="T0" fmla="*/ 36 w 912"/>
                  <a:gd name="T1" fmla="*/ 180 h 470"/>
                  <a:gd name="T2" fmla="*/ 82 w 912"/>
                  <a:gd name="T3" fmla="*/ 146 h 470"/>
                  <a:gd name="T4" fmla="*/ 210 w 912"/>
                  <a:gd name="T5" fmla="*/ 62 h 470"/>
                  <a:gd name="T6" fmla="*/ 284 w 912"/>
                  <a:gd name="T7" fmla="*/ 6 h 470"/>
                  <a:gd name="T8" fmla="*/ 334 w 912"/>
                  <a:gd name="T9" fmla="*/ 6 h 470"/>
                  <a:gd name="T10" fmla="*/ 298 w 912"/>
                  <a:gd name="T11" fmla="*/ 40 h 470"/>
                  <a:gd name="T12" fmla="*/ 250 w 912"/>
                  <a:gd name="T13" fmla="*/ 94 h 470"/>
                  <a:gd name="T14" fmla="*/ 252 w 912"/>
                  <a:gd name="T15" fmla="*/ 132 h 470"/>
                  <a:gd name="T16" fmla="*/ 304 w 912"/>
                  <a:gd name="T17" fmla="*/ 108 h 470"/>
                  <a:gd name="T18" fmla="*/ 430 w 912"/>
                  <a:gd name="T19" fmla="*/ 178 h 470"/>
                  <a:gd name="T20" fmla="*/ 472 w 912"/>
                  <a:gd name="T21" fmla="*/ 188 h 470"/>
                  <a:gd name="T22" fmla="*/ 486 w 912"/>
                  <a:gd name="T23" fmla="*/ 196 h 470"/>
                  <a:gd name="T24" fmla="*/ 536 w 912"/>
                  <a:gd name="T25" fmla="*/ 148 h 470"/>
                  <a:gd name="T26" fmla="*/ 704 w 912"/>
                  <a:gd name="T27" fmla="*/ 94 h 470"/>
                  <a:gd name="T28" fmla="*/ 696 w 912"/>
                  <a:gd name="T29" fmla="*/ 130 h 470"/>
                  <a:gd name="T30" fmla="*/ 730 w 912"/>
                  <a:gd name="T31" fmla="*/ 158 h 470"/>
                  <a:gd name="T32" fmla="*/ 794 w 912"/>
                  <a:gd name="T33" fmla="*/ 148 h 470"/>
                  <a:gd name="T34" fmla="*/ 836 w 912"/>
                  <a:gd name="T35" fmla="*/ 206 h 470"/>
                  <a:gd name="T36" fmla="*/ 906 w 912"/>
                  <a:gd name="T37" fmla="*/ 212 h 470"/>
                  <a:gd name="T38" fmla="*/ 904 w 912"/>
                  <a:gd name="T39" fmla="*/ 242 h 470"/>
                  <a:gd name="T40" fmla="*/ 870 w 912"/>
                  <a:gd name="T41" fmla="*/ 238 h 470"/>
                  <a:gd name="T42" fmla="*/ 830 w 912"/>
                  <a:gd name="T43" fmla="*/ 242 h 470"/>
                  <a:gd name="T44" fmla="*/ 766 w 912"/>
                  <a:gd name="T45" fmla="*/ 242 h 470"/>
                  <a:gd name="T46" fmla="*/ 760 w 912"/>
                  <a:gd name="T47" fmla="*/ 274 h 470"/>
                  <a:gd name="T48" fmla="*/ 682 w 912"/>
                  <a:gd name="T49" fmla="*/ 244 h 470"/>
                  <a:gd name="T50" fmla="*/ 624 w 912"/>
                  <a:gd name="T51" fmla="*/ 270 h 470"/>
                  <a:gd name="T52" fmla="*/ 600 w 912"/>
                  <a:gd name="T53" fmla="*/ 282 h 470"/>
                  <a:gd name="T54" fmla="*/ 554 w 912"/>
                  <a:gd name="T55" fmla="*/ 286 h 470"/>
                  <a:gd name="T56" fmla="*/ 506 w 912"/>
                  <a:gd name="T57" fmla="*/ 350 h 470"/>
                  <a:gd name="T58" fmla="*/ 514 w 912"/>
                  <a:gd name="T59" fmla="*/ 318 h 470"/>
                  <a:gd name="T60" fmla="*/ 478 w 912"/>
                  <a:gd name="T61" fmla="*/ 330 h 470"/>
                  <a:gd name="T62" fmla="*/ 460 w 912"/>
                  <a:gd name="T63" fmla="*/ 308 h 470"/>
                  <a:gd name="T64" fmla="*/ 436 w 912"/>
                  <a:gd name="T65" fmla="*/ 366 h 470"/>
                  <a:gd name="T66" fmla="*/ 396 w 912"/>
                  <a:gd name="T67" fmla="*/ 442 h 470"/>
                  <a:gd name="T68" fmla="*/ 374 w 912"/>
                  <a:gd name="T69" fmla="*/ 458 h 470"/>
                  <a:gd name="T70" fmla="*/ 378 w 912"/>
                  <a:gd name="T71" fmla="*/ 416 h 470"/>
                  <a:gd name="T72" fmla="*/ 346 w 912"/>
                  <a:gd name="T73" fmla="*/ 416 h 470"/>
                  <a:gd name="T74" fmla="*/ 326 w 912"/>
                  <a:gd name="T75" fmla="*/ 334 h 470"/>
                  <a:gd name="T76" fmla="*/ 314 w 912"/>
                  <a:gd name="T77" fmla="*/ 318 h 470"/>
                  <a:gd name="T78" fmla="*/ 252 w 912"/>
                  <a:gd name="T79" fmla="*/ 296 h 470"/>
                  <a:gd name="T80" fmla="*/ 232 w 912"/>
                  <a:gd name="T81" fmla="*/ 296 h 470"/>
                  <a:gd name="T82" fmla="*/ 170 w 912"/>
                  <a:gd name="T83" fmla="*/ 276 h 470"/>
                  <a:gd name="T84" fmla="*/ 34 w 912"/>
                  <a:gd name="T85" fmla="*/ 220 h 470"/>
                  <a:gd name="T86" fmla="*/ 0 w 912"/>
                  <a:gd name="T87" fmla="*/ 200 h 4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12"/>
                  <a:gd name="T133" fmla="*/ 0 h 470"/>
                  <a:gd name="T134" fmla="*/ 912 w 912"/>
                  <a:gd name="T135" fmla="*/ 470 h 4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12" h="470">
                    <a:moveTo>
                      <a:pt x="0" y="200"/>
                    </a:moveTo>
                    <a:lnTo>
                      <a:pt x="24" y="190"/>
                    </a:lnTo>
                    <a:lnTo>
                      <a:pt x="36" y="180"/>
                    </a:lnTo>
                    <a:lnTo>
                      <a:pt x="64" y="164"/>
                    </a:lnTo>
                    <a:lnTo>
                      <a:pt x="70" y="148"/>
                    </a:lnTo>
                    <a:lnTo>
                      <a:pt x="82" y="146"/>
                    </a:lnTo>
                    <a:lnTo>
                      <a:pt x="134" y="126"/>
                    </a:lnTo>
                    <a:lnTo>
                      <a:pt x="170" y="108"/>
                    </a:lnTo>
                    <a:lnTo>
                      <a:pt x="210" y="62"/>
                    </a:lnTo>
                    <a:lnTo>
                      <a:pt x="226" y="56"/>
                    </a:lnTo>
                    <a:lnTo>
                      <a:pt x="262" y="14"/>
                    </a:lnTo>
                    <a:lnTo>
                      <a:pt x="284" y="6"/>
                    </a:lnTo>
                    <a:lnTo>
                      <a:pt x="322" y="0"/>
                    </a:lnTo>
                    <a:lnTo>
                      <a:pt x="332" y="2"/>
                    </a:lnTo>
                    <a:lnTo>
                      <a:pt x="334" y="6"/>
                    </a:lnTo>
                    <a:lnTo>
                      <a:pt x="314" y="22"/>
                    </a:lnTo>
                    <a:lnTo>
                      <a:pt x="308" y="24"/>
                    </a:lnTo>
                    <a:lnTo>
                      <a:pt x="298" y="40"/>
                    </a:lnTo>
                    <a:lnTo>
                      <a:pt x="270" y="72"/>
                    </a:lnTo>
                    <a:lnTo>
                      <a:pt x="258" y="88"/>
                    </a:lnTo>
                    <a:lnTo>
                      <a:pt x="250" y="94"/>
                    </a:lnTo>
                    <a:lnTo>
                      <a:pt x="244" y="126"/>
                    </a:lnTo>
                    <a:lnTo>
                      <a:pt x="250" y="146"/>
                    </a:lnTo>
                    <a:lnTo>
                      <a:pt x="252" y="132"/>
                    </a:lnTo>
                    <a:lnTo>
                      <a:pt x="280" y="114"/>
                    </a:lnTo>
                    <a:lnTo>
                      <a:pt x="296" y="114"/>
                    </a:lnTo>
                    <a:lnTo>
                      <a:pt x="304" y="108"/>
                    </a:lnTo>
                    <a:lnTo>
                      <a:pt x="356" y="132"/>
                    </a:lnTo>
                    <a:lnTo>
                      <a:pt x="398" y="180"/>
                    </a:lnTo>
                    <a:lnTo>
                      <a:pt x="430" y="178"/>
                    </a:lnTo>
                    <a:lnTo>
                      <a:pt x="448" y="180"/>
                    </a:lnTo>
                    <a:lnTo>
                      <a:pt x="460" y="184"/>
                    </a:lnTo>
                    <a:lnTo>
                      <a:pt x="472" y="188"/>
                    </a:lnTo>
                    <a:lnTo>
                      <a:pt x="474" y="184"/>
                    </a:lnTo>
                    <a:lnTo>
                      <a:pt x="484" y="188"/>
                    </a:lnTo>
                    <a:lnTo>
                      <a:pt x="486" y="196"/>
                    </a:lnTo>
                    <a:lnTo>
                      <a:pt x="494" y="190"/>
                    </a:lnTo>
                    <a:lnTo>
                      <a:pt x="502" y="178"/>
                    </a:lnTo>
                    <a:lnTo>
                      <a:pt x="536" y="148"/>
                    </a:lnTo>
                    <a:lnTo>
                      <a:pt x="658" y="116"/>
                    </a:lnTo>
                    <a:lnTo>
                      <a:pt x="688" y="98"/>
                    </a:lnTo>
                    <a:lnTo>
                      <a:pt x="704" y="94"/>
                    </a:lnTo>
                    <a:lnTo>
                      <a:pt x="710" y="102"/>
                    </a:lnTo>
                    <a:lnTo>
                      <a:pt x="696" y="120"/>
                    </a:lnTo>
                    <a:lnTo>
                      <a:pt x="696" y="130"/>
                    </a:lnTo>
                    <a:lnTo>
                      <a:pt x="712" y="158"/>
                    </a:lnTo>
                    <a:lnTo>
                      <a:pt x="722" y="164"/>
                    </a:lnTo>
                    <a:lnTo>
                      <a:pt x="730" y="158"/>
                    </a:lnTo>
                    <a:lnTo>
                      <a:pt x="748" y="162"/>
                    </a:lnTo>
                    <a:lnTo>
                      <a:pt x="758" y="156"/>
                    </a:lnTo>
                    <a:lnTo>
                      <a:pt x="794" y="148"/>
                    </a:lnTo>
                    <a:lnTo>
                      <a:pt x="812" y="164"/>
                    </a:lnTo>
                    <a:lnTo>
                      <a:pt x="824" y="194"/>
                    </a:lnTo>
                    <a:lnTo>
                      <a:pt x="836" y="206"/>
                    </a:lnTo>
                    <a:lnTo>
                      <a:pt x="868" y="220"/>
                    </a:lnTo>
                    <a:lnTo>
                      <a:pt x="894" y="212"/>
                    </a:lnTo>
                    <a:lnTo>
                      <a:pt x="906" y="212"/>
                    </a:lnTo>
                    <a:lnTo>
                      <a:pt x="912" y="220"/>
                    </a:lnTo>
                    <a:lnTo>
                      <a:pt x="912" y="232"/>
                    </a:lnTo>
                    <a:lnTo>
                      <a:pt x="904" y="242"/>
                    </a:lnTo>
                    <a:lnTo>
                      <a:pt x="882" y="244"/>
                    </a:lnTo>
                    <a:lnTo>
                      <a:pt x="874" y="242"/>
                    </a:lnTo>
                    <a:lnTo>
                      <a:pt x="870" y="238"/>
                    </a:lnTo>
                    <a:lnTo>
                      <a:pt x="864" y="238"/>
                    </a:lnTo>
                    <a:lnTo>
                      <a:pt x="846" y="244"/>
                    </a:lnTo>
                    <a:lnTo>
                      <a:pt x="830" y="242"/>
                    </a:lnTo>
                    <a:lnTo>
                      <a:pt x="822" y="238"/>
                    </a:lnTo>
                    <a:lnTo>
                      <a:pt x="786" y="248"/>
                    </a:lnTo>
                    <a:lnTo>
                      <a:pt x="766" y="242"/>
                    </a:lnTo>
                    <a:lnTo>
                      <a:pt x="760" y="248"/>
                    </a:lnTo>
                    <a:lnTo>
                      <a:pt x="766" y="266"/>
                    </a:lnTo>
                    <a:lnTo>
                      <a:pt x="760" y="274"/>
                    </a:lnTo>
                    <a:lnTo>
                      <a:pt x="752" y="270"/>
                    </a:lnTo>
                    <a:lnTo>
                      <a:pt x="730" y="254"/>
                    </a:lnTo>
                    <a:lnTo>
                      <a:pt x="682" y="244"/>
                    </a:lnTo>
                    <a:lnTo>
                      <a:pt x="672" y="248"/>
                    </a:lnTo>
                    <a:lnTo>
                      <a:pt x="658" y="242"/>
                    </a:lnTo>
                    <a:lnTo>
                      <a:pt x="624" y="270"/>
                    </a:lnTo>
                    <a:lnTo>
                      <a:pt x="618" y="270"/>
                    </a:lnTo>
                    <a:lnTo>
                      <a:pt x="602" y="276"/>
                    </a:lnTo>
                    <a:lnTo>
                      <a:pt x="600" y="282"/>
                    </a:lnTo>
                    <a:lnTo>
                      <a:pt x="594" y="282"/>
                    </a:lnTo>
                    <a:lnTo>
                      <a:pt x="576" y="280"/>
                    </a:lnTo>
                    <a:lnTo>
                      <a:pt x="554" y="286"/>
                    </a:lnTo>
                    <a:lnTo>
                      <a:pt x="550" y="302"/>
                    </a:lnTo>
                    <a:lnTo>
                      <a:pt x="548" y="314"/>
                    </a:lnTo>
                    <a:lnTo>
                      <a:pt x="506" y="350"/>
                    </a:lnTo>
                    <a:lnTo>
                      <a:pt x="496" y="350"/>
                    </a:lnTo>
                    <a:lnTo>
                      <a:pt x="496" y="344"/>
                    </a:lnTo>
                    <a:lnTo>
                      <a:pt x="514" y="318"/>
                    </a:lnTo>
                    <a:lnTo>
                      <a:pt x="512" y="306"/>
                    </a:lnTo>
                    <a:lnTo>
                      <a:pt x="490" y="306"/>
                    </a:lnTo>
                    <a:lnTo>
                      <a:pt x="478" y="330"/>
                    </a:lnTo>
                    <a:lnTo>
                      <a:pt x="472" y="340"/>
                    </a:lnTo>
                    <a:lnTo>
                      <a:pt x="460" y="328"/>
                    </a:lnTo>
                    <a:lnTo>
                      <a:pt x="460" y="308"/>
                    </a:lnTo>
                    <a:lnTo>
                      <a:pt x="454" y="312"/>
                    </a:lnTo>
                    <a:lnTo>
                      <a:pt x="450" y="338"/>
                    </a:lnTo>
                    <a:lnTo>
                      <a:pt x="436" y="366"/>
                    </a:lnTo>
                    <a:lnTo>
                      <a:pt x="424" y="392"/>
                    </a:lnTo>
                    <a:lnTo>
                      <a:pt x="416" y="410"/>
                    </a:lnTo>
                    <a:lnTo>
                      <a:pt x="396" y="442"/>
                    </a:lnTo>
                    <a:lnTo>
                      <a:pt x="396" y="464"/>
                    </a:lnTo>
                    <a:lnTo>
                      <a:pt x="392" y="470"/>
                    </a:lnTo>
                    <a:lnTo>
                      <a:pt x="374" y="458"/>
                    </a:lnTo>
                    <a:lnTo>
                      <a:pt x="368" y="436"/>
                    </a:lnTo>
                    <a:lnTo>
                      <a:pt x="374" y="426"/>
                    </a:lnTo>
                    <a:lnTo>
                      <a:pt x="378" y="416"/>
                    </a:lnTo>
                    <a:lnTo>
                      <a:pt x="374" y="414"/>
                    </a:lnTo>
                    <a:lnTo>
                      <a:pt x="350" y="416"/>
                    </a:lnTo>
                    <a:lnTo>
                      <a:pt x="346" y="416"/>
                    </a:lnTo>
                    <a:lnTo>
                      <a:pt x="354" y="368"/>
                    </a:lnTo>
                    <a:lnTo>
                      <a:pt x="350" y="350"/>
                    </a:lnTo>
                    <a:lnTo>
                      <a:pt x="326" y="334"/>
                    </a:lnTo>
                    <a:lnTo>
                      <a:pt x="308" y="330"/>
                    </a:lnTo>
                    <a:lnTo>
                      <a:pt x="308" y="324"/>
                    </a:lnTo>
                    <a:lnTo>
                      <a:pt x="314" y="318"/>
                    </a:lnTo>
                    <a:lnTo>
                      <a:pt x="302" y="312"/>
                    </a:lnTo>
                    <a:lnTo>
                      <a:pt x="284" y="302"/>
                    </a:lnTo>
                    <a:lnTo>
                      <a:pt x="252" y="296"/>
                    </a:lnTo>
                    <a:lnTo>
                      <a:pt x="244" y="298"/>
                    </a:lnTo>
                    <a:lnTo>
                      <a:pt x="238" y="306"/>
                    </a:lnTo>
                    <a:lnTo>
                      <a:pt x="232" y="296"/>
                    </a:lnTo>
                    <a:lnTo>
                      <a:pt x="214" y="296"/>
                    </a:lnTo>
                    <a:lnTo>
                      <a:pt x="188" y="276"/>
                    </a:lnTo>
                    <a:lnTo>
                      <a:pt x="170" y="276"/>
                    </a:lnTo>
                    <a:lnTo>
                      <a:pt x="46" y="248"/>
                    </a:lnTo>
                    <a:lnTo>
                      <a:pt x="40" y="242"/>
                    </a:lnTo>
                    <a:lnTo>
                      <a:pt x="34" y="220"/>
                    </a:lnTo>
                    <a:lnTo>
                      <a:pt x="24" y="212"/>
                    </a:lnTo>
                    <a:lnTo>
                      <a:pt x="4" y="210"/>
                    </a:lnTo>
                    <a:lnTo>
                      <a:pt x="0" y="200"/>
                    </a:lnTo>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grpSp>
      <p:sp>
        <p:nvSpPr>
          <p:cNvPr id="166930" name="Freeform 47"/>
          <p:cNvSpPr>
            <a:spLocks/>
          </p:cNvSpPr>
          <p:nvPr/>
        </p:nvSpPr>
        <p:spPr bwMode="auto">
          <a:xfrm>
            <a:off x="5321300" y="4051300"/>
            <a:ext cx="704850" cy="1314450"/>
          </a:xfrm>
          <a:custGeom>
            <a:avLst/>
            <a:gdLst>
              <a:gd name="T0" fmla="*/ 2147483647 w 444"/>
              <a:gd name="T1" fmla="*/ 2147483647 h 828"/>
              <a:gd name="T2" fmla="*/ 2147483647 w 444"/>
              <a:gd name="T3" fmla="*/ 2147483647 h 828"/>
              <a:gd name="T4" fmla="*/ 2147483647 w 444"/>
              <a:gd name="T5" fmla="*/ 2147483647 h 828"/>
              <a:gd name="T6" fmla="*/ 2147483647 w 444"/>
              <a:gd name="T7" fmla="*/ 2147483647 h 828"/>
              <a:gd name="T8" fmla="*/ 2147483647 w 444"/>
              <a:gd name="T9" fmla="*/ 2147483647 h 828"/>
              <a:gd name="T10" fmla="*/ 2147483647 w 444"/>
              <a:gd name="T11" fmla="*/ 2147483647 h 828"/>
              <a:gd name="T12" fmla="*/ 2147483647 w 444"/>
              <a:gd name="T13" fmla="*/ 2147483647 h 828"/>
              <a:gd name="T14" fmla="*/ 2147483647 w 444"/>
              <a:gd name="T15" fmla="*/ 2147483647 h 828"/>
              <a:gd name="T16" fmla="*/ 2147483647 w 444"/>
              <a:gd name="T17" fmla="*/ 2147483647 h 828"/>
              <a:gd name="T18" fmla="*/ 2147483647 w 444"/>
              <a:gd name="T19" fmla="*/ 2147483647 h 828"/>
              <a:gd name="T20" fmla="*/ 2147483647 w 444"/>
              <a:gd name="T21" fmla="*/ 2147483647 h 828"/>
              <a:gd name="T22" fmla="*/ 2147483647 w 444"/>
              <a:gd name="T23" fmla="*/ 2147483647 h 828"/>
              <a:gd name="T24" fmla="*/ 0 w 444"/>
              <a:gd name="T25" fmla="*/ 2147483647 h 828"/>
              <a:gd name="T26" fmla="*/ 0 w 444"/>
              <a:gd name="T27" fmla="*/ 2147483647 h 828"/>
              <a:gd name="T28" fmla="*/ 0 w 444"/>
              <a:gd name="T29" fmla="*/ 2147483647 h 828"/>
              <a:gd name="T30" fmla="*/ 2147483647 w 444"/>
              <a:gd name="T31" fmla="*/ 2147483647 h 828"/>
              <a:gd name="T32" fmla="*/ 2147483647 w 444"/>
              <a:gd name="T33" fmla="*/ 2147483647 h 828"/>
              <a:gd name="T34" fmla="*/ 2147483647 w 444"/>
              <a:gd name="T35" fmla="*/ 2147483647 h 828"/>
              <a:gd name="T36" fmla="*/ 2147483647 w 444"/>
              <a:gd name="T37" fmla="*/ 2147483647 h 828"/>
              <a:gd name="T38" fmla="*/ 2147483647 w 444"/>
              <a:gd name="T39" fmla="*/ 2147483647 h 828"/>
              <a:gd name="T40" fmla="*/ 2147483647 w 444"/>
              <a:gd name="T41" fmla="*/ 2147483647 h 828"/>
              <a:gd name="T42" fmla="*/ 2147483647 w 444"/>
              <a:gd name="T43" fmla="*/ 2147483647 h 828"/>
              <a:gd name="T44" fmla="*/ 2147483647 w 444"/>
              <a:gd name="T45" fmla="*/ 2147483647 h 828"/>
              <a:gd name="T46" fmla="*/ 2147483647 w 444"/>
              <a:gd name="T47" fmla="*/ 2147483647 h 828"/>
              <a:gd name="T48" fmla="*/ 2147483647 w 444"/>
              <a:gd name="T49" fmla="*/ 2147483647 h 828"/>
              <a:gd name="T50" fmla="*/ 2147483647 w 444"/>
              <a:gd name="T51" fmla="*/ 2147483647 h 828"/>
              <a:gd name="T52" fmla="*/ 2147483647 w 444"/>
              <a:gd name="T53" fmla="*/ 2147483647 h 828"/>
              <a:gd name="T54" fmla="*/ 2147483647 w 444"/>
              <a:gd name="T55" fmla="*/ 2147483647 h 828"/>
              <a:gd name="T56" fmla="*/ 2147483647 w 444"/>
              <a:gd name="T57" fmla="*/ 2147483647 h 828"/>
              <a:gd name="T58" fmla="*/ 2147483647 w 444"/>
              <a:gd name="T59" fmla="*/ 2147483647 h 828"/>
              <a:gd name="T60" fmla="*/ 2147483647 w 444"/>
              <a:gd name="T61" fmla="*/ 2147483647 h 828"/>
              <a:gd name="T62" fmla="*/ 2147483647 w 444"/>
              <a:gd name="T63" fmla="*/ 2147483647 h 828"/>
              <a:gd name="T64" fmla="*/ 2147483647 w 444"/>
              <a:gd name="T65" fmla="*/ 2147483647 h 828"/>
              <a:gd name="T66" fmla="*/ 2147483647 w 444"/>
              <a:gd name="T67" fmla="*/ 2147483647 h 828"/>
              <a:gd name="T68" fmla="*/ 2147483647 w 444"/>
              <a:gd name="T69" fmla="*/ 2147483647 h 828"/>
              <a:gd name="T70" fmla="*/ 2147483647 w 444"/>
              <a:gd name="T71" fmla="*/ 2147483647 h 828"/>
              <a:gd name="T72" fmla="*/ 2147483647 w 444"/>
              <a:gd name="T73" fmla="*/ 2147483647 h 828"/>
              <a:gd name="T74" fmla="*/ 2147483647 w 444"/>
              <a:gd name="T75" fmla="*/ 2147483647 h 828"/>
              <a:gd name="T76" fmla="*/ 2147483647 w 444"/>
              <a:gd name="T77" fmla="*/ 2147483647 h 828"/>
              <a:gd name="T78" fmla="*/ 2147483647 w 444"/>
              <a:gd name="T79" fmla="*/ 2147483647 h 828"/>
              <a:gd name="T80" fmla="*/ 2147483647 w 444"/>
              <a:gd name="T81" fmla="*/ 2147483647 h 828"/>
              <a:gd name="T82" fmla="*/ 2147483647 w 444"/>
              <a:gd name="T83" fmla="*/ 2147483647 h 828"/>
              <a:gd name="T84" fmla="*/ 2147483647 w 444"/>
              <a:gd name="T85" fmla="*/ 2147483647 h 828"/>
              <a:gd name="T86" fmla="*/ 2147483647 w 444"/>
              <a:gd name="T87" fmla="*/ 2147483647 h 828"/>
              <a:gd name="T88" fmla="*/ 2147483647 w 444"/>
              <a:gd name="T89" fmla="*/ 2147483647 h 828"/>
              <a:gd name="T90" fmla="*/ 2147483647 w 444"/>
              <a:gd name="T91" fmla="*/ 2147483647 h 828"/>
              <a:gd name="T92" fmla="*/ 2147483647 w 444"/>
              <a:gd name="T93" fmla="*/ 0 h 828"/>
              <a:gd name="T94" fmla="*/ 2147483647 w 444"/>
              <a:gd name="T95" fmla="*/ 2147483647 h 828"/>
              <a:gd name="T96" fmla="*/ 2147483647 w 444"/>
              <a:gd name="T97" fmla="*/ 2147483647 h 828"/>
              <a:gd name="T98" fmla="*/ 2147483647 w 444"/>
              <a:gd name="T99" fmla="*/ 2147483647 h 828"/>
              <a:gd name="T100" fmla="*/ 2147483647 w 444"/>
              <a:gd name="T101" fmla="*/ 2147483647 h 828"/>
              <a:gd name="T102" fmla="*/ 2147483647 w 444"/>
              <a:gd name="T103" fmla="*/ 2147483647 h 828"/>
              <a:gd name="T104" fmla="*/ 2147483647 w 444"/>
              <a:gd name="T105" fmla="*/ 2147483647 h 8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4"/>
              <a:gd name="T160" fmla="*/ 0 h 828"/>
              <a:gd name="T161" fmla="*/ 444 w 444"/>
              <a:gd name="T162" fmla="*/ 828 h 8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4" h="828">
                <a:moveTo>
                  <a:pt x="12" y="48"/>
                </a:moveTo>
                <a:lnTo>
                  <a:pt x="48" y="514"/>
                </a:lnTo>
                <a:lnTo>
                  <a:pt x="38" y="522"/>
                </a:lnTo>
                <a:lnTo>
                  <a:pt x="42" y="538"/>
                </a:lnTo>
                <a:lnTo>
                  <a:pt x="38" y="564"/>
                </a:lnTo>
                <a:lnTo>
                  <a:pt x="54" y="600"/>
                </a:lnTo>
                <a:lnTo>
                  <a:pt x="60" y="640"/>
                </a:lnTo>
                <a:lnTo>
                  <a:pt x="38" y="680"/>
                </a:lnTo>
                <a:lnTo>
                  <a:pt x="38" y="692"/>
                </a:lnTo>
                <a:lnTo>
                  <a:pt x="30" y="726"/>
                </a:lnTo>
                <a:lnTo>
                  <a:pt x="6" y="746"/>
                </a:lnTo>
                <a:lnTo>
                  <a:pt x="6" y="774"/>
                </a:lnTo>
                <a:lnTo>
                  <a:pt x="0" y="814"/>
                </a:lnTo>
                <a:lnTo>
                  <a:pt x="0" y="820"/>
                </a:lnTo>
                <a:lnTo>
                  <a:pt x="0" y="826"/>
                </a:lnTo>
                <a:lnTo>
                  <a:pt x="12" y="828"/>
                </a:lnTo>
                <a:lnTo>
                  <a:pt x="24" y="826"/>
                </a:lnTo>
                <a:lnTo>
                  <a:pt x="20" y="820"/>
                </a:lnTo>
                <a:lnTo>
                  <a:pt x="26" y="804"/>
                </a:lnTo>
                <a:lnTo>
                  <a:pt x="54" y="806"/>
                </a:lnTo>
                <a:lnTo>
                  <a:pt x="88" y="794"/>
                </a:lnTo>
                <a:lnTo>
                  <a:pt x="130" y="814"/>
                </a:lnTo>
                <a:lnTo>
                  <a:pt x="134" y="820"/>
                </a:lnTo>
                <a:lnTo>
                  <a:pt x="142" y="814"/>
                </a:lnTo>
                <a:lnTo>
                  <a:pt x="152" y="784"/>
                </a:lnTo>
                <a:lnTo>
                  <a:pt x="178" y="774"/>
                </a:lnTo>
                <a:lnTo>
                  <a:pt x="184" y="790"/>
                </a:lnTo>
                <a:lnTo>
                  <a:pt x="200" y="800"/>
                </a:lnTo>
                <a:lnTo>
                  <a:pt x="216" y="790"/>
                </a:lnTo>
                <a:lnTo>
                  <a:pt x="224" y="750"/>
                </a:lnTo>
                <a:lnTo>
                  <a:pt x="234" y="736"/>
                </a:lnTo>
                <a:lnTo>
                  <a:pt x="246" y="736"/>
                </a:lnTo>
                <a:lnTo>
                  <a:pt x="258" y="758"/>
                </a:lnTo>
                <a:lnTo>
                  <a:pt x="298" y="758"/>
                </a:lnTo>
                <a:lnTo>
                  <a:pt x="306" y="724"/>
                </a:lnTo>
                <a:lnTo>
                  <a:pt x="364" y="640"/>
                </a:lnTo>
                <a:lnTo>
                  <a:pt x="364" y="612"/>
                </a:lnTo>
                <a:lnTo>
                  <a:pt x="376" y="606"/>
                </a:lnTo>
                <a:lnTo>
                  <a:pt x="404" y="608"/>
                </a:lnTo>
                <a:lnTo>
                  <a:pt x="420" y="594"/>
                </a:lnTo>
                <a:lnTo>
                  <a:pt x="438" y="590"/>
                </a:lnTo>
                <a:lnTo>
                  <a:pt x="444" y="574"/>
                </a:lnTo>
                <a:lnTo>
                  <a:pt x="434" y="542"/>
                </a:lnTo>
                <a:lnTo>
                  <a:pt x="434" y="532"/>
                </a:lnTo>
                <a:lnTo>
                  <a:pt x="438" y="516"/>
                </a:lnTo>
                <a:lnTo>
                  <a:pt x="386" y="6"/>
                </a:lnTo>
                <a:lnTo>
                  <a:pt x="386" y="0"/>
                </a:lnTo>
                <a:lnTo>
                  <a:pt x="100" y="32"/>
                </a:lnTo>
                <a:lnTo>
                  <a:pt x="90" y="42"/>
                </a:lnTo>
                <a:lnTo>
                  <a:pt x="70" y="52"/>
                </a:lnTo>
                <a:lnTo>
                  <a:pt x="54" y="60"/>
                </a:lnTo>
                <a:lnTo>
                  <a:pt x="30" y="64"/>
                </a:lnTo>
                <a:lnTo>
                  <a:pt x="12" y="48"/>
                </a:lnTo>
                <a:close/>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nvGrpSpPr>
          <p:cNvPr id="166931" name="Group 48"/>
          <p:cNvGrpSpPr>
            <a:grpSpLocks/>
          </p:cNvGrpSpPr>
          <p:nvPr/>
        </p:nvGrpSpPr>
        <p:grpSpPr bwMode="auto">
          <a:xfrm>
            <a:off x="5321300" y="4051300"/>
            <a:ext cx="717550" cy="1330325"/>
            <a:chOff x="3582" y="2184"/>
            <a:chExt cx="452" cy="838"/>
          </a:xfrm>
        </p:grpSpPr>
        <p:sp>
          <p:nvSpPr>
            <p:cNvPr id="166996" name="Freeform 49"/>
            <p:cNvSpPr>
              <a:spLocks/>
            </p:cNvSpPr>
            <p:nvPr/>
          </p:nvSpPr>
          <p:spPr bwMode="auto">
            <a:xfrm>
              <a:off x="3582" y="2184"/>
              <a:ext cx="452" cy="838"/>
            </a:xfrm>
            <a:custGeom>
              <a:avLst/>
              <a:gdLst>
                <a:gd name="T0" fmla="*/ 12 w 452"/>
                <a:gd name="T1" fmla="*/ 48 h 838"/>
                <a:gd name="T2" fmla="*/ 48 w 452"/>
                <a:gd name="T3" fmla="*/ 520 h 838"/>
                <a:gd name="T4" fmla="*/ 42 w 452"/>
                <a:gd name="T5" fmla="*/ 528 h 838"/>
                <a:gd name="T6" fmla="*/ 44 w 452"/>
                <a:gd name="T7" fmla="*/ 544 h 838"/>
                <a:gd name="T8" fmla="*/ 42 w 452"/>
                <a:gd name="T9" fmla="*/ 570 h 838"/>
                <a:gd name="T10" fmla="*/ 56 w 452"/>
                <a:gd name="T11" fmla="*/ 606 h 838"/>
                <a:gd name="T12" fmla="*/ 62 w 452"/>
                <a:gd name="T13" fmla="*/ 650 h 838"/>
                <a:gd name="T14" fmla="*/ 42 w 452"/>
                <a:gd name="T15" fmla="*/ 688 h 838"/>
                <a:gd name="T16" fmla="*/ 42 w 452"/>
                <a:gd name="T17" fmla="*/ 700 h 838"/>
                <a:gd name="T18" fmla="*/ 30 w 452"/>
                <a:gd name="T19" fmla="*/ 732 h 838"/>
                <a:gd name="T20" fmla="*/ 6 w 452"/>
                <a:gd name="T21" fmla="*/ 756 h 838"/>
                <a:gd name="T22" fmla="*/ 6 w 452"/>
                <a:gd name="T23" fmla="*/ 784 h 838"/>
                <a:gd name="T24" fmla="*/ 0 w 452"/>
                <a:gd name="T25" fmla="*/ 822 h 838"/>
                <a:gd name="T26" fmla="*/ 0 w 452"/>
                <a:gd name="T27" fmla="*/ 828 h 838"/>
                <a:gd name="T28" fmla="*/ 0 w 452"/>
                <a:gd name="T29" fmla="*/ 834 h 838"/>
                <a:gd name="T30" fmla="*/ 12 w 452"/>
                <a:gd name="T31" fmla="*/ 838 h 838"/>
                <a:gd name="T32" fmla="*/ 24 w 452"/>
                <a:gd name="T33" fmla="*/ 834 h 838"/>
                <a:gd name="T34" fmla="*/ 20 w 452"/>
                <a:gd name="T35" fmla="*/ 828 h 838"/>
                <a:gd name="T36" fmla="*/ 26 w 452"/>
                <a:gd name="T37" fmla="*/ 812 h 838"/>
                <a:gd name="T38" fmla="*/ 54 w 452"/>
                <a:gd name="T39" fmla="*/ 816 h 838"/>
                <a:gd name="T40" fmla="*/ 88 w 452"/>
                <a:gd name="T41" fmla="*/ 802 h 838"/>
                <a:gd name="T42" fmla="*/ 134 w 452"/>
                <a:gd name="T43" fmla="*/ 822 h 838"/>
                <a:gd name="T44" fmla="*/ 136 w 452"/>
                <a:gd name="T45" fmla="*/ 828 h 838"/>
                <a:gd name="T46" fmla="*/ 146 w 452"/>
                <a:gd name="T47" fmla="*/ 822 h 838"/>
                <a:gd name="T48" fmla="*/ 154 w 452"/>
                <a:gd name="T49" fmla="*/ 794 h 838"/>
                <a:gd name="T50" fmla="*/ 182 w 452"/>
                <a:gd name="T51" fmla="*/ 784 h 838"/>
                <a:gd name="T52" fmla="*/ 190 w 452"/>
                <a:gd name="T53" fmla="*/ 800 h 838"/>
                <a:gd name="T54" fmla="*/ 206 w 452"/>
                <a:gd name="T55" fmla="*/ 810 h 838"/>
                <a:gd name="T56" fmla="*/ 218 w 452"/>
                <a:gd name="T57" fmla="*/ 800 h 838"/>
                <a:gd name="T58" fmla="*/ 228 w 452"/>
                <a:gd name="T59" fmla="*/ 758 h 838"/>
                <a:gd name="T60" fmla="*/ 240 w 452"/>
                <a:gd name="T61" fmla="*/ 746 h 838"/>
                <a:gd name="T62" fmla="*/ 248 w 452"/>
                <a:gd name="T63" fmla="*/ 746 h 838"/>
                <a:gd name="T64" fmla="*/ 264 w 452"/>
                <a:gd name="T65" fmla="*/ 764 h 838"/>
                <a:gd name="T66" fmla="*/ 304 w 452"/>
                <a:gd name="T67" fmla="*/ 764 h 838"/>
                <a:gd name="T68" fmla="*/ 312 w 452"/>
                <a:gd name="T69" fmla="*/ 730 h 838"/>
                <a:gd name="T70" fmla="*/ 374 w 452"/>
                <a:gd name="T71" fmla="*/ 650 h 838"/>
                <a:gd name="T72" fmla="*/ 374 w 452"/>
                <a:gd name="T73" fmla="*/ 618 h 838"/>
                <a:gd name="T74" fmla="*/ 386 w 452"/>
                <a:gd name="T75" fmla="*/ 612 h 838"/>
                <a:gd name="T76" fmla="*/ 410 w 452"/>
                <a:gd name="T77" fmla="*/ 614 h 838"/>
                <a:gd name="T78" fmla="*/ 428 w 452"/>
                <a:gd name="T79" fmla="*/ 600 h 838"/>
                <a:gd name="T80" fmla="*/ 446 w 452"/>
                <a:gd name="T81" fmla="*/ 596 h 838"/>
                <a:gd name="T82" fmla="*/ 452 w 452"/>
                <a:gd name="T83" fmla="*/ 580 h 838"/>
                <a:gd name="T84" fmla="*/ 444 w 452"/>
                <a:gd name="T85" fmla="*/ 548 h 838"/>
                <a:gd name="T86" fmla="*/ 444 w 452"/>
                <a:gd name="T87" fmla="*/ 538 h 838"/>
                <a:gd name="T88" fmla="*/ 446 w 452"/>
                <a:gd name="T89" fmla="*/ 522 h 838"/>
                <a:gd name="T90" fmla="*/ 392 w 452"/>
                <a:gd name="T91" fmla="*/ 6 h 838"/>
                <a:gd name="T92" fmla="*/ 392 w 452"/>
                <a:gd name="T93" fmla="*/ 0 h 838"/>
                <a:gd name="T94" fmla="*/ 102 w 452"/>
                <a:gd name="T95" fmla="*/ 32 h 838"/>
                <a:gd name="T96" fmla="*/ 90 w 452"/>
                <a:gd name="T97" fmla="*/ 42 h 838"/>
                <a:gd name="T98" fmla="*/ 70 w 452"/>
                <a:gd name="T99" fmla="*/ 50 h 838"/>
                <a:gd name="T100" fmla="*/ 56 w 452"/>
                <a:gd name="T101" fmla="*/ 60 h 838"/>
                <a:gd name="T102" fmla="*/ 30 w 452"/>
                <a:gd name="T103" fmla="*/ 64 h 838"/>
                <a:gd name="T104" fmla="*/ 12 w 452"/>
                <a:gd name="T105" fmla="*/ 48 h 8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52"/>
                <a:gd name="T160" fmla="*/ 0 h 838"/>
                <a:gd name="T161" fmla="*/ 452 w 452"/>
                <a:gd name="T162" fmla="*/ 838 h 8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52" h="838">
                  <a:moveTo>
                    <a:pt x="12" y="48"/>
                  </a:moveTo>
                  <a:lnTo>
                    <a:pt x="48" y="520"/>
                  </a:lnTo>
                  <a:lnTo>
                    <a:pt x="42" y="528"/>
                  </a:lnTo>
                  <a:lnTo>
                    <a:pt x="44" y="544"/>
                  </a:lnTo>
                  <a:lnTo>
                    <a:pt x="42" y="570"/>
                  </a:lnTo>
                  <a:lnTo>
                    <a:pt x="56" y="606"/>
                  </a:lnTo>
                  <a:lnTo>
                    <a:pt x="62" y="650"/>
                  </a:lnTo>
                  <a:lnTo>
                    <a:pt x="42" y="688"/>
                  </a:lnTo>
                  <a:lnTo>
                    <a:pt x="42" y="700"/>
                  </a:lnTo>
                  <a:lnTo>
                    <a:pt x="30" y="732"/>
                  </a:lnTo>
                  <a:lnTo>
                    <a:pt x="6" y="756"/>
                  </a:lnTo>
                  <a:lnTo>
                    <a:pt x="6" y="784"/>
                  </a:lnTo>
                  <a:lnTo>
                    <a:pt x="0" y="822"/>
                  </a:lnTo>
                  <a:lnTo>
                    <a:pt x="0" y="828"/>
                  </a:lnTo>
                  <a:lnTo>
                    <a:pt x="0" y="834"/>
                  </a:lnTo>
                  <a:lnTo>
                    <a:pt x="12" y="838"/>
                  </a:lnTo>
                  <a:lnTo>
                    <a:pt x="24" y="834"/>
                  </a:lnTo>
                  <a:lnTo>
                    <a:pt x="20" y="828"/>
                  </a:lnTo>
                  <a:lnTo>
                    <a:pt x="26" y="812"/>
                  </a:lnTo>
                  <a:lnTo>
                    <a:pt x="54" y="816"/>
                  </a:lnTo>
                  <a:lnTo>
                    <a:pt x="88" y="802"/>
                  </a:lnTo>
                  <a:lnTo>
                    <a:pt x="134" y="822"/>
                  </a:lnTo>
                  <a:lnTo>
                    <a:pt x="136" y="828"/>
                  </a:lnTo>
                  <a:lnTo>
                    <a:pt x="146" y="822"/>
                  </a:lnTo>
                  <a:lnTo>
                    <a:pt x="154" y="794"/>
                  </a:lnTo>
                  <a:lnTo>
                    <a:pt x="182" y="784"/>
                  </a:lnTo>
                  <a:lnTo>
                    <a:pt x="190" y="800"/>
                  </a:lnTo>
                  <a:lnTo>
                    <a:pt x="206" y="810"/>
                  </a:lnTo>
                  <a:lnTo>
                    <a:pt x="218" y="800"/>
                  </a:lnTo>
                  <a:lnTo>
                    <a:pt x="228" y="758"/>
                  </a:lnTo>
                  <a:lnTo>
                    <a:pt x="240" y="746"/>
                  </a:lnTo>
                  <a:lnTo>
                    <a:pt x="248" y="746"/>
                  </a:lnTo>
                  <a:lnTo>
                    <a:pt x="264" y="764"/>
                  </a:lnTo>
                  <a:lnTo>
                    <a:pt x="304" y="764"/>
                  </a:lnTo>
                  <a:lnTo>
                    <a:pt x="312" y="730"/>
                  </a:lnTo>
                  <a:lnTo>
                    <a:pt x="374" y="650"/>
                  </a:lnTo>
                  <a:lnTo>
                    <a:pt x="374" y="618"/>
                  </a:lnTo>
                  <a:lnTo>
                    <a:pt x="386" y="612"/>
                  </a:lnTo>
                  <a:lnTo>
                    <a:pt x="410" y="614"/>
                  </a:lnTo>
                  <a:lnTo>
                    <a:pt x="428" y="600"/>
                  </a:lnTo>
                  <a:lnTo>
                    <a:pt x="446" y="596"/>
                  </a:lnTo>
                  <a:lnTo>
                    <a:pt x="452" y="580"/>
                  </a:lnTo>
                  <a:lnTo>
                    <a:pt x="444" y="548"/>
                  </a:lnTo>
                  <a:lnTo>
                    <a:pt x="444" y="538"/>
                  </a:lnTo>
                  <a:lnTo>
                    <a:pt x="446" y="522"/>
                  </a:lnTo>
                  <a:lnTo>
                    <a:pt x="392" y="6"/>
                  </a:lnTo>
                  <a:lnTo>
                    <a:pt x="392" y="0"/>
                  </a:lnTo>
                  <a:lnTo>
                    <a:pt x="102" y="32"/>
                  </a:lnTo>
                  <a:lnTo>
                    <a:pt x="90" y="42"/>
                  </a:lnTo>
                  <a:lnTo>
                    <a:pt x="70" y="50"/>
                  </a:lnTo>
                  <a:lnTo>
                    <a:pt x="56" y="60"/>
                  </a:lnTo>
                  <a:lnTo>
                    <a:pt x="30" y="64"/>
                  </a:lnTo>
                  <a:lnTo>
                    <a:pt x="12" y="48"/>
                  </a:lnTo>
                  <a:close/>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nvGrpSpPr>
            <p:cNvPr id="166997" name="Group 50"/>
            <p:cNvGrpSpPr>
              <a:grpSpLocks/>
            </p:cNvGrpSpPr>
            <p:nvPr/>
          </p:nvGrpSpPr>
          <p:grpSpPr bwMode="auto">
            <a:xfrm>
              <a:off x="3582" y="2184"/>
              <a:ext cx="452" cy="838"/>
              <a:chOff x="3582" y="2184"/>
              <a:chExt cx="452" cy="838"/>
            </a:xfrm>
          </p:grpSpPr>
          <p:sp>
            <p:nvSpPr>
              <p:cNvPr id="166998" name="Freeform 51"/>
              <p:cNvSpPr>
                <a:spLocks/>
              </p:cNvSpPr>
              <p:nvPr/>
            </p:nvSpPr>
            <p:spPr bwMode="auto">
              <a:xfrm>
                <a:off x="3582" y="2184"/>
                <a:ext cx="452" cy="838"/>
              </a:xfrm>
              <a:custGeom>
                <a:avLst/>
                <a:gdLst>
                  <a:gd name="T0" fmla="*/ 12 w 452"/>
                  <a:gd name="T1" fmla="*/ 48 h 838"/>
                  <a:gd name="T2" fmla="*/ 48 w 452"/>
                  <a:gd name="T3" fmla="*/ 520 h 838"/>
                  <a:gd name="T4" fmla="*/ 42 w 452"/>
                  <a:gd name="T5" fmla="*/ 528 h 838"/>
                  <a:gd name="T6" fmla="*/ 44 w 452"/>
                  <a:gd name="T7" fmla="*/ 544 h 838"/>
                  <a:gd name="T8" fmla="*/ 42 w 452"/>
                  <a:gd name="T9" fmla="*/ 570 h 838"/>
                  <a:gd name="T10" fmla="*/ 56 w 452"/>
                  <a:gd name="T11" fmla="*/ 606 h 838"/>
                  <a:gd name="T12" fmla="*/ 62 w 452"/>
                  <a:gd name="T13" fmla="*/ 650 h 838"/>
                  <a:gd name="T14" fmla="*/ 42 w 452"/>
                  <a:gd name="T15" fmla="*/ 688 h 838"/>
                  <a:gd name="T16" fmla="*/ 42 w 452"/>
                  <a:gd name="T17" fmla="*/ 700 h 838"/>
                  <a:gd name="T18" fmla="*/ 30 w 452"/>
                  <a:gd name="T19" fmla="*/ 732 h 838"/>
                  <a:gd name="T20" fmla="*/ 6 w 452"/>
                  <a:gd name="T21" fmla="*/ 756 h 838"/>
                  <a:gd name="T22" fmla="*/ 6 w 452"/>
                  <a:gd name="T23" fmla="*/ 784 h 838"/>
                  <a:gd name="T24" fmla="*/ 0 w 452"/>
                  <a:gd name="T25" fmla="*/ 822 h 838"/>
                  <a:gd name="T26" fmla="*/ 0 w 452"/>
                  <a:gd name="T27" fmla="*/ 828 h 838"/>
                  <a:gd name="T28" fmla="*/ 0 w 452"/>
                  <a:gd name="T29" fmla="*/ 834 h 838"/>
                  <a:gd name="T30" fmla="*/ 12 w 452"/>
                  <a:gd name="T31" fmla="*/ 838 h 838"/>
                  <a:gd name="T32" fmla="*/ 24 w 452"/>
                  <a:gd name="T33" fmla="*/ 834 h 838"/>
                  <a:gd name="T34" fmla="*/ 20 w 452"/>
                  <a:gd name="T35" fmla="*/ 828 h 838"/>
                  <a:gd name="T36" fmla="*/ 26 w 452"/>
                  <a:gd name="T37" fmla="*/ 812 h 838"/>
                  <a:gd name="T38" fmla="*/ 54 w 452"/>
                  <a:gd name="T39" fmla="*/ 816 h 838"/>
                  <a:gd name="T40" fmla="*/ 88 w 452"/>
                  <a:gd name="T41" fmla="*/ 802 h 838"/>
                  <a:gd name="T42" fmla="*/ 134 w 452"/>
                  <a:gd name="T43" fmla="*/ 822 h 838"/>
                  <a:gd name="T44" fmla="*/ 136 w 452"/>
                  <a:gd name="T45" fmla="*/ 828 h 838"/>
                  <a:gd name="T46" fmla="*/ 146 w 452"/>
                  <a:gd name="T47" fmla="*/ 822 h 838"/>
                  <a:gd name="T48" fmla="*/ 154 w 452"/>
                  <a:gd name="T49" fmla="*/ 794 h 838"/>
                  <a:gd name="T50" fmla="*/ 182 w 452"/>
                  <a:gd name="T51" fmla="*/ 784 h 838"/>
                  <a:gd name="T52" fmla="*/ 190 w 452"/>
                  <a:gd name="T53" fmla="*/ 800 h 838"/>
                  <a:gd name="T54" fmla="*/ 206 w 452"/>
                  <a:gd name="T55" fmla="*/ 810 h 838"/>
                  <a:gd name="T56" fmla="*/ 218 w 452"/>
                  <a:gd name="T57" fmla="*/ 800 h 838"/>
                  <a:gd name="T58" fmla="*/ 228 w 452"/>
                  <a:gd name="T59" fmla="*/ 758 h 838"/>
                  <a:gd name="T60" fmla="*/ 240 w 452"/>
                  <a:gd name="T61" fmla="*/ 746 h 838"/>
                  <a:gd name="T62" fmla="*/ 248 w 452"/>
                  <a:gd name="T63" fmla="*/ 746 h 838"/>
                  <a:gd name="T64" fmla="*/ 264 w 452"/>
                  <a:gd name="T65" fmla="*/ 764 h 838"/>
                  <a:gd name="T66" fmla="*/ 304 w 452"/>
                  <a:gd name="T67" fmla="*/ 764 h 838"/>
                  <a:gd name="T68" fmla="*/ 312 w 452"/>
                  <a:gd name="T69" fmla="*/ 730 h 838"/>
                  <a:gd name="T70" fmla="*/ 374 w 452"/>
                  <a:gd name="T71" fmla="*/ 650 h 838"/>
                  <a:gd name="T72" fmla="*/ 374 w 452"/>
                  <a:gd name="T73" fmla="*/ 618 h 838"/>
                  <a:gd name="T74" fmla="*/ 386 w 452"/>
                  <a:gd name="T75" fmla="*/ 612 h 838"/>
                  <a:gd name="T76" fmla="*/ 410 w 452"/>
                  <a:gd name="T77" fmla="*/ 614 h 838"/>
                  <a:gd name="T78" fmla="*/ 428 w 452"/>
                  <a:gd name="T79" fmla="*/ 600 h 838"/>
                  <a:gd name="T80" fmla="*/ 446 w 452"/>
                  <a:gd name="T81" fmla="*/ 596 h 838"/>
                  <a:gd name="T82" fmla="*/ 452 w 452"/>
                  <a:gd name="T83" fmla="*/ 580 h 838"/>
                  <a:gd name="T84" fmla="*/ 444 w 452"/>
                  <a:gd name="T85" fmla="*/ 548 h 838"/>
                  <a:gd name="T86" fmla="*/ 444 w 452"/>
                  <a:gd name="T87" fmla="*/ 538 h 838"/>
                  <a:gd name="T88" fmla="*/ 446 w 452"/>
                  <a:gd name="T89" fmla="*/ 522 h 838"/>
                  <a:gd name="T90" fmla="*/ 392 w 452"/>
                  <a:gd name="T91" fmla="*/ 6 h 838"/>
                  <a:gd name="T92" fmla="*/ 392 w 452"/>
                  <a:gd name="T93" fmla="*/ 0 h 838"/>
                  <a:gd name="T94" fmla="*/ 102 w 452"/>
                  <a:gd name="T95" fmla="*/ 32 h 838"/>
                  <a:gd name="T96" fmla="*/ 90 w 452"/>
                  <a:gd name="T97" fmla="*/ 42 h 838"/>
                  <a:gd name="T98" fmla="*/ 70 w 452"/>
                  <a:gd name="T99" fmla="*/ 50 h 838"/>
                  <a:gd name="T100" fmla="*/ 56 w 452"/>
                  <a:gd name="T101" fmla="*/ 60 h 838"/>
                  <a:gd name="T102" fmla="*/ 30 w 452"/>
                  <a:gd name="T103" fmla="*/ 64 h 838"/>
                  <a:gd name="T104" fmla="*/ 12 w 452"/>
                  <a:gd name="T105" fmla="*/ 48 h 8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52"/>
                  <a:gd name="T160" fmla="*/ 0 h 838"/>
                  <a:gd name="T161" fmla="*/ 452 w 452"/>
                  <a:gd name="T162" fmla="*/ 838 h 8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52" h="838">
                    <a:moveTo>
                      <a:pt x="12" y="48"/>
                    </a:moveTo>
                    <a:lnTo>
                      <a:pt x="48" y="520"/>
                    </a:lnTo>
                    <a:lnTo>
                      <a:pt x="42" y="528"/>
                    </a:lnTo>
                    <a:lnTo>
                      <a:pt x="44" y="544"/>
                    </a:lnTo>
                    <a:lnTo>
                      <a:pt x="42" y="570"/>
                    </a:lnTo>
                    <a:lnTo>
                      <a:pt x="56" y="606"/>
                    </a:lnTo>
                    <a:lnTo>
                      <a:pt x="62" y="650"/>
                    </a:lnTo>
                    <a:lnTo>
                      <a:pt x="42" y="688"/>
                    </a:lnTo>
                    <a:lnTo>
                      <a:pt x="42" y="700"/>
                    </a:lnTo>
                    <a:lnTo>
                      <a:pt x="30" y="732"/>
                    </a:lnTo>
                    <a:lnTo>
                      <a:pt x="6" y="756"/>
                    </a:lnTo>
                    <a:lnTo>
                      <a:pt x="6" y="784"/>
                    </a:lnTo>
                    <a:lnTo>
                      <a:pt x="0" y="822"/>
                    </a:lnTo>
                    <a:lnTo>
                      <a:pt x="0" y="828"/>
                    </a:lnTo>
                    <a:lnTo>
                      <a:pt x="0" y="834"/>
                    </a:lnTo>
                    <a:lnTo>
                      <a:pt x="12" y="838"/>
                    </a:lnTo>
                    <a:lnTo>
                      <a:pt x="24" y="834"/>
                    </a:lnTo>
                    <a:lnTo>
                      <a:pt x="20" y="828"/>
                    </a:lnTo>
                    <a:lnTo>
                      <a:pt x="26" y="812"/>
                    </a:lnTo>
                    <a:lnTo>
                      <a:pt x="54" y="816"/>
                    </a:lnTo>
                    <a:lnTo>
                      <a:pt x="88" y="802"/>
                    </a:lnTo>
                    <a:lnTo>
                      <a:pt x="134" y="822"/>
                    </a:lnTo>
                    <a:lnTo>
                      <a:pt x="136" y="828"/>
                    </a:lnTo>
                    <a:lnTo>
                      <a:pt x="146" y="822"/>
                    </a:lnTo>
                    <a:lnTo>
                      <a:pt x="154" y="794"/>
                    </a:lnTo>
                    <a:lnTo>
                      <a:pt x="182" y="784"/>
                    </a:lnTo>
                    <a:lnTo>
                      <a:pt x="190" y="800"/>
                    </a:lnTo>
                    <a:lnTo>
                      <a:pt x="206" y="810"/>
                    </a:lnTo>
                    <a:lnTo>
                      <a:pt x="218" y="800"/>
                    </a:lnTo>
                    <a:lnTo>
                      <a:pt x="228" y="758"/>
                    </a:lnTo>
                    <a:lnTo>
                      <a:pt x="240" y="746"/>
                    </a:lnTo>
                    <a:lnTo>
                      <a:pt x="248" y="746"/>
                    </a:lnTo>
                    <a:lnTo>
                      <a:pt x="264" y="764"/>
                    </a:lnTo>
                    <a:lnTo>
                      <a:pt x="304" y="764"/>
                    </a:lnTo>
                    <a:lnTo>
                      <a:pt x="312" y="730"/>
                    </a:lnTo>
                    <a:lnTo>
                      <a:pt x="374" y="650"/>
                    </a:lnTo>
                    <a:lnTo>
                      <a:pt x="374" y="618"/>
                    </a:lnTo>
                    <a:lnTo>
                      <a:pt x="386" y="612"/>
                    </a:lnTo>
                    <a:lnTo>
                      <a:pt x="410" y="614"/>
                    </a:lnTo>
                    <a:lnTo>
                      <a:pt x="428" y="600"/>
                    </a:lnTo>
                    <a:lnTo>
                      <a:pt x="446" y="596"/>
                    </a:lnTo>
                    <a:lnTo>
                      <a:pt x="452" y="580"/>
                    </a:lnTo>
                    <a:lnTo>
                      <a:pt x="444" y="548"/>
                    </a:lnTo>
                    <a:lnTo>
                      <a:pt x="444" y="538"/>
                    </a:lnTo>
                    <a:lnTo>
                      <a:pt x="446" y="522"/>
                    </a:lnTo>
                    <a:lnTo>
                      <a:pt x="392" y="6"/>
                    </a:lnTo>
                    <a:lnTo>
                      <a:pt x="392" y="0"/>
                    </a:lnTo>
                    <a:lnTo>
                      <a:pt x="102" y="32"/>
                    </a:lnTo>
                    <a:lnTo>
                      <a:pt x="90" y="42"/>
                    </a:lnTo>
                    <a:lnTo>
                      <a:pt x="70" y="50"/>
                    </a:lnTo>
                    <a:lnTo>
                      <a:pt x="56" y="60"/>
                    </a:lnTo>
                    <a:lnTo>
                      <a:pt x="30" y="64"/>
                    </a:lnTo>
                    <a:lnTo>
                      <a:pt x="12" y="48"/>
                    </a:lnTo>
                    <a:close/>
                  </a:path>
                </a:pathLst>
              </a:custGeom>
              <a:solidFill>
                <a:schemeClr val="hlink"/>
              </a:solidFill>
              <a:ln w="9525">
                <a:solidFill>
                  <a:schemeClr val="tx1"/>
                </a:solidFill>
                <a:round/>
                <a:headEnd/>
                <a:tailEnd/>
              </a:ln>
            </p:spPr>
            <p:txBody>
              <a:bodyPr/>
              <a:lstStyle/>
              <a:p>
                <a:endParaRPr lang="en-US">
                  <a:latin typeface="Lucida Sans Unicode" pitchFamily="34" charset="0"/>
                </a:endParaRPr>
              </a:p>
            </p:txBody>
          </p:sp>
          <p:sp>
            <p:nvSpPr>
              <p:cNvPr id="166999" name="Freeform 52"/>
              <p:cNvSpPr>
                <a:spLocks/>
              </p:cNvSpPr>
              <p:nvPr/>
            </p:nvSpPr>
            <p:spPr bwMode="auto">
              <a:xfrm>
                <a:off x="3582" y="2184"/>
                <a:ext cx="452" cy="838"/>
              </a:xfrm>
              <a:custGeom>
                <a:avLst/>
                <a:gdLst>
                  <a:gd name="T0" fmla="*/ 12 w 452"/>
                  <a:gd name="T1" fmla="*/ 48 h 838"/>
                  <a:gd name="T2" fmla="*/ 48 w 452"/>
                  <a:gd name="T3" fmla="*/ 520 h 838"/>
                  <a:gd name="T4" fmla="*/ 42 w 452"/>
                  <a:gd name="T5" fmla="*/ 528 h 838"/>
                  <a:gd name="T6" fmla="*/ 44 w 452"/>
                  <a:gd name="T7" fmla="*/ 544 h 838"/>
                  <a:gd name="T8" fmla="*/ 42 w 452"/>
                  <a:gd name="T9" fmla="*/ 570 h 838"/>
                  <a:gd name="T10" fmla="*/ 56 w 452"/>
                  <a:gd name="T11" fmla="*/ 606 h 838"/>
                  <a:gd name="T12" fmla="*/ 62 w 452"/>
                  <a:gd name="T13" fmla="*/ 650 h 838"/>
                  <a:gd name="T14" fmla="*/ 42 w 452"/>
                  <a:gd name="T15" fmla="*/ 688 h 838"/>
                  <a:gd name="T16" fmla="*/ 42 w 452"/>
                  <a:gd name="T17" fmla="*/ 700 h 838"/>
                  <a:gd name="T18" fmla="*/ 30 w 452"/>
                  <a:gd name="T19" fmla="*/ 732 h 838"/>
                  <a:gd name="T20" fmla="*/ 6 w 452"/>
                  <a:gd name="T21" fmla="*/ 756 h 838"/>
                  <a:gd name="T22" fmla="*/ 6 w 452"/>
                  <a:gd name="T23" fmla="*/ 784 h 838"/>
                  <a:gd name="T24" fmla="*/ 0 w 452"/>
                  <a:gd name="T25" fmla="*/ 822 h 838"/>
                  <a:gd name="T26" fmla="*/ 0 w 452"/>
                  <a:gd name="T27" fmla="*/ 828 h 838"/>
                  <a:gd name="T28" fmla="*/ 0 w 452"/>
                  <a:gd name="T29" fmla="*/ 834 h 838"/>
                  <a:gd name="T30" fmla="*/ 12 w 452"/>
                  <a:gd name="T31" fmla="*/ 838 h 838"/>
                  <a:gd name="T32" fmla="*/ 24 w 452"/>
                  <a:gd name="T33" fmla="*/ 834 h 838"/>
                  <a:gd name="T34" fmla="*/ 20 w 452"/>
                  <a:gd name="T35" fmla="*/ 828 h 838"/>
                  <a:gd name="T36" fmla="*/ 26 w 452"/>
                  <a:gd name="T37" fmla="*/ 812 h 838"/>
                  <a:gd name="T38" fmla="*/ 54 w 452"/>
                  <a:gd name="T39" fmla="*/ 816 h 838"/>
                  <a:gd name="T40" fmla="*/ 88 w 452"/>
                  <a:gd name="T41" fmla="*/ 802 h 838"/>
                  <a:gd name="T42" fmla="*/ 134 w 452"/>
                  <a:gd name="T43" fmla="*/ 822 h 838"/>
                  <a:gd name="T44" fmla="*/ 136 w 452"/>
                  <a:gd name="T45" fmla="*/ 828 h 838"/>
                  <a:gd name="T46" fmla="*/ 146 w 452"/>
                  <a:gd name="T47" fmla="*/ 822 h 838"/>
                  <a:gd name="T48" fmla="*/ 154 w 452"/>
                  <a:gd name="T49" fmla="*/ 794 h 838"/>
                  <a:gd name="T50" fmla="*/ 182 w 452"/>
                  <a:gd name="T51" fmla="*/ 784 h 838"/>
                  <a:gd name="T52" fmla="*/ 190 w 452"/>
                  <a:gd name="T53" fmla="*/ 800 h 838"/>
                  <a:gd name="T54" fmla="*/ 206 w 452"/>
                  <a:gd name="T55" fmla="*/ 810 h 838"/>
                  <a:gd name="T56" fmla="*/ 218 w 452"/>
                  <a:gd name="T57" fmla="*/ 800 h 838"/>
                  <a:gd name="T58" fmla="*/ 228 w 452"/>
                  <a:gd name="T59" fmla="*/ 758 h 838"/>
                  <a:gd name="T60" fmla="*/ 240 w 452"/>
                  <a:gd name="T61" fmla="*/ 746 h 838"/>
                  <a:gd name="T62" fmla="*/ 248 w 452"/>
                  <a:gd name="T63" fmla="*/ 746 h 838"/>
                  <a:gd name="T64" fmla="*/ 264 w 452"/>
                  <a:gd name="T65" fmla="*/ 764 h 838"/>
                  <a:gd name="T66" fmla="*/ 304 w 452"/>
                  <a:gd name="T67" fmla="*/ 764 h 838"/>
                  <a:gd name="T68" fmla="*/ 312 w 452"/>
                  <a:gd name="T69" fmla="*/ 730 h 838"/>
                  <a:gd name="T70" fmla="*/ 374 w 452"/>
                  <a:gd name="T71" fmla="*/ 650 h 838"/>
                  <a:gd name="T72" fmla="*/ 374 w 452"/>
                  <a:gd name="T73" fmla="*/ 618 h 838"/>
                  <a:gd name="T74" fmla="*/ 386 w 452"/>
                  <a:gd name="T75" fmla="*/ 612 h 838"/>
                  <a:gd name="T76" fmla="*/ 410 w 452"/>
                  <a:gd name="T77" fmla="*/ 614 h 838"/>
                  <a:gd name="T78" fmla="*/ 428 w 452"/>
                  <a:gd name="T79" fmla="*/ 600 h 838"/>
                  <a:gd name="T80" fmla="*/ 446 w 452"/>
                  <a:gd name="T81" fmla="*/ 596 h 838"/>
                  <a:gd name="T82" fmla="*/ 452 w 452"/>
                  <a:gd name="T83" fmla="*/ 580 h 838"/>
                  <a:gd name="T84" fmla="*/ 444 w 452"/>
                  <a:gd name="T85" fmla="*/ 548 h 838"/>
                  <a:gd name="T86" fmla="*/ 444 w 452"/>
                  <a:gd name="T87" fmla="*/ 538 h 838"/>
                  <a:gd name="T88" fmla="*/ 446 w 452"/>
                  <a:gd name="T89" fmla="*/ 522 h 838"/>
                  <a:gd name="T90" fmla="*/ 392 w 452"/>
                  <a:gd name="T91" fmla="*/ 6 h 838"/>
                  <a:gd name="T92" fmla="*/ 392 w 452"/>
                  <a:gd name="T93" fmla="*/ 0 h 838"/>
                  <a:gd name="T94" fmla="*/ 102 w 452"/>
                  <a:gd name="T95" fmla="*/ 32 h 838"/>
                  <a:gd name="T96" fmla="*/ 90 w 452"/>
                  <a:gd name="T97" fmla="*/ 42 h 838"/>
                  <a:gd name="T98" fmla="*/ 70 w 452"/>
                  <a:gd name="T99" fmla="*/ 50 h 838"/>
                  <a:gd name="T100" fmla="*/ 56 w 452"/>
                  <a:gd name="T101" fmla="*/ 60 h 838"/>
                  <a:gd name="T102" fmla="*/ 30 w 452"/>
                  <a:gd name="T103" fmla="*/ 64 h 838"/>
                  <a:gd name="T104" fmla="*/ 12 w 452"/>
                  <a:gd name="T105" fmla="*/ 48 h 8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52"/>
                  <a:gd name="T160" fmla="*/ 0 h 838"/>
                  <a:gd name="T161" fmla="*/ 452 w 452"/>
                  <a:gd name="T162" fmla="*/ 838 h 8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52" h="838">
                    <a:moveTo>
                      <a:pt x="12" y="48"/>
                    </a:moveTo>
                    <a:lnTo>
                      <a:pt x="48" y="520"/>
                    </a:lnTo>
                    <a:lnTo>
                      <a:pt x="42" y="528"/>
                    </a:lnTo>
                    <a:lnTo>
                      <a:pt x="44" y="544"/>
                    </a:lnTo>
                    <a:lnTo>
                      <a:pt x="42" y="570"/>
                    </a:lnTo>
                    <a:lnTo>
                      <a:pt x="56" y="606"/>
                    </a:lnTo>
                    <a:lnTo>
                      <a:pt x="62" y="650"/>
                    </a:lnTo>
                    <a:lnTo>
                      <a:pt x="42" y="688"/>
                    </a:lnTo>
                    <a:lnTo>
                      <a:pt x="42" y="700"/>
                    </a:lnTo>
                    <a:lnTo>
                      <a:pt x="30" y="732"/>
                    </a:lnTo>
                    <a:lnTo>
                      <a:pt x="6" y="756"/>
                    </a:lnTo>
                    <a:lnTo>
                      <a:pt x="6" y="784"/>
                    </a:lnTo>
                    <a:lnTo>
                      <a:pt x="0" y="822"/>
                    </a:lnTo>
                    <a:lnTo>
                      <a:pt x="0" y="828"/>
                    </a:lnTo>
                    <a:lnTo>
                      <a:pt x="0" y="834"/>
                    </a:lnTo>
                    <a:lnTo>
                      <a:pt x="12" y="838"/>
                    </a:lnTo>
                    <a:lnTo>
                      <a:pt x="24" y="834"/>
                    </a:lnTo>
                    <a:lnTo>
                      <a:pt x="20" y="828"/>
                    </a:lnTo>
                    <a:lnTo>
                      <a:pt x="26" y="812"/>
                    </a:lnTo>
                    <a:lnTo>
                      <a:pt x="54" y="816"/>
                    </a:lnTo>
                    <a:lnTo>
                      <a:pt x="88" y="802"/>
                    </a:lnTo>
                    <a:lnTo>
                      <a:pt x="134" y="822"/>
                    </a:lnTo>
                    <a:lnTo>
                      <a:pt x="136" y="828"/>
                    </a:lnTo>
                    <a:lnTo>
                      <a:pt x="146" y="822"/>
                    </a:lnTo>
                    <a:lnTo>
                      <a:pt x="154" y="794"/>
                    </a:lnTo>
                    <a:lnTo>
                      <a:pt x="182" y="784"/>
                    </a:lnTo>
                    <a:lnTo>
                      <a:pt x="190" y="800"/>
                    </a:lnTo>
                    <a:lnTo>
                      <a:pt x="206" y="810"/>
                    </a:lnTo>
                    <a:lnTo>
                      <a:pt x="218" y="800"/>
                    </a:lnTo>
                    <a:lnTo>
                      <a:pt x="228" y="758"/>
                    </a:lnTo>
                    <a:lnTo>
                      <a:pt x="240" y="746"/>
                    </a:lnTo>
                    <a:lnTo>
                      <a:pt x="248" y="746"/>
                    </a:lnTo>
                    <a:lnTo>
                      <a:pt x="264" y="764"/>
                    </a:lnTo>
                    <a:lnTo>
                      <a:pt x="304" y="764"/>
                    </a:lnTo>
                    <a:lnTo>
                      <a:pt x="312" y="730"/>
                    </a:lnTo>
                    <a:lnTo>
                      <a:pt x="374" y="650"/>
                    </a:lnTo>
                    <a:lnTo>
                      <a:pt x="374" y="618"/>
                    </a:lnTo>
                    <a:lnTo>
                      <a:pt x="386" y="612"/>
                    </a:lnTo>
                    <a:lnTo>
                      <a:pt x="410" y="614"/>
                    </a:lnTo>
                    <a:lnTo>
                      <a:pt x="428" y="600"/>
                    </a:lnTo>
                    <a:lnTo>
                      <a:pt x="446" y="596"/>
                    </a:lnTo>
                    <a:lnTo>
                      <a:pt x="452" y="580"/>
                    </a:lnTo>
                    <a:lnTo>
                      <a:pt x="444" y="548"/>
                    </a:lnTo>
                    <a:lnTo>
                      <a:pt x="444" y="538"/>
                    </a:lnTo>
                    <a:lnTo>
                      <a:pt x="446" y="522"/>
                    </a:lnTo>
                    <a:lnTo>
                      <a:pt x="392" y="6"/>
                    </a:lnTo>
                    <a:lnTo>
                      <a:pt x="392" y="0"/>
                    </a:lnTo>
                    <a:lnTo>
                      <a:pt x="102" y="32"/>
                    </a:lnTo>
                    <a:lnTo>
                      <a:pt x="90" y="42"/>
                    </a:lnTo>
                    <a:lnTo>
                      <a:pt x="70" y="50"/>
                    </a:lnTo>
                    <a:lnTo>
                      <a:pt x="56" y="60"/>
                    </a:lnTo>
                    <a:lnTo>
                      <a:pt x="30" y="64"/>
                    </a:lnTo>
                    <a:lnTo>
                      <a:pt x="12" y="48"/>
                    </a:lnTo>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grpSp>
      <p:sp>
        <p:nvSpPr>
          <p:cNvPr id="166932" name="Freeform 53"/>
          <p:cNvSpPr>
            <a:spLocks/>
          </p:cNvSpPr>
          <p:nvPr/>
        </p:nvSpPr>
        <p:spPr bwMode="auto">
          <a:xfrm>
            <a:off x="5949950" y="3854450"/>
            <a:ext cx="984250" cy="1155700"/>
          </a:xfrm>
          <a:custGeom>
            <a:avLst/>
            <a:gdLst>
              <a:gd name="T0" fmla="*/ 2147483647 w 620"/>
              <a:gd name="T1" fmla="*/ 2147483647 h 728"/>
              <a:gd name="T2" fmla="*/ 2147483647 w 620"/>
              <a:gd name="T3" fmla="*/ 2147483647 h 728"/>
              <a:gd name="T4" fmla="*/ 2147483647 w 620"/>
              <a:gd name="T5" fmla="*/ 2147483647 h 728"/>
              <a:gd name="T6" fmla="*/ 2147483647 w 620"/>
              <a:gd name="T7" fmla="*/ 2147483647 h 728"/>
              <a:gd name="T8" fmla="*/ 2147483647 w 620"/>
              <a:gd name="T9" fmla="*/ 2147483647 h 728"/>
              <a:gd name="T10" fmla="*/ 2147483647 w 620"/>
              <a:gd name="T11" fmla="*/ 2147483647 h 728"/>
              <a:gd name="T12" fmla="*/ 2147483647 w 620"/>
              <a:gd name="T13" fmla="*/ 2147483647 h 728"/>
              <a:gd name="T14" fmla="*/ 2147483647 w 620"/>
              <a:gd name="T15" fmla="*/ 2147483647 h 728"/>
              <a:gd name="T16" fmla="*/ 2147483647 w 620"/>
              <a:gd name="T17" fmla="*/ 2147483647 h 728"/>
              <a:gd name="T18" fmla="*/ 2147483647 w 620"/>
              <a:gd name="T19" fmla="*/ 2147483647 h 728"/>
              <a:gd name="T20" fmla="*/ 2147483647 w 620"/>
              <a:gd name="T21" fmla="*/ 2147483647 h 728"/>
              <a:gd name="T22" fmla="*/ 2147483647 w 620"/>
              <a:gd name="T23" fmla="*/ 2147483647 h 728"/>
              <a:gd name="T24" fmla="*/ 2147483647 w 620"/>
              <a:gd name="T25" fmla="*/ 2147483647 h 728"/>
              <a:gd name="T26" fmla="*/ 2147483647 w 620"/>
              <a:gd name="T27" fmla="*/ 2147483647 h 728"/>
              <a:gd name="T28" fmla="*/ 2147483647 w 620"/>
              <a:gd name="T29" fmla="*/ 2147483647 h 728"/>
              <a:gd name="T30" fmla="*/ 2147483647 w 620"/>
              <a:gd name="T31" fmla="*/ 2147483647 h 728"/>
              <a:gd name="T32" fmla="*/ 2147483647 w 620"/>
              <a:gd name="T33" fmla="*/ 2147483647 h 728"/>
              <a:gd name="T34" fmla="*/ 2147483647 w 620"/>
              <a:gd name="T35" fmla="*/ 2147483647 h 728"/>
              <a:gd name="T36" fmla="*/ 2147483647 w 620"/>
              <a:gd name="T37" fmla="*/ 2147483647 h 728"/>
              <a:gd name="T38" fmla="*/ 2147483647 w 620"/>
              <a:gd name="T39" fmla="*/ 2147483647 h 728"/>
              <a:gd name="T40" fmla="*/ 2147483647 w 620"/>
              <a:gd name="T41" fmla="*/ 2147483647 h 728"/>
              <a:gd name="T42" fmla="*/ 2147483647 w 620"/>
              <a:gd name="T43" fmla="*/ 2147483647 h 728"/>
              <a:gd name="T44" fmla="*/ 2147483647 w 620"/>
              <a:gd name="T45" fmla="*/ 2147483647 h 728"/>
              <a:gd name="T46" fmla="*/ 2147483647 w 620"/>
              <a:gd name="T47" fmla="*/ 2147483647 h 728"/>
              <a:gd name="T48" fmla="*/ 2147483647 w 620"/>
              <a:gd name="T49" fmla="*/ 2147483647 h 728"/>
              <a:gd name="T50" fmla="*/ 2147483647 w 620"/>
              <a:gd name="T51" fmla="*/ 2147483647 h 728"/>
              <a:gd name="T52" fmla="*/ 2147483647 w 620"/>
              <a:gd name="T53" fmla="*/ 2147483647 h 728"/>
              <a:gd name="T54" fmla="*/ 2147483647 w 620"/>
              <a:gd name="T55" fmla="*/ 2147483647 h 728"/>
              <a:gd name="T56" fmla="*/ 2147483647 w 620"/>
              <a:gd name="T57" fmla="*/ 2147483647 h 728"/>
              <a:gd name="T58" fmla="*/ 2147483647 w 620"/>
              <a:gd name="T59" fmla="*/ 2147483647 h 728"/>
              <a:gd name="T60" fmla="*/ 2147483647 w 620"/>
              <a:gd name="T61" fmla="*/ 2147483647 h 728"/>
              <a:gd name="T62" fmla="*/ 2147483647 w 620"/>
              <a:gd name="T63" fmla="*/ 2147483647 h 728"/>
              <a:gd name="T64" fmla="*/ 2147483647 w 620"/>
              <a:gd name="T65" fmla="*/ 2147483647 h 728"/>
              <a:gd name="T66" fmla="*/ 2147483647 w 620"/>
              <a:gd name="T67" fmla="*/ 2147483647 h 728"/>
              <a:gd name="T68" fmla="*/ 2147483647 w 620"/>
              <a:gd name="T69" fmla="*/ 2147483647 h 728"/>
              <a:gd name="T70" fmla="*/ 2147483647 w 620"/>
              <a:gd name="T71" fmla="*/ 2147483647 h 728"/>
              <a:gd name="T72" fmla="*/ 2147483647 w 620"/>
              <a:gd name="T73" fmla="*/ 2147483647 h 728"/>
              <a:gd name="T74" fmla="*/ 0 w 620"/>
              <a:gd name="T75" fmla="*/ 2147483647 h 7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20"/>
              <a:gd name="T115" fmla="*/ 0 h 728"/>
              <a:gd name="T116" fmla="*/ 620 w 620"/>
              <a:gd name="T117" fmla="*/ 728 h 7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20" h="728">
                <a:moveTo>
                  <a:pt x="0" y="126"/>
                </a:moveTo>
                <a:lnTo>
                  <a:pt x="50" y="640"/>
                </a:lnTo>
                <a:lnTo>
                  <a:pt x="66" y="636"/>
                </a:lnTo>
                <a:lnTo>
                  <a:pt x="78" y="646"/>
                </a:lnTo>
                <a:lnTo>
                  <a:pt x="90" y="646"/>
                </a:lnTo>
                <a:lnTo>
                  <a:pt x="106" y="636"/>
                </a:lnTo>
                <a:lnTo>
                  <a:pt x="134" y="658"/>
                </a:lnTo>
                <a:lnTo>
                  <a:pt x="146" y="688"/>
                </a:lnTo>
                <a:lnTo>
                  <a:pt x="166" y="694"/>
                </a:lnTo>
                <a:lnTo>
                  <a:pt x="198" y="690"/>
                </a:lnTo>
                <a:lnTo>
                  <a:pt x="228" y="716"/>
                </a:lnTo>
                <a:lnTo>
                  <a:pt x="240" y="700"/>
                </a:lnTo>
                <a:lnTo>
                  <a:pt x="250" y="694"/>
                </a:lnTo>
                <a:lnTo>
                  <a:pt x="276" y="710"/>
                </a:lnTo>
                <a:lnTo>
                  <a:pt x="298" y="706"/>
                </a:lnTo>
                <a:lnTo>
                  <a:pt x="300" y="700"/>
                </a:lnTo>
                <a:lnTo>
                  <a:pt x="314" y="694"/>
                </a:lnTo>
                <a:lnTo>
                  <a:pt x="316" y="688"/>
                </a:lnTo>
                <a:lnTo>
                  <a:pt x="334" y="672"/>
                </a:lnTo>
                <a:lnTo>
                  <a:pt x="344" y="684"/>
                </a:lnTo>
                <a:lnTo>
                  <a:pt x="358" y="710"/>
                </a:lnTo>
                <a:lnTo>
                  <a:pt x="370" y="710"/>
                </a:lnTo>
                <a:lnTo>
                  <a:pt x="386" y="722"/>
                </a:lnTo>
                <a:lnTo>
                  <a:pt x="396" y="728"/>
                </a:lnTo>
                <a:lnTo>
                  <a:pt x="414" y="728"/>
                </a:lnTo>
                <a:lnTo>
                  <a:pt x="428" y="700"/>
                </a:lnTo>
                <a:lnTo>
                  <a:pt x="442" y="694"/>
                </a:lnTo>
                <a:lnTo>
                  <a:pt x="442" y="672"/>
                </a:lnTo>
                <a:lnTo>
                  <a:pt x="442" y="650"/>
                </a:lnTo>
                <a:lnTo>
                  <a:pt x="454" y="604"/>
                </a:lnTo>
                <a:lnTo>
                  <a:pt x="466" y="604"/>
                </a:lnTo>
                <a:lnTo>
                  <a:pt x="478" y="626"/>
                </a:lnTo>
                <a:lnTo>
                  <a:pt x="492" y="608"/>
                </a:lnTo>
                <a:lnTo>
                  <a:pt x="486" y="582"/>
                </a:lnTo>
                <a:lnTo>
                  <a:pt x="502" y="550"/>
                </a:lnTo>
                <a:lnTo>
                  <a:pt x="518" y="538"/>
                </a:lnTo>
                <a:lnTo>
                  <a:pt x="518" y="528"/>
                </a:lnTo>
                <a:lnTo>
                  <a:pt x="530" y="516"/>
                </a:lnTo>
                <a:lnTo>
                  <a:pt x="538" y="518"/>
                </a:lnTo>
                <a:lnTo>
                  <a:pt x="556" y="512"/>
                </a:lnTo>
                <a:lnTo>
                  <a:pt x="560" y="506"/>
                </a:lnTo>
                <a:lnTo>
                  <a:pt x="584" y="470"/>
                </a:lnTo>
                <a:lnTo>
                  <a:pt x="594" y="468"/>
                </a:lnTo>
                <a:lnTo>
                  <a:pt x="608" y="452"/>
                </a:lnTo>
                <a:lnTo>
                  <a:pt x="608" y="430"/>
                </a:lnTo>
                <a:lnTo>
                  <a:pt x="602" y="420"/>
                </a:lnTo>
                <a:lnTo>
                  <a:pt x="602" y="404"/>
                </a:lnTo>
                <a:lnTo>
                  <a:pt x="612" y="388"/>
                </a:lnTo>
                <a:lnTo>
                  <a:pt x="620" y="314"/>
                </a:lnTo>
                <a:lnTo>
                  <a:pt x="594" y="302"/>
                </a:lnTo>
                <a:lnTo>
                  <a:pt x="614" y="282"/>
                </a:lnTo>
                <a:lnTo>
                  <a:pt x="608" y="264"/>
                </a:lnTo>
                <a:lnTo>
                  <a:pt x="618" y="258"/>
                </a:lnTo>
                <a:lnTo>
                  <a:pt x="620" y="258"/>
                </a:lnTo>
                <a:lnTo>
                  <a:pt x="578" y="0"/>
                </a:lnTo>
                <a:lnTo>
                  <a:pt x="508" y="38"/>
                </a:lnTo>
                <a:lnTo>
                  <a:pt x="478" y="56"/>
                </a:lnTo>
                <a:lnTo>
                  <a:pt x="466" y="66"/>
                </a:lnTo>
                <a:lnTo>
                  <a:pt x="422" y="110"/>
                </a:lnTo>
                <a:lnTo>
                  <a:pt x="410" y="120"/>
                </a:lnTo>
                <a:lnTo>
                  <a:pt x="402" y="116"/>
                </a:lnTo>
                <a:lnTo>
                  <a:pt x="374" y="116"/>
                </a:lnTo>
                <a:lnTo>
                  <a:pt x="364" y="124"/>
                </a:lnTo>
                <a:lnTo>
                  <a:pt x="328" y="152"/>
                </a:lnTo>
                <a:lnTo>
                  <a:pt x="316" y="148"/>
                </a:lnTo>
                <a:lnTo>
                  <a:pt x="288" y="142"/>
                </a:lnTo>
                <a:lnTo>
                  <a:pt x="280" y="146"/>
                </a:lnTo>
                <a:lnTo>
                  <a:pt x="270" y="142"/>
                </a:lnTo>
                <a:lnTo>
                  <a:pt x="280" y="130"/>
                </a:lnTo>
                <a:lnTo>
                  <a:pt x="274" y="126"/>
                </a:lnTo>
                <a:lnTo>
                  <a:pt x="256" y="126"/>
                </a:lnTo>
                <a:lnTo>
                  <a:pt x="210" y="108"/>
                </a:lnTo>
                <a:lnTo>
                  <a:pt x="200" y="108"/>
                </a:lnTo>
                <a:lnTo>
                  <a:pt x="178" y="110"/>
                </a:lnTo>
                <a:lnTo>
                  <a:pt x="178" y="102"/>
                </a:lnTo>
                <a:lnTo>
                  <a:pt x="0" y="126"/>
                </a:lnTo>
                <a:close/>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nvGrpSpPr>
          <p:cNvPr id="166933" name="Group 54"/>
          <p:cNvGrpSpPr>
            <a:grpSpLocks/>
          </p:cNvGrpSpPr>
          <p:nvPr/>
        </p:nvGrpSpPr>
        <p:grpSpPr bwMode="auto">
          <a:xfrm>
            <a:off x="5949950" y="3854450"/>
            <a:ext cx="1000125" cy="1171575"/>
            <a:chOff x="3978" y="2060"/>
            <a:chExt cx="630" cy="738"/>
          </a:xfrm>
        </p:grpSpPr>
        <p:sp>
          <p:nvSpPr>
            <p:cNvPr id="166992" name="Freeform 55"/>
            <p:cNvSpPr>
              <a:spLocks/>
            </p:cNvSpPr>
            <p:nvPr/>
          </p:nvSpPr>
          <p:spPr bwMode="auto">
            <a:xfrm>
              <a:off x="3978" y="2060"/>
              <a:ext cx="630" cy="738"/>
            </a:xfrm>
            <a:custGeom>
              <a:avLst/>
              <a:gdLst>
                <a:gd name="T0" fmla="*/ 50 w 630"/>
                <a:gd name="T1" fmla="*/ 646 h 738"/>
                <a:gd name="T2" fmla="*/ 82 w 630"/>
                <a:gd name="T3" fmla="*/ 656 h 738"/>
                <a:gd name="T4" fmla="*/ 106 w 630"/>
                <a:gd name="T5" fmla="*/ 644 h 738"/>
                <a:gd name="T6" fmla="*/ 148 w 630"/>
                <a:gd name="T7" fmla="*/ 698 h 738"/>
                <a:gd name="T8" fmla="*/ 200 w 630"/>
                <a:gd name="T9" fmla="*/ 700 h 738"/>
                <a:gd name="T10" fmla="*/ 242 w 630"/>
                <a:gd name="T11" fmla="*/ 710 h 738"/>
                <a:gd name="T12" fmla="*/ 282 w 630"/>
                <a:gd name="T13" fmla="*/ 720 h 738"/>
                <a:gd name="T14" fmla="*/ 304 w 630"/>
                <a:gd name="T15" fmla="*/ 710 h 738"/>
                <a:gd name="T16" fmla="*/ 320 w 630"/>
                <a:gd name="T17" fmla="*/ 698 h 738"/>
                <a:gd name="T18" fmla="*/ 346 w 630"/>
                <a:gd name="T19" fmla="*/ 694 h 738"/>
                <a:gd name="T20" fmla="*/ 376 w 630"/>
                <a:gd name="T21" fmla="*/ 720 h 738"/>
                <a:gd name="T22" fmla="*/ 402 w 630"/>
                <a:gd name="T23" fmla="*/ 738 h 738"/>
                <a:gd name="T24" fmla="*/ 434 w 630"/>
                <a:gd name="T25" fmla="*/ 710 h 738"/>
                <a:gd name="T26" fmla="*/ 448 w 630"/>
                <a:gd name="T27" fmla="*/ 682 h 738"/>
                <a:gd name="T28" fmla="*/ 460 w 630"/>
                <a:gd name="T29" fmla="*/ 612 h 738"/>
                <a:gd name="T30" fmla="*/ 484 w 630"/>
                <a:gd name="T31" fmla="*/ 634 h 738"/>
                <a:gd name="T32" fmla="*/ 496 w 630"/>
                <a:gd name="T33" fmla="*/ 590 h 738"/>
                <a:gd name="T34" fmla="*/ 524 w 630"/>
                <a:gd name="T35" fmla="*/ 544 h 738"/>
                <a:gd name="T36" fmla="*/ 536 w 630"/>
                <a:gd name="T37" fmla="*/ 522 h 738"/>
                <a:gd name="T38" fmla="*/ 566 w 630"/>
                <a:gd name="T39" fmla="*/ 518 h 738"/>
                <a:gd name="T40" fmla="*/ 594 w 630"/>
                <a:gd name="T41" fmla="*/ 478 h 738"/>
                <a:gd name="T42" fmla="*/ 618 w 630"/>
                <a:gd name="T43" fmla="*/ 458 h 738"/>
                <a:gd name="T44" fmla="*/ 612 w 630"/>
                <a:gd name="T45" fmla="*/ 424 h 738"/>
                <a:gd name="T46" fmla="*/ 620 w 630"/>
                <a:gd name="T47" fmla="*/ 394 h 738"/>
                <a:gd name="T48" fmla="*/ 602 w 630"/>
                <a:gd name="T49" fmla="*/ 306 h 738"/>
                <a:gd name="T50" fmla="*/ 618 w 630"/>
                <a:gd name="T51" fmla="*/ 266 h 738"/>
                <a:gd name="T52" fmla="*/ 630 w 630"/>
                <a:gd name="T53" fmla="*/ 260 h 738"/>
                <a:gd name="T54" fmla="*/ 518 w 630"/>
                <a:gd name="T55" fmla="*/ 38 h 738"/>
                <a:gd name="T56" fmla="*/ 472 w 630"/>
                <a:gd name="T57" fmla="*/ 66 h 738"/>
                <a:gd name="T58" fmla="*/ 416 w 630"/>
                <a:gd name="T59" fmla="*/ 120 h 738"/>
                <a:gd name="T60" fmla="*/ 380 w 630"/>
                <a:gd name="T61" fmla="*/ 118 h 738"/>
                <a:gd name="T62" fmla="*/ 334 w 630"/>
                <a:gd name="T63" fmla="*/ 156 h 738"/>
                <a:gd name="T64" fmla="*/ 294 w 630"/>
                <a:gd name="T65" fmla="*/ 142 h 738"/>
                <a:gd name="T66" fmla="*/ 276 w 630"/>
                <a:gd name="T67" fmla="*/ 142 h 738"/>
                <a:gd name="T68" fmla="*/ 280 w 630"/>
                <a:gd name="T69" fmla="*/ 130 h 738"/>
                <a:gd name="T70" fmla="*/ 212 w 630"/>
                <a:gd name="T71" fmla="*/ 110 h 738"/>
                <a:gd name="T72" fmla="*/ 182 w 630"/>
                <a:gd name="T73" fmla="*/ 114 h 738"/>
                <a:gd name="T74" fmla="*/ 0 w 630"/>
                <a:gd name="T75" fmla="*/ 130 h 7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0"/>
                <a:gd name="T115" fmla="*/ 0 h 738"/>
                <a:gd name="T116" fmla="*/ 630 w 630"/>
                <a:gd name="T117" fmla="*/ 738 h 7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0" h="738">
                  <a:moveTo>
                    <a:pt x="0" y="130"/>
                  </a:moveTo>
                  <a:lnTo>
                    <a:pt x="50" y="646"/>
                  </a:lnTo>
                  <a:lnTo>
                    <a:pt x="66" y="644"/>
                  </a:lnTo>
                  <a:lnTo>
                    <a:pt x="82" y="656"/>
                  </a:lnTo>
                  <a:lnTo>
                    <a:pt x="90" y="656"/>
                  </a:lnTo>
                  <a:lnTo>
                    <a:pt x="106" y="644"/>
                  </a:lnTo>
                  <a:lnTo>
                    <a:pt x="136" y="666"/>
                  </a:lnTo>
                  <a:lnTo>
                    <a:pt x="148" y="698"/>
                  </a:lnTo>
                  <a:lnTo>
                    <a:pt x="170" y="704"/>
                  </a:lnTo>
                  <a:lnTo>
                    <a:pt x="200" y="700"/>
                  </a:lnTo>
                  <a:lnTo>
                    <a:pt x="230" y="726"/>
                  </a:lnTo>
                  <a:lnTo>
                    <a:pt x="242" y="710"/>
                  </a:lnTo>
                  <a:lnTo>
                    <a:pt x="252" y="704"/>
                  </a:lnTo>
                  <a:lnTo>
                    <a:pt x="282" y="720"/>
                  </a:lnTo>
                  <a:lnTo>
                    <a:pt x="300" y="716"/>
                  </a:lnTo>
                  <a:lnTo>
                    <a:pt x="304" y="710"/>
                  </a:lnTo>
                  <a:lnTo>
                    <a:pt x="320" y="704"/>
                  </a:lnTo>
                  <a:lnTo>
                    <a:pt x="320" y="698"/>
                  </a:lnTo>
                  <a:lnTo>
                    <a:pt x="338" y="682"/>
                  </a:lnTo>
                  <a:lnTo>
                    <a:pt x="346" y="694"/>
                  </a:lnTo>
                  <a:lnTo>
                    <a:pt x="362" y="720"/>
                  </a:lnTo>
                  <a:lnTo>
                    <a:pt x="376" y="720"/>
                  </a:lnTo>
                  <a:lnTo>
                    <a:pt x="392" y="732"/>
                  </a:lnTo>
                  <a:lnTo>
                    <a:pt x="402" y="738"/>
                  </a:lnTo>
                  <a:lnTo>
                    <a:pt x="420" y="738"/>
                  </a:lnTo>
                  <a:lnTo>
                    <a:pt x="434" y="710"/>
                  </a:lnTo>
                  <a:lnTo>
                    <a:pt x="448" y="704"/>
                  </a:lnTo>
                  <a:lnTo>
                    <a:pt x="448" y="682"/>
                  </a:lnTo>
                  <a:lnTo>
                    <a:pt x="448" y="660"/>
                  </a:lnTo>
                  <a:lnTo>
                    <a:pt x="460" y="612"/>
                  </a:lnTo>
                  <a:lnTo>
                    <a:pt x="472" y="612"/>
                  </a:lnTo>
                  <a:lnTo>
                    <a:pt x="484" y="634"/>
                  </a:lnTo>
                  <a:lnTo>
                    <a:pt x="498" y="614"/>
                  </a:lnTo>
                  <a:lnTo>
                    <a:pt x="496" y="590"/>
                  </a:lnTo>
                  <a:lnTo>
                    <a:pt x="512" y="558"/>
                  </a:lnTo>
                  <a:lnTo>
                    <a:pt x="524" y="544"/>
                  </a:lnTo>
                  <a:lnTo>
                    <a:pt x="524" y="534"/>
                  </a:lnTo>
                  <a:lnTo>
                    <a:pt x="536" y="522"/>
                  </a:lnTo>
                  <a:lnTo>
                    <a:pt x="548" y="526"/>
                  </a:lnTo>
                  <a:lnTo>
                    <a:pt x="566" y="518"/>
                  </a:lnTo>
                  <a:lnTo>
                    <a:pt x="570" y="512"/>
                  </a:lnTo>
                  <a:lnTo>
                    <a:pt x="594" y="478"/>
                  </a:lnTo>
                  <a:lnTo>
                    <a:pt x="602" y="474"/>
                  </a:lnTo>
                  <a:lnTo>
                    <a:pt x="618" y="458"/>
                  </a:lnTo>
                  <a:lnTo>
                    <a:pt x="618" y="436"/>
                  </a:lnTo>
                  <a:lnTo>
                    <a:pt x="612" y="424"/>
                  </a:lnTo>
                  <a:lnTo>
                    <a:pt x="612" y="410"/>
                  </a:lnTo>
                  <a:lnTo>
                    <a:pt x="620" y="394"/>
                  </a:lnTo>
                  <a:lnTo>
                    <a:pt x="630" y="322"/>
                  </a:lnTo>
                  <a:lnTo>
                    <a:pt x="602" y="306"/>
                  </a:lnTo>
                  <a:lnTo>
                    <a:pt x="624" y="286"/>
                  </a:lnTo>
                  <a:lnTo>
                    <a:pt x="618" y="266"/>
                  </a:lnTo>
                  <a:lnTo>
                    <a:pt x="626" y="260"/>
                  </a:lnTo>
                  <a:lnTo>
                    <a:pt x="630" y="260"/>
                  </a:lnTo>
                  <a:lnTo>
                    <a:pt x="588" y="0"/>
                  </a:lnTo>
                  <a:lnTo>
                    <a:pt x="518" y="38"/>
                  </a:lnTo>
                  <a:lnTo>
                    <a:pt x="484" y="56"/>
                  </a:lnTo>
                  <a:lnTo>
                    <a:pt x="472" y="66"/>
                  </a:lnTo>
                  <a:lnTo>
                    <a:pt x="428" y="114"/>
                  </a:lnTo>
                  <a:lnTo>
                    <a:pt x="416" y="120"/>
                  </a:lnTo>
                  <a:lnTo>
                    <a:pt x="408" y="118"/>
                  </a:lnTo>
                  <a:lnTo>
                    <a:pt x="380" y="118"/>
                  </a:lnTo>
                  <a:lnTo>
                    <a:pt x="370" y="124"/>
                  </a:lnTo>
                  <a:lnTo>
                    <a:pt x="334" y="156"/>
                  </a:lnTo>
                  <a:lnTo>
                    <a:pt x="320" y="152"/>
                  </a:lnTo>
                  <a:lnTo>
                    <a:pt x="294" y="142"/>
                  </a:lnTo>
                  <a:lnTo>
                    <a:pt x="282" y="146"/>
                  </a:lnTo>
                  <a:lnTo>
                    <a:pt x="276" y="142"/>
                  </a:lnTo>
                  <a:lnTo>
                    <a:pt x="282" y="132"/>
                  </a:lnTo>
                  <a:lnTo>
                    <a:pt x="280" y="130"/>
                  </a:lnTo>
                  <a:lnTo>
                    <a:pt x="258" y="126"/>
                  </a:lnTo>
                  <a:lnTo>
                    <a:pt x="212" y="110"/>
                  </a:lnTo>
                  <a:lnTo>
                    <a:pt x="204" y="108"/>
                  </a:lnTo>
                  <a:lnTo>
                    <a:pt x="182" y="114"/>
                  </a:lnTo>
                  <a:lnTo>
                    <a:pt x="182" y="102"/>
                  </a:lnTo>
                  <a:lnTo>
                    <a:pt x="0" y="130"/>
                  </a:lnTo>
                  <a:close/>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nvGrpSpPr>
            <p:cNvPr id="166993" name="Group 56"/>
            <p:cNvGrpSpPr>
              <a:grpSpLocks/>
            </p:cNvGrpSpPr>
            <p:nvPr/>
          </p:nvGrpSpPr>
          <p:grpSpPr bwMode="auto">
            <a:xfrm>
              <a:off x="3978" y="2060"/>
              <a:ext cx="630" cy="738"/>
              <a:chOff x="3978" y="2060"/>
              <a:chExt cx="630" cy="738"/>
            </a:xfrm>
          </p:grpSpPr>
          <p:sp>
            <p:nvSpPr>
              <p:cNvPr id="166994" name="Freeform 57"/>
              <p:cNvSpPr>
                <a:spLocks/>
              </p:cNvSpPr>
              <p:nvPr/>
            </p:nvSpPr>
            <p:spPr bwMode="auto">
              <a:xfrm>
                <a:off x="3978" y="2060"/>
                <a:ext cx="630" cy="738"/>
              </a:xfrm>
              <a:custGeom>
                <a:avLst/>
                <a:gdLst>
                  <a:gd name="T0" fmla="*/ 50 w 630"/>
                  <a:gd name="T1" fmla="*/ 646 h 738"/>
                  <a:gd name="T2" fmla="*/ 82 w 630"/>
                  <a:gd name="T3" fmla="*/ 656 h 738"/>
                  <a:gd name="T4" fmla="*/ 106 w 630"/>
                  <a:gd name="T5" fmla="*/ 644 h 738"/>
                  <a:gd name="T6" fmla="*/ 148 w 630"/>
                  <a:gd name="T7" fmla="*/ 698 h 738"/>
                  <a:gd name="T8" fmla="*/ 200 w 630"/>
                  <a:gd name="T9" fmla="*/ 700 h 738"/>
                  <a:gd name="T10" fmla="*/ 242 w 630"/>
                  <a:gd name="T11" fmla="*/ 710 h 738"/>
                  <a:gd name="T12" fmla="*/ 282 w 630"/>
                  <a:gd name="T13" fmla="*/ 720 h 738"/>
                  <a:gd name="T14" fmla="*/ 304 w 630"/>
                  <a:gd name="T15" fmla="*/ 710 h 738"/>
                  <a:gd name="T16" fmla="*/ 320 w 630"/>
                  <a:gd name="T17" fmla="*/ 698 h 738"/>
                  <a:gd name="T18" fmla="*/ 346 w 630"/>
                  <a:gd name="T19" fmla="*/ 694 h 738"/>
                  <a:gd name="T20" fmla="*/ 376 w 630"/>
                  <a:gd name="T21" fmla="*/ 720 h 738"/>
                  <a:gd name="T22" fmla="*/ 402 w 630"/>
                  <a:gd name="T23" fmla="*/ 738 h 738"/>
                  <a:gd name="T24" fmla="*/ 434 w 630"/>
                  <a:gd name="T25" fmla="*/ 710 h 738"/>
                  <a:gd name="T26" fmla="*/ 448 w 630"/>
                  <a:gd name="T27" fmla="*/ 682 h 738"/>
                  <a:gd name="T28" fmla="*/ 460 w 630"/>
                  <a:gd name="T29" fmla="*/ 612 h 738"/>
                  <a:gd name="T30" fmla="*/ 484 w 630"/>
                  <a:gd name="T31" fmla="*/ 634 h 738"/>
                  <a:gd name="T32" fmla="*/ 496 w 630"/>
                  <a:gd name="T33" fmla="*/ 590 h 738"/>
                  <a:gd name="T34" fmla="*/ 524 w 630"/>
                  <a:gd name="T35" fmla="*/ 544 h 738"/>
                  <a:gd name="T36" fmla="*/ 536 w 630"/>
                  <a:gd name="T37" fmla="*/ 522 h 738"/>
                  <a:gd name="T38" fmla="*/ 566 w 630"/>
                  <a:gd name="T39" fmla="*/ 518 h 738"/>
                  <a:gd name="T40" fmla="*/ 594 w 630"/>
                  <a:gd name="T41" fmla="*/ 478 h 738"/>
                  <a:gd name="T42" fmla="*/ 618 w 630"/>
                  <a:gd name="T43" fmla="*/ 458 h 738"/>
                  <a:gd name="T44" fmla="*/ 612 w 630"/>
                  <a:gd name="T45" fmla="*/ 424 h 738"/>
                  <a:gd name="T46" fmla="*/ 620 w 630"/>
                  <a:gd name="T47" fmla="*/ 394 h 738"/>
                  <a:gd name="T48" fmla="*/ 602 w 630"/>
                  <a:gd name="T49" fmla="*/ 306 h 738"/>
                  <a:gd name="T50" fmla="*/ 618 w 630"/>
                  <a:gd name="T51" fmla="*/ 266 h 738"/>
                  <a:gd name="T52" fmla="*/ 630 w 630"/>
                  <a:gd name="T53" fmla="*/ 260 h 738"/>
                  <a:gd name="T54" fmla="*/ 518 w 630"/>
                  <a:gd name="T55" fmla="*/ 38 h 738"/>
                  <a:gd name="T56" fmla="*/ 472 w 630"/>
                  <a:gd name="T57" fmla="*/ 66 h 738"/>
                  <a:gd name="T58" fmla="*/ 416 w 630"/>
                  <a:gd name="T59" fmla="*/ 120 h 738"/>
                  <a:gd name="T60" fmla="*/ 380 w 630"/>
                  <a:gd name="T61" fmla="*/ 118 h 738"/>
                  <a:gd name="T62" fmla="*/ 334 w 630"/>
                  <a:gd name="T63" fmla="*/ 156 h 738"/>
                  <a:gd name="T64" fmla="*/ 294 w 630"/>
                  <a:gd name="T65" fmla="*/ 142 h 738"/>
                  <a:gd name="T66" fmla="*/ 276 w 630"/>
                  <a:gd name="T67" fmla="*/ 142 h 738"/>
                  <a:gd name="T68" fmla="*/ 280 w 630"/>
                  <a:gd name="T69" fmla="*/ 130 h 738"/>
                  <a:gd name="T70" fmla="*/ 212 w 630"/>
                  <a:gd name="T71" fmla="*/ 110 h 738"/>
                  <a:gd name="T72" fmla="*/ 182 w 630"/>
                  <a:gd name="T73" fmla="*/ 114 h 738"/>
                  <a:gd name="T74" fmla="*/ 0 w 630"/>
                  <a:gd name="T75" fmla="*/ 130 h 7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0"/>
                  <a:gd name="T115" fmla="*/ 0 h 738"/>
                  <a:gd name="T116" fmla="*/ 630 w 630"/>
                  <a:gd name="T117" fmla="*/ 738 h 7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0" h="738">
                    <a:moveTo>
                      <a:pt x="0" y="130"/>
                    </a:moveTo>
                    <a:lnTo>
                      <a:pt x="50" y="646"/>
                    </a:lnTo>
                    <a:lnTo>
                      <a:pt x="66" y="644"/>
                    </a:lnTo>
                    <a:lnTo>
                      <a:pt x="82" y="656"/>
                    </a:lnTo>
                    <a:lnTo>
                      <a:pt x="90" y="656"/>
                    </a:lnTo>
                    <a:lnTo>
                      <a:pt x="106" y="644"/>
                    </a:lnTo>
                    <a:lnTo>
                      <a:pt x="136" y="666"/>
                    </a:lnTo>
                    <a:lnTo>
                      <a:pt x="148" y="698"/>
                    </a:lnTo>
                    <a:lnTo>
                      <a:pt x="170" y="704"/>
                    </a:lnTo>
                    <a:lnTo>
                      <a:pt x="200" y="700"/>
                    </a:lnTo>
                    <a:lnTo>
                      <a:pt x="230" y="726"/>
                    </a:lnTo>
                    <a:lnTo>
                      <a:pt x="242" y="710"/>
                    </a:lnTo>
                    <a:lnTo>
                      <a:pt x="252" y="704"/>
                    </a:lnTo>
                    <a:lnTo>
                      <a:pt x="282" y="720"/>
                    </a:lnTo>
                    <a:lnTo>
                      <a:pt x="300" y="716"/>
                    </a:lnTo>
                    <a:lnTo>
                      <a:pt x="304" y="710"/>
                    </a:lnTo>
                    <a:lnTo>
                      <a:pt x="320" y="704"/>
                    </a:lnTo>
                    <a:lnTo>
                      <a:pt x="320" y="698"/>
                    </a:lnTo>
                    <a:lnTo>
                      <a:pt x="338" y="682"/>
                    </a:lnTo>
                    <a:lnTo>
                      <a:pt x="346" y="694"/>
                    </a:lnTo>
                    <a:lnTo>
                      <a:pt x="362" y="720"/>
                    </a:lnTo>
                    <a:lnTo>
                      <a:pt x="376" y="720"/>
                    </a:lnTo>
                    <a:lnTo>
                      <a:pt x="392" y="732"/>
                    </a:lnTo>
                    <a:lnTo>
                      <a:pt x="402" y="738"/>
                    </a:lnTo>
                    <a:lnTo>
                      <a:pt x="420" y="738"/>
                    </a:lnTo>
                    <a:lnTo>
                      <a:pt x="434" y="710"/>
                    </a:lnTo>
                    <a:lnTo>
                      <a:pt x="448" y="704"/>
                    </a:lnTo>
                    <a:lnTo>
                      <a:pt x="448" y="682"/>
                    </a:lnTo>
                    <a:lnTo>
                      <a:pt x="448" y="660"/>
                    </a:lnTo>
                    <a:lnTo>
                      <a:pt x="460" y="612"/>
                    </a:lnTo>
                    <a:lnTo>
                      <a:pt x="472" y="612"/>
                    </a:lnTo>
                    <a:lnTo>
                      <a:pt x="484" y="634"/>
                    </a:lnTo>
                    <a:lnTo>
                      <a:pt x="498" y="614"/>
                    </a:lnTo>
                    <a:lnTo>
                      <a:pt x="496" y="590"/>
                    </a:lnTo>
                    <a:lnTo>
                      <a:pt x="512" y="558"/>
                    </a:lnTo>
                    <a:lnTo>
                      <a:pt x="524" y="544"/>
                    </a:lnTo>
                    <a:lnTo>
                      <a:pt x="524" y="534"/>
                    </a:lnTo>
                    <a:lnTo>
                      <a:pt x="536" y="522"/>
                    </a:lnTo>
                    <a:lnTo>
                      <a:pt x="548" y="526"/>
                    </a:lnTo>
                    <a:lnTo>
                      <a:pt x="566" y="518"/>
                    </a:lnTo>
                    <a:lnTo>
                      <a:pt x="570" y="512"/>
                    </a:lnTo>
                    <a:lnTo>
                      <a:pt x="594" y="478"/>
                    </a:lnTo>
                    <a:lnTo>
                      <a:pt x="602" y="474"/>
                    </a:lnTo>
                    <a:lnTo>
                      <a:pt x="618" y="458"/>
                    </a:lnTo>
                    <a:lnTo>
                      <a:pt x="618" y="436"/>
                    </a:lnTo>
                    <a:lnTo>
                      <a:pt x="612" y="424"/>
                    </a:lnTo>
                    <a:lnTo>
                      <a:pt x="612" y="410"/>
                    </a:lnTo>
                    <a:lnTo>
                      <a:pt x="620" y="394"/>
                    </a:lnTo>
                    <a:lnTo>
                      <a:pt x="630" y="322"/>
                    </a:lnTo>
                    <a:lnTo>
                      <a:pt x="602" y="306"/>
                    </a:lnTo>
                    <a:lnTo>
                      <a:pt x="624" y="286"/>
                    </a:lnTo>
                    <a:lnTo>
                      <a:pt x="618" y="266"/>
                    </a:lnTo>
                    <a:lnTo>
                      <a:pt x="626" y="260"/>
                    </a:lnTo>
                    <a:lnTo>
                      <a:pt x="630" y="260"/>
                    </a:lnTo>
                    <a:lnTo>
                      <a:pt x="588" y="0"/>
                    </a:lnTo>
                    <a:lnTo>
                      <a:pt x="518" y="38"/>
                    </a:lnTo>
                    <a:lnTo>
                      <a:pt x="484" y="56"/>
                    </a:lnTo>
                    <a:lnTo>
                      <a:pt x="472" y="66"/>
                    </a:lnTo>
                    <a:lnTo>
                      <a:pt x="428" y="114"/>
                    </a:lnTo>
                    <a:lnTo>
                      <a:pt x="416" y="120"/>
                    </a:lnTo>
                    <a:lnTo>
                      <a:pt x="408" y="118"/>
                    </a:lnTo>
                    <a:lnTo>
                      <a:pt x="380" y="118"/>
                    </a:lnTo>
                    <a:lnTo>
                      <a:pt x="370" y="124"/>
                    </a:lnTo>
                    <a:lnTo>
                      <a:pt x="334" y="156"/>
                    </a:lnTo>
                    <a:lnTo>
                      <a:pt x="320" y="152"/>
                    </a:lnTo>
                    <a:lnTo>
                      <a:pt x="294" y="142"/>
                    </a:lnTo>
                    <a:lnTo>
                      <a:pt x="282" y="146"/>
                    </a:lnTo>
                    <a:lnTo>
                      <a:pt x="276" y="142"/>
                    </a:lnTo>
                    <a:lnTo>
                      <a:pt x="282" y="132"/>
                    </a:lnTo>
                    <a:lnTo>
                      <a:pt x="280" y="130"/>
                    </a:lnTo>
                    <a:lnTo>
                      <a:pt x="258" y="126"/>
                    </a:lnTo>
                    <a:lnTo>
                      <a:pt x="212" y="110"/>
                    </a:lnTo>
                    <a:lnTo>
                      <a:pt x="204" y="108"/>
                    </a:lnTo>
                    <a:lnTo>
                      <a:pt x="182" y="114"/>
                    </a:lnTo>
                    <a:lnTo>
                      <a:pt x="182" y="102"/>
                    </a:lnTo>
                    <a:lnTo>
                      <a:pt x="0" y="130"/>
                    </a:lnTo>
                    <a:close/>
                  </a:path>
                </a:pathLst>
              </a:custGeom>
              <a:solidFill>
                <a:schemeClr val="hlink"/>
              </a:solidFill>
              <a:ln w="9525">
                <a:solidFill>
                  <a:schemeClr val="tx1"/>
                </a:solidFill>
                <a:round/>
                <a:headEnd/>
                <a:tailEnd/>
              </a:ln>
            </p:spPr>
            <p:txBody>
              <a:bodyPr/>
              <a:lstStyle/>
              <a:p>
                <a:endParaRPr lang="en-US">
                  <a:latin typeface="Lucida Sans Unicode" pitchFamily="34" charset="0"/>
                </a:endParaRPr>
              </a:p>
            </p:txBody>
          </p:sp>
          <p:sp>
            <p:nvSpPr>
              <p:cNvPr id="166995" name="Freeform 58"/>
              <p:cNvSpPr>
                <a:spLocks/>
              </p:cNvSpPr>
              <p:nvPr/>
            </p:nvSpPr>
            <p:spPr bwMode="auto">
              <a:xfrm>
                <a:off x="3978" y="2060"/>
                <a:ext cx="630" cy="738"/>
              </a:xfrm>
              <a:custGeom>
                <a:avLst/>
                <a:gdLst>
                  <a:gd name="T0" fmla="*/ 50 w 630"/>
                  <a:gd name="T1" fmla="*/ 646 h 738"/>
                  <a:gd name="T2" fmla="*/ 82 w 630"/>
                  <a:gd name="T3" fmla="*/ 656 h 738"/>
                  <a:gd name="T4" fmla="*/ 106 w 630"/>
                  <a:gd name="T5" fmla="*/ 644 h 738"/>
                  <a:gd name="T6" fmla="*/ 148 w 630"/>
                  <a:gd name="T7" fmla="*/ 698 h 738"/>
                  <a:gd name="T8" fmla="*/ 200 w 630"/>
                  <a:gd name="T9" fmla="*/ 700 h 738"/>
                  <a:gd name="T10" fmla="*/ 242 w 630"/>
                  <a:gd name="T11" fmla="*/ 710 h 738"/>
                  <a:gd name="T12" fmla="*/ 282 w 630"/>
                  <a:gd name="T13" fmla="*/ 720 h 738"/>
                  <a:gd name="T14" fmla="*/ 304 w 630"/>
                  <a:gd name="T15" fmla="*/ 710 h 738"/>
                  <a:gd name="T16" fmla="*/ 320 w 630"/>
                  <a:gd name="T17" fmla="*/ 698 h 738"/>
                  <a:gd name="T18" fmla="*/ 346 w 630"/>
                  <a:gd name="T19" fmla="*/ 694 h 738"/>
                  <a:gd name="T20" fmla="*/ 376 w 630"/>
                  <a:gd name="T21" fmla="*/ 720 h 738"/>
                  <a:gd name="T22" fmla="*/ 402 w 630"/>
                  <a:gd name="T23" fmla="*/ 738 h 738"/>
                  <a:gd name="T24" fmla="*/ 434 w 630"/>
                  <a:gd name="T25" fmla="*/ 710 h 738"/>
                  <a:gd name="T26" fmla="*/ 448 w 630"/>
                  <a:gd name="T27" fmla="*/ 682 h 738"/>
                  <a:gd name="T28" fmla="*/ 460 w 630"/>
                  <a:gd name="T29" fmla="*/ 612 h 738"/>
                  <a:gd name="T30" fmla="*/ 484 w 630"/>
                  <a:gd name="T31" fmla="*/ 634 h 738"/>
                  <a:gd name="T32" fmla="*/ 496 w 630"/>
                  <a:gd name="T33" fmla="*/ 590 h 738"/>
                  <a:gd name="T34" fmla="*/ 524 w 630"/>
                  <a:gd name="T35" fmla="*/ 544 h 738"/>
                  <a:gd name="T36" fmla="*/ 536 w 630"/>
                  <a:gd name="T37" fmla="*/ 522 h 738"/>
                  <a:gd name="T38" fmla="*/ 566 w 630"/>
                  <a:gd name="T39" fmla="*/ 518 h 738"/>
                  <a:gd name="T40" fmla="*/ 594 w 630"/>
                  <a:gd name="T41" fmla="*/ 478 h 738"/>
                  <a:gd name="T42" fmla="*/ 618 w 630"/>
                  <a:gd name="T43" fmla="*/ 458 h 738"/>
                  <a:gd name="T44" fmla="*/ 612 w 630"/>
                  <a:gd name="T45" fmla="*/ 424 h 738"/>
                  <a:gd name="T46" fmla="*/ 620 w 630"/>
                  <a:gd name="T47" fmla="*/ 394 h 738"/>
                  <a:gd name="T48" fmla="*/ 602 w 630"/>
                  <a:gd name="T49" fmla="*/ 306 h 738"/>
                  <a:gd name="T50" fmla="*/ 618 w 630"/>
                  <a:gd name="T51" fmla="*/ 266 h 738"/>
                  <a:gd name="T52" fmla="*/ 630 w 630"/>
                  <a:gd name="T53" fmla="*/ 260 h 738"/>
                  <a:gd name="T54" fmla="*/ 518 w 630"/>
                  <a:gd name="T55" fmla="*/ 38 h 738"/>
                  <a:gd name="T56" fmla="*/ 472 w 630"/>
                  <a:gd name="T57" fmla="*/ 66 h 738"/>
                  <a:gd name="T58" fmla="*/ 416 w 630"/>
                  <a:gd name="T59" fmla="*/ 120 h 738"/>
                  <a:gd name="T60" fmla="*/ 380 w 630"/>
                  <a:gd name="T61" fmla="*/ 118 h 738"/>
                  <a:gd name="T62" fmla="*/ 334 w 630"/>
                  <a:gd name="T63" fmla="*/ 156 h 738"/>
                  <a:gd name="T64" fmla="*/ 294 w 630"/>
                  <a:gd name="T65" fmla="*/ 142 h 738"/>
                  <a:gd name="T66" fmla="*/ 276 w 630"/>
                  <a:gd name="T67" fmla="*/ 142 h 738"/>
                  <a:gd name="T68" fmla="*/ 280 w 630"/>
                  <a:gd name="T69" fmla="*/ 130 h 738"/>
                  <a:gd name="T70" fmla="*/ 212 w 630"/>
                  <a:gd name="T71" fmla="*/ 110 h 738"/>
                  <a:gd name="T72" fmla="*/ 182 w 630"/>
                  <a:gd name="T73" fmla="*/ 114 h 738"/>
                  <a:gd name="T74" fmla="*/ 0 w 630"/>
                  <a:gd name="T75" fmla="*/ 130 h 7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0"/>
                  <a:gd name="T115" fmla="*/ 0 h 738"/>
                  <a:gd name="T116" fmla="*/ 630 w 630"/>
                  <a:gd name="T117" fmla="*/ 738 h 7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0" h="738">
                    <a:moveTo>
                      <a:pt x="0" y="130"/>
                    </a:moveTo>
                    <a:lnTo>
                      <a:pt x="50" y="646"/>
                    </a:lnTo>
                    <a:lnTo>
                      <a:pt x="66" y="644"/>
                    </a:lnTo>
                    <a:lnTo>
                      <a:pt x="82" y="656"/>
                    </a:lnTo>
                    <a:lnTo>
                      <a:pt x="90" y="656"/>
                    </a:lnTo>
                    <a:lnTo>
                      <a:pt x="106" y="644"/>
                    </a:lnTo>
                    <a:lnTo>
                      <a:pt x="136" y="666"/>
                    </a:lnTo>
                    <a:lnTo>
                      <a:pt x="148" y="698"/>
                    </a:lnTo>
                    <a:lnTo>
                      <a:pt x="170" y="704"/>
                    </a:lnTo>
                    <a:lnTo>
                      <a:pt x="200" y="700"/>
                    </a:lnTo>
                    <a:lnTo>
                      <a:pt x="230" y="726"/>
                    </a:lnTo>
                    <a:lnTo>
                      <a:pt x="242" y="710"/>
                    </a:lnTo>
                    <a:lnTo>
                      <a:pt x="252" y="704"/>
                    </a:lnTo>
                    <a:lnTo>
                      <a:pt x="282" y="720"/>
                    </a:lnTo>
                    <a:lnTo>
                      <a:pt x="300" y="716"/>
                    </a:lnTo>
                    <a:lnTo>
                      <a:pt x="304" y="710"/>
                    </a:lnTo>
                    <a:lnTo>
                      <a:pt x="320" y="704"/>
                    </a:lnTo>
                    <a:lnTo>
                      <a:pt x="320" y="698"/>
                    </a:lnTo>
                    <a:lnTo>
                      <a:pt x="338" y="682"/>
                    </a:lnTo>
                    <a:lnTo>
                      <a:pt x="346" y="694"/>
                    </a:lnTo>
                    <a:lnTo>
                      <a:pt x="362" y="720"/>
                    </a:lnTo>
                    <a:lnTo>
                      <a:pt x="376" y="720"/>
                    </a:lnTo>
                    <a:lnTo>
                      <a:pt x="392" y="732"/>
                    </a:lnTo>
                    <a:lnTo>
                      <a:pt x="402" y="738"/>
                    </a:lnTo>
                    <a:lnTo>
                      <a:pt x="420" y="738"/>
                    </a:lnTo>
                    <a:lnTo>
                      <a:pt x="434" y="710"/>
                    </a:lnTo>
                    <a:lnTo>
                      <a:pt x="448" y="704"/>
                    </a:lnTo>
                    <a:lnTo>
                      <a:pt x="448" y="682"/>
                    </a:lnTo>
                    <a:lnTo>
                      <a:pt x="448" y="660"/>
                    </a:lnTo>
                    <a:lnTo>
                      <a:pt x="460" y="612"/>
                    </a:lnTo>
                    <a:lnTo>
                      <a:pt x="472" y="612"/>
                    </a:lnTo>
                    <a:lnTo>
                      <a:pt x="484" y="634"/>
                    </a:lnTo>
                    <a:lnTo>
                      <a:pt x="498" y="614"/>
                    </a:lnTo>
                    <a:lnTo>
                      <a:pt x="496" y="590"/>
                    </a:lnTo>
                    <a:lnTo>
                      <a:pt x="512" y="558"/>
                    </a:lnTo>
                    <a:lnTo>
                      <a:pt x="524" y="544"/>
                    </a:lnTo>
                    <a:lnTo>
                      <a:pt x="524" y="534"/>
                    </a:lnTo>
                    <a:lnTo>
                      <a:pt x="536" y="522"/>
                    </a:lnTo>
                    <a:lnTo>
                      <a:pt x="548" y="526"/>
                    </a:lnTo>
                    <a:lnTo>
                      <a:pt x="566" y="518"/>
                    </a:lnTo>
                    <a:lnTo>
                      <a:pt x="570" y="512"/>
                    </a:lnTo>
                    <a:lnTo>
                      <a:pt x="594" y="478"/>
                    </a:lnTo>
                    <a:lnTo>
                      <a:pt x="602" y="474"/>
                    </a:lnTo>
                    <a:lnTo>
                      <a:pt x="618" y="458"/>
                    </a:lnTo>
                    <a:lnTo>
                      <a:pt x="618" y="436"/>
                    </a:lnTo>
                    <a:lnTo>
                      <a:pt x="612" y="424"/>
                    </a:lnTo>
                    <a:lnTo>
                      <a:pt x="612" y="410"/>
                    </a:lnTo>
                    <a:lnTo>
                      <a:pt x="620" y="394"/>
                    </a:lnTo>
                    <a:lnTo>
                      <a:pt x="630" y="322"/>
                    </a:lnTo>
                    <a:lnTo>
                      <a:pt x="602" y="306"/>
                    </a:lnTo>
                    <a:lnTo>
                      <a:pt x="624" y="286"/>
                    </a:lnTo>
                    <a:lnTo>
                      <a:pt x="618" y="266"/>
                    </a:lnTo>
                    <a:lnTo>
                      <a:pt x="626" y="260"/>
                    </a:lnTo>
                    <a:lnTo>
                      <a:pt x="630" y="260"/>
                    </a:lnTo>
                    <a:lnTo>
                      <a:pt x="588" y="0"/>
                    </a:lnTo>
                    <a:lnTo>
                      <a:pt x="518" y="38"/>
                    </a:lnTo>
                    <a:lnTo>
                      <a:pt x="484" y="56"/>
                    </a:lnTo>
                    <a:lnTo>
                      <a:pt x="472" y="66"/>
                    </a:lnTo>
                    <a:lnTo>
                      <a:pt x="428" y="114"/>
                    </a:lnTo>
                    <a:lnTo>
                      <a:pt x="416" y="120"/>
                    </a:lnTo>
                    <a:lnTo>
                      <a:pt x="408" y="118"/>
                    </a:lnTo>
                    <a:lnTo>
                      <a:pt x="380" y="118"/>
                    </a:lnTo>
                    <a:lnTo>
                      <a:pt x="370" y="124"/>
                    </a:lnTo>
                    <a:lnTo>
                      <a:pt x="334" y="156"/>
                    </a:lnTo>
                    <a:lnTo>
                      <a:pt x="320" y="152"/>
                    </a:lnTo>
                    <a:lnTo>
                      <a:pt x="294" y="142"/>
                    </a:lnTo>
                    <a:lnTo>
                      <a:pt x="282" y="146"/>
                    </a:lnTo>
                    <a:lnTo>
                      <a:pt x="276" y="142"/>
                    </a:lnTo>
                    <a:lnTo>
                      <a:pt x="282" y="132"/>
                    </a:lnTo>
                    <a:lnTo>
                      <a:pt x="280" y="130"/>
                    </a:lnTo>
                    <a:lnTo>
                      <a:pt x="258" y="126"/>
                    </a:lnTo>
                    <a:lnTo>
                      <a:pt x="212" y="110"/>
                    </a:lnTo>
                    <a:lnTo>
                      <a:pt x="204" y="108"/>
                    </a:lnTo>
                    <a:lnTo>
                      <a:pt x="182" y="114"/>
                    </a:lnTo>
                    <a:lnTo>
                      <a:pt x="182" y="102"/>
                    </a:lnTo>
                    <a:lnTo>
                      <a:pt x="0" y="130"/>
                    </a:lnTo>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grpSp>
      <p:sp>
        <p:nvSpPr>
          <p:cNvPr id="166934" name="Freeform 59"/>
          <p:cNvSpPr>
            <a:spLocks/>
          </p:cNvSpPr>
          <p:nvPr/>
        </p:nvSpPr>
        <p:spPr bwMode="auto">
          <a:xfrm>
            <a:off x="5010150" y="4883150"/>
            <a:ext cx="1739900" cy="923925"/>
          </a:xfrm>
          <a:custGeom>
            <a:avLst/>
            <a:gdLst>
              <a:gd name="T0" fmla="*/ 2147483647 w 1096"/>
              <a:gd name="T1" fmla="*/ 2147483647 h 582"/>
              <a:gd name="T2" fmla="*/ 2147483647 w 1096"/>
              <a:gd name="T3" fmla="*/ 2147483647 h 582"/>
              <a:gd name="T4" fmla="*/ 2147483647 w 1096"/>
              <a:gd name="T5" fmla="*/ 2147483647 h 582"/>
              <a:gd name="T6" fmla="*/ 2147483647 w 1096"/>
              <a:gd name="T7" fmla="*/ 2147483647 h 582"/>
              <a:gd name="T8" fmla="*/ 2147483647 w 1096"/>
              <a:gd name="T9" fmla="*/ 2147483647 h 582"/>
              <a:gd name="T10" fmla="*/ 2147483647 w 1096"/>
              <a:gd name="T11" fmla="*/ 2147483647 h 582"/>
              <a:gd name="T12" fmla="*/ 2147483647 w 1096"/>
              <a:gd name="T13" fmla="*/ 2147483647 h 582"/>
              <a:gd name="T14" fmla="*/ 2147483647 w 1096"/>
              <a:gd name="T15" fmla="*/ 2147483647 h 582"/>
              <a:gd name="T16" fmla="*/ 2147483647 w 1096"/>
              <a:gd name="T17" fmla="*/ 2147483647 h 582"/>
              <a:gd name="T18" fmla="*/ 2147483647 w 1096"/>
              <a:gd name="T19" fmla="*/ 2147483647 h 582"/>
              <a:gd name="T20" fmla="*/ 2147483647 w 1096"/>
              <a:gd name="T21" fmla="*/ 2147483647 h 582"/>
              <a:gd name="T22" fmla="*/ 2147483647 w 1096"/>
              <a:gd name="T23" fmla="*/ 2147483647 h 582"/>
              <a:gd name="T24" fmla="*/ 2147483647 w 1096"/>
              <a:gd name="T25" fmla="*/ 2147483647 h 582"/>
              <a:gd name="T26" fmla="*/ 2147483647 w 1096"/>
              <a:gd name="T27" fmla="*/ 2147483647 h 582"/>
              <a:gd name="T28" fmla="*/ 2147483647 w 1096"/>
              <a:gd name="T29" fmla="*/ 2147483647 h 582"/>
              <a:gd name="T30" fmla="*/ 2147483647 w 1096"/>
              <a:gd name="T31" fmla="*/ 2147483647 h 582"/>
              <a:gd name="T32" fmla="*/ 2147483647 w 1096"/>
              <a:gd name="T33" fmla="*/ 2147483647 h 582"/>
              <a:gd name="T34" fmla="*/ 2147483647 w 1096"/>
              <a:gd name="T35" fmla="*/ 2147483647 h 582"/>
              <a:gd name="T36" fmla="*/ 2147483647 w 1096"/>
              <a:gd name="T37" fmla="*/ 2147483647 h 582"/>
              <a:gd name="T38" fmla="*/ 2147483647 w 1096"/>
              <a:gd name="T39" fmla="*/ 2147483647 h 582"/>
              <a:gd name="T40" fmla="*/ 2147483647 w 1096"/>
              <a:gd name="T41" fmla="*/ 2147483647 h 582"/>
              <a:gd name="T42" fmla="*/ 2147483647 w 1096"/>
              <a:gd name="T43" fmla="*/ 2147483647 h 582"/>
              <a:gd name="T44" fmla="*/ 2147483647 w 1096"/>
              <a:gd name="T45" fmla="*/ 2147483647 h 582"/>
              <a:gd name="T46" fmla="*/ 2147483647 w 1096"/>
              <a:gd name="T47" fmla="*/ 2147483647 h 582"/>
              <a:gd name="T48" fmla="*/ 2147483647 w 1096"/>
              <a:gd name="T49" fmla="*/ 0 h 582"/>
              <a:gd name="T50" fmla="*/ 2147483647 w 1096"/>
              <a:gd name="T51" fmla="*/ 2147483647 h 582"/>
              <a:gd name="T52" fmla="*/ 2147483647 w 1096"/>
              <a:gd name="T53" fmla="*/ 0 h 582"/>
              <a:gd name="T54" fmla="*/ 2147483647 w 1096"/>
              <a:gd name="T55" fmla="*/ 2147483647 h 582"/>
              <a:gd name="T56" fmla="*/ 2147483647 w 1096"/>
              <a:gd name="T57" fmla="*/ 2147483647 h 582"/>
              <a:gd name="T58" fmla="*/ 2147483647 w 1096"/>
              <a:gd name="T59" fmla="*/ 2147483647 h 582"/>
              <a:gd name="T60" fmla="*/ 2147483647 w 1096"/>
              <a:gd name="T61" fmla="*/ 2147483647 h 582"/>
              <a:gd name="T62" fmla="*/ 2147483647 w 1096"/>
              <a:gd name="T63" fmla="*/ 2147483647 h 582"/>
              <a:gd name="T64" fmla="*/ 2147483647 w 1096"/>
              <a:gd name="T65" fmla="*/ 2147483647 h 582"/>
              <a:gd name="T66" fmla="*/ 2147483647 w 1096"/>
              <a:gd name="T67" fmla="*/ 2147483647 h 582"/>
              <a:gd name="T68" fmla="*/ 2147483647 w 1096"/>
              <a:gd name="T69" fmla="*/ 2147483647 h 582"/>
              <a:gd name="T70" fmla="*/ 2147483647 w 1096"/>
              <a:gd name="T71" fmla="*/ 2147483647 h 582"/>
              <a:gd name="T72" fmla="*/ 2147483647 w 1096"/>
              <a:gd name="T73" fmla="*/ 2147483647 h 582"/>
              <a:gd name="T74" fmla="*/ 2147483647 w 1096"/>
              <a:gd name="T75" fmla="*/ 2147483647 h 582"/>
              <a:gd name="T76" fmla="*/ 2147483647 w 1096"/>
              <a:gd name="T77" fmla="*/ 2147483647 h 582"/>
              <a:gd name="T78" fmla="*/ 2147483647 w 1096"/>
              <a:gd name="T79" fmla="*/ 2147483647 h 582"/>
              <a:gd name="T80" fmla="*/ 2147483647 w 1096"/>
              <a:gd name="T81" fmla="*/ 2147483647 h 582"/>
              <a:gd name="T82" fmla="*/ 2147483647 w 1096"/>
              <a:gd name="T83" fmla="*/ 2147483647 h 582"/>
              <a:gd name="T84" fmla="*/ 2147483647 w 1096"/>
              <a:gd name="T85" fmla="*/ 2147483647 h 582"/>
              <a:gd name="T86" fmla="*/ 2147483647 w 1096"/>
              <a:gd name="T87" fmla="*/ 2147483647 h 582"/>
              <a:gd name="T88" fmla="*/ 2147483647 w 1096"/>
              <a:gd name="T89" fmla="*/ 2147483647 h 582"/>
              <a:gd name="T90" fmla="*/ 2147483647 w 1096"/>
              <a:gd name="T91" fmla="*/ 2147483647 h 582"/>
              <a:gd name="T92" fmla="*/ 2147483647 w 1096"/>
              <a:gd name="T93" fmla="*/ 2147483647 h 582"/>
              <a:gd name="T94" fmla="*/ 2147483647 w 1096"/>
              <a:gd name="T95" fmla="*/ 2147483647 h 582"/>
              <a:gd name="T96" fmla="*/ 2147483647 w 1096"/>
              <a:gd name="T97" fmla="*/ 2147483647 h 582"/>
              <a:gd name="T98" fmla="*/ 2147483647 w 1096"/>
              <a:gd name="T99" fmla="*/ 2147483647 h 582"/>
              <a:gd name="T100" fmla="*/ 2147483647 w 1096"/>
              <a:gd name="T101" fmla="*/ 2147483647 h 582"/>
              <a:gd name="T102" fmla="*/ 2147483647 w 1096"/>
              <a:gd name="T103" fmla="*/ 2147483647 h 582"/>
              <a:gd name="T104" fmla="*/ 2147483647 w 1096"/>
              <a:gd name="T105" fmla="*/ 2147483647 h 582"/>
              <a:gd name="T106" fmla="*/ 2147483647 w 1096"/>
              <a:gd name="T107" fmla="*/ 2147483647 h 582"/>
              <a:gd name="T108" fmla="*/ 2147483647 w 1096"/>
              <a:gd name="T109" fmla="*/ 2147483647 h 5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96"/>
              <a:gd name="T166" fmla="*/ 0 h 582"/>
              <a:gd name="T167" fmla="*/ 1096 w 1096"/>
              <a:gd name="T168" fmla="*/ 582 h 5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96" h="582">
                <a:moveTo>
                  <a:pt x="0" y="582"/>
                </a:moveTo>
                <a:lnTo>
                  <a:pt x="216" y="562"/>
                </a:lnTo>
                <a:lnTo>
                  <a:pt x="216" y="544"/>
                </a:lnTo>
                <a:lnTo>
                  <a:pt x="214" y="532"/>
                </a:lnTo>
                <a:lnTo>
                  <a:pt x="234" y="532"/>
                </a:lnTo>
                <a:lnTo>
                  <a:pt x="246" y="534"/>
                </a:lnTo>
                <a:lnTo>
                  <a:pt x="866" y="476"/>
                </a:lnTo>
                <a:lnTo>
                  <a:pt x="878" y="468"/>
                </a:lnTo>
                <a:lnTo>
                  <a:pt x="890" y="458"/>
                </a:lnTo>
                <a:lnTo>
                  <a:pt x="942" y="432"/>
                </a:lnTo>
                <a:lnTo>
                  <a:pt x="948" y="420"/>
                </a:lnTo>
                <a:lnTo>
                  <a:pt x="978" y="398"/>
                </a:lnTo>
                <a:lnTo>
                  <a:pt x="982" y="382"/>
                </a:lnTo>
                <a:lnTo>
                  <a:pt x="984" y="374"/>
                </a:lnTo>
                <a:lnTo>
                  <a:pt x="1000" y="366"/>
                </a:lnTo>
                <a:lnTo>
                  <a:pt x="1002" y="350"/>
                </a:lnTo>
                <a:lnTo>
                  <a:pt x="1012" y="336"/>
                </a:lnTo>
                <a:lnTo>
                  <a:pt x="1090" y="264"/>
                </a:lnTo>
                <a:lnTo>
                  <a:pt x="1096" y="250"/>
                </a:lnTo>
                <a:lnTo>
                  <a:pt x="1084" y="250"/>
                </a:lnTo>
                <a:lnTo>
                  <a:pt x="1076" y="244"/>
                </a:lnTo>
                <a:lnTo>
                  <a:pt x="1070" y="244"/>
                </a:lnTo>
                <a:lnTo>
                  <a:pt x="1066" y="238"/>
                </a:lnTo>
                <a:lnTo>
                  <a:pt x="1048" y="232"/>
                </a:lnTo>
                <a:lnTo>
                  <a:pt x="1046" y="232"/>
                </a:lnTo>
                <a:lnTo>
                  <a:pt x="1040" y="228"/>
                </a:lnTo>
                <a:lnTo>
                  <a:pt x="1020" y="200"/>
                </a:lnTo>
                <a:lnTo>
                  <a:pt x="990" y="158"/>
                </a:lnTo>
                <a:lnTo>
                  <a:pt x="988" y="142"/>
                </a:lnTo>
                <a:lnTo>
                  <a:pt x="988" y="132"/>
                </a:lnTo>
                <a:lnTo>
                  <a:pt x="988" y="116"/>
                </a:lnTo>
                <a:lnTo>
                  <a:pt x="984" y="92"/>
                </a:lnTo>
                <a:lnTo>
                  <a:pt x="978" y="82"/>
                </a:lnTo>
                <a:lnTo>
                  <a:pt x="962" y="72"/>
                </a:lnTo>
                <a:lnTo>
                  <a:pt x="948" y="70"/>
                </a:lnTo>
                <a:lnTo>
                  <a:pt x="932" y="46"/>
                </a:lnTo>
                <a:lnTo>
                  <a:pt x="924" y="34"/>
                </a:lnTo>
                <a:lnTo>
                  <a:pt x="906" y="46"/>
                </a:lnTo>
                <a:lnTo>
                  <a:pt x="902" y="56"/>
                </a:lnTo>
                <a:lnTo>
                  <a:pt x="890" y="60"/>
                </a:lnTo>
                <a:lnTo>
                  <a:pt x="886" y="66"/>
                </a:lnTo>
                <a:lnTo>
                  <a:pt x="866" y="70"/>
                </a:lnTo>
                <a:lnTo>
                  <a:pt x="838" y="56"/>
                </a:lnTo>
                <a:lnTo>
                  <a:pt x="826" y="60"/>
                </a:lnTo>
                <a:lnTo>
                  <a:pt x="816" y="78"/>
                </a:lnTo>
                <a:lnTo>
                  <a:pt x="786" y="54"/>
                </a:lnTo>
                <a:lnTo>
                  <a:pt x="756" y="56"/>
                </a:lnTo>
                <a:lnTo>
                  <a:pt x="734" y="46"/>
                </a:lnTo>
                <a:lnTo>
                  <a:pt x="722" y="18"/>
                </a:lnTo>
                <a:lnTo>
                  <a:pt x="692" y="0"/>
                </a:lnTo>
                <a:lnTo>
                  <a:pt x="676" y="8"/>
                </a:lnTo>
                <a:lnTo>
                  <a:pt x="668" y="8"/>
                </a:lnTo>
                <a:lnTo>
                  <a:pt x="652" y="0"/>
                </a:lnTo>
                <a:lnTo>
                  <a:pt x="640" y="0"/>
                </a:lnTo>
                <a:lnTo>
                  <a:pt x="636" y="14"/>
                </a:lnTo>
                <a:lnTo>
                  <a:pt x="634" y="24"/>
                </a:lnTo>
                <a:lnTo>
                  <a:pt x="642" y="56"/>
                </a:lnTo>
                <a:lnTo>
                  <a:pt x="640" y="70"/>
                </a:lnTo>
                <a:lnTo>
                  <a:pt x="622" y="76"/>
                </a:lnTo>
                <a:lnTo>
                  <a:pt x="604" y="88"/>
                </a:lnTo>
                <a:lnTo>
                  <a:pt x="576" y="86"/>
                </a:lnTo>
                <a:lnTo>
                  <a:pt x="564" y="94"/>
                </a:lnTo>
                <a:lnTo>
                  <a:pt x="564" y="124"/>
                </a:lnTo>
                <a:lnTo>
                  <a:pt x="502" y="202"/>
                </a:lnTo>
                <a:lnTo>
                  <a:pt x="496" y="238"/>
                </a:lnTo>
                <a:lnTo>
                  <a:pt x="458" y="238"/>
                </a:lnTo>
                <a:lnTo>
                  <a:pt x="442" y="218"/>
                </a:lnTo>
                <a:lnTo>
                  <a:pt x="432" y="218"/>
                </a:lnTo>
                <a:lnTo>
                  <a:pt x="420" y="232"/>
                </a:lnTo>
                <a:lnTo>
                  <a:pt x="412" y="270"/>
                </a:lnTo>
                <a:lnTo>
                  <a:pt x="400" y="282"/>
                </a:lnTo>
                <a:lnTo>
                  <a:pt x="384" y="270"/>
                </a:lnTo>
                <a:lnTo>
                  <a:pt x="374" y="254"/>
                </a:lnTo>
                <a:lnTo>
                  <a:pt x="348" y="264"/>
                </a:lnTo>
                <a:lnTo>
                  <a:pt x="338" y="296"/>
                </a:lnTo>
                <a:lnTo>
                  <a:pt x="330" y="302"/>
                </a:lnTo>
                <a:lnTo>
                  <a:pt x="326" y="296"/>
                </a:lnTo>
                <a:lnTo>
                  <a:pt x="280" y="272"/>
                </a:lnTo>
                <a:lnTo>
                  <a:pt x="250" y="286"/>
                </a:lnTo>
                <a:lnTo>
                  <a:pt x="220" y="282"/>
                </a:lnTo>
                <a:lnTo>
                  <a:pt x="214" y="302"/>
                </a:lnTo>
                <a:lnTo>
                  <a:pt x="216" y="304"/>
                </a:lnTo>
                <a:lnTo>
                  <a:pt x="204" y="312"/>
                </a:lnTo>
                <a:lnTo>
                  <a:pt x="196" y="304"/>
                </a:lnTo>
                <a:lnTo>
                  <a:pt x="192" y="304"/>
                </a:lnTo>
                <a:lnTo>
                  <a:pt x="196" y="312"/>
                </a:lnTo>
                <a:lnTo>
                  <a:pt x="188" y="320"/>
                </a:lnTo>
                <a:lnTo>
                  <a:pt x="186" y="336"/>
                </a:lnTo>
                <a:lnTo>
                  <a:pt x="180" y="340"/>
                </a:lnTo>
                <a:lnTo>
                  <a:pt x="180" y="346"/>
                </a:lnTo>
                <a:lnTo>
                  <a:pt x="196" y="366"/>
                </a:lnTo>
                <a:lnTo>
                  <a:pt x="196" y="368"/>
                </a:lnTo>
                <a:lnTo>
                  <a:pt x="146" y="384"/>
                </a:lnTo>
                <a:lnTo>
                  <a:pt x="134" y="388"/>
                </a:lnTo>
                <a:lnTo>
                  <a:pt x="138" y="414"/>
                </a:lnTo>
                <a:lnTo>
                  <a:pt x="144" y="448"/>
                </a:lnTo>
                <a:lnTo>
                  <a:pt x="124" y="460"/>
                </a:lnTo>
                <a:lnTo>
                  <a:pt x="106" y="448"/>
                </a:lnTo>
                <a:lnTo>
                  <a:pt x="88" y="436"/>
                </a:lnTo>
                <a:lnTo>
                  <a:pt x="64" y="432"/>
                </a:lnTo>
                <a:lnTo>
                  <a:pt x="46" y="442"/>
                </a:lnTo>
                <a:lnTo>
                  <a:pt x="36" y="474"/>
                </a:lnTo>
                <a:lnTo>
                  <a:pt x="40" y="480"/>
                </a:lnTo>
                <a:lnTo>
                  <a:pt x="42" y="484"/>
                </a:lnTo>
                <a:lnTo>
                  <a:pt x="52" y="486"/>
                </a:lnTo>
                <a:lnTo>
                  <a:pt x="58" y="506"/>
                </a:lnTo>
                <a:lnTo>
                  <a:pt x="42" y="554"/>
                </a:lnTo>
                <a:lnTo>
                  <a:pt x="34" y="560"/>
                </a:lnTo>
                <a:lnTo>
                  <a:pt x="28" y="556"/>
                </a:lnTo>
                <a:lnTo>
                  <a:pt x="6" y="566"/>
                </a:lnTo>
                <a:lnTo>
                  <a:pt x="0" y="582"/>
                </a:lnTo>
                <a:close/>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nvGrpSpPr>
          <p:cNvPr id="166935" name="Group 60"/>
          <p:cNvGrpSpPr>
            <a:grpSpLocks/>
          </p:cNvGrpSpPr>
          <p:nvPr/>
        </p:nvGrpSpPr>
        <p:grpSpPr bwMode="auto">
          <a:xfrm>
            <a:off x="5010150" y="4886325"/>
            <a:ext cx="1755775" cy="939800"/>
            <a:chOff x="3386" y="2710"/>
            <a:chExt cx="1106" cy="592"/>
          </a:xfrm>
        </p:grpSpPr>
        <p:sp>
          <p:nvSpPr>
            <p:cNvPr id="166988" name="Freeform 61"/>
            <p:cNvSpPr>
              <a:spLocks/>
            </p:cNvSpPr>
            <p:nvPr/>
          </p:nvSpPr>
          <p:spPr bwMode="auto">
            <a:xfrm>
              <a:off x="3386" y="2710"/>
              <a:ext cx="1106" cy="592"/>
            </a:xfrm>
            <a:custGeom>
              <a:avLst/>
              <a:gdLst>
                <a:gd name="T0" fmla="*/ 220 w 1106"/>
                <a:gd name="T1" fmla="*/ 574 h 592"/>
                <a:gd name="T2" fmla="*/ 214 w 1106"/>
                <a:gd name="T3" fmla="*/ 542 h 592"/>
                <a:gd name="T4" fmla="*/ 246 w 1106"/>
                <a:gd name="T5" fmla="*/ 546 h 592"/>
                <a:gd name="T6" fmla="*/ 886 w 1106"/>
                <a:gd name="T7" fmla="*/ 478 h 592"/>
                <a:gd name="T8" fmla="*/ 948 w 1106"/>
                <a:gd name="T9" fmla="*/ 440 h 592"/>
                <a:gd name="T10" fmla="*/ 984 w 1106"/>
                <a:gd name="T11" fmla="*/ 404 h 592"/>
                <a:gd name="T12" fmla="*/ 990 w 1106"/>
                <a:gd name="T13" fmla="*/ 382 h 592"/>
                <a:gd name="T14" fmla="*/ 1008 w 1106"/>
                <a:gd name="T15" fmla="*/ 358 h 592"/>
                <a:gd name="T16" fmla="*/ 1100 w 1106"/>
                <a:gd name="T17" fmla="*/ 270 h 592"/>
                <a:gd name="T18" fmla="*/ 1094 w 1106"/>
                <a:gd name="T19" fmla="*/ 258 h 592"/>
                <a:gd name="T20" fmla="*/ 1078 w 1106"/>
                <a:gd name="T21" fmla="*/ 248 h 592"/>
                <a:gd name="T22" fmla="*/ 1058 w 1106"/>
                <a:gd name="T23" fmla="*/ 236 h 592"/>
                <a:gd name="T24" fmla="*/ 1048 w 1106"/>
                <a:gd name="T25" fmla="*/ 232 h 592"/>
                <a:gd name="T26" fmla="*/ 1000 w 1106"/>
                <a:gd name="T27" fmla="*/ 162 h 592"/>
                <a:gd name="T28" fmla="*/ 996 w 1106"/>
                <a:gd name="T29" fmla="*/ 134 h 592"/>
                <a:gd name="T30" fmla="*/ 994 w 1106"/>
                <a:gd name="T31" fmla="*/ 92 h 592"/>
                <a:gd name="T32" fmla="*/ 968 w 1106"/>
                <a:gd name="T33" fmla="*/ 74 h 592"/>
                <a:gd name="T34" fmla="*/ 938 w 1106"/>
                <a:gd name="T35" fmla="*/ 48 h 592"/>
                <a:gd name="T36" fmla="*/ 912 w 1106"/>
                <a:gd name="T37" fmla="*/ 52 h 592"/>
                <a:gd name="T38" fmla="*/ 896 w 1106"/>
                <a:gd name="T39" fmla="*/ 64 h 592"/>
                <a:gd name="T40" fmla="*/ 874 w 1106"/>
                <a:gd name="T41" fmla="*/ 74 h 592"/>
                <a:gd name="T42" fmla="*/ 834 w 1106"/>
                <a:gd name="T43" fmla="*/ 64 h 592"/>
                <a:gd name="T44" fmla="*/ 792 w 1106"/>
                <a:gd name="T45" fmla="*/ 54 h 592"/>
                <a:gd name="T46" fmla="*/ 740 w 1106"/>
                <a:gd name="T47" fmla="*/ 52 h 592"/>
                <a:gd name="T48" fmla="*/ 698 w 1106"/>
                <a:gd name="T49" fmla="*/ 0 h 592"/>
                <a:gd name="T50" fmla="*/ 674 w 1106"/>
                <a:gd name="T51" fmla="*/ 10 h 592"/>
                <a:gd name="T52" fmla="*/ 642 w 1106"/>
                <a:gd name="T53" fmla="*/ 0 h 592"/>
                <a:gd name="T54" fmla="*/ 640 w 1106"/>
                <a:gd name="T55" fmla="*/ 26 h 592"/>
                <a:gd name="T56" fmla="*/ 642 w 1106"/>
                <a:gd name="T57" fmla="*/ 74 h 592"/>
                <a:gd name="T58" fmla="*/ 606 w 1106"/>
                <a:gd name="T59" fmla="*/ 92 h 592"/>
                <a:gd name="T60" fmla="*/ 570 w 1106"/>
                <a:gd name="T61" fmla="*/ 96 h 592"/>
                <a:gd name="T62" fmla="*/ 508 w 1106"/>
                <a:gd name="T63" fmla="*/ 208 h 592"/>
                <a:gd name="T64" fmla="*/ 460 w 1106"/>
                <a:gd name="T65" fmla="*/ 242 h 592"/>
                <a:gd name="T66" fmla="*/ 436 w 1106"/>
                <a:gd name="T67" fmla="*/ 224 h 592"/>
                <a:gd name="T68" fmla="*/ 414 w 1106"/>
                <a:gd name="T69" fmla="*/ 278 h 592"/>
                <a:gd name="T70" fmla="*/ 386 w 1106"/>
                <a:gd name="T71" fmla="*/ 278 h 592"/>
                <a:gd name="T72" fmla="*/ 350 w 1106"/>
                <a:gd name="T73" fmla="*/ 270 h 592"/>
                <a:gd name="T74" fmla="*/ 332 w 1106"/>
                <a:gd name="T75" fmla="*/ 306 h 592"/>
                <a:gd name="T76" fmla="*/ 284 w 1106"/>
                <a:gd name="T77" fmla="*/ 280 h 592"/>
                <a:gd name="T78" fmla="*/ 222 w 1106"/>
                <a:gd name="T79" fmla="*/ 290 h 592"/>
                <a:gd name="T80" fmla="*/ 220 w 1106"/>
                <a:gd name="T81" fmla="*/ 312 h 592"/>
                <a:gd name="T82" fmla="*/ 194 w 1106"/>
                <a:gd name="T83" fmla="*/ 312 h 592"/>
                <a:gd name="T84" fmla="*/ 194 w 1106"/>
                <a:gd name="T85" fmla="*/ 316 h 592"/>
                <a:gd name="T86" fmla="*/ 188 w 1106"/>
                <a:gd name="T87" fmla="*/ 342 h 592"/>
                <a:gd name="T88" fmla="*/ 182 w 1106"/>
                <a:gd name="T89" fmla="*/ 354 h 592"/>
                <a:gd name="T90" fmla="*/ 194 w 1106"/>
                <a:gd name="T91" fmla="*/ 376 h 592"/>
                <a:gd name="T92" fmla="*/ 134 w 1106"/>
                <a:gd name="T93" fmla="*/ 396 h 592"/>
                <a:gd name="T94" fmla="*/ 146 w 1106"/>
                <a:gd name="T95" fmla="*/ 460 h 592"/>
                <a:gd name="T96" fmla="*/ 106 w 1106"/>
                <a:gd name="T97" fmla="*/ 456 h 592"/>
                <a:gd name="T98" fmla="*/ 64 w 1106"/>
                <a:gd name="T99" fmla="*/ 440 h 592"/>
                <a:gd name="T100" fmla="*/ 36 w 1106"/>
                <a:gd name="T101" fmla="*/ 484 h 592"/>
                <a:gd name="T102" fmla="*/ 42 w 1106"/>
                <a:gd name="T103" fmla="*/ 490 h 592"/>
                <a:gd name="T104" fmla="*/ 58 w 1106"/>
                <a:gd name="T105" fmla="*/ 516 h 592"/>
                <a:gd name="T106" fmla="*/ 34 w 1106"/>
                <a:gd name="T107" fmla="*/ 570 h 592"/>
                <a:gd name="T108" fmla="*/ 6 w 1106"/>
                <a:gd name="T109" fmla="*/ 578 h 5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6"/>
                <a:gd name="T166" fmla="*/ 0 h 592"/>
                <a:gd name="T167" fmla="*/ 1106 w 1106"/>
                <a:gd name="T168" fmla="*/ 592 h 5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6" h="592">
                  <a:moveTo>
                    <a:pt x="0" y="592"/>
                  </a:moveTo>
                  <a:lnTo>
                    <a:pt x="220" y="574"/>
                  </a:lnTo>
                  <a:lnTo>
                    <a:pt x="220" y="554"/>
                  </a:lnTo>
                  <a:lnTo>
                    <a:pt x="214" y="542"/>
                  </a:lnTo>
                  <a:lnTo>
                    <a:pt x="238" y="542"/>
                  </a:lnTo>
                  <a:lnTo>
                    <a:pt x="246" y="546"/>
                  </a:lnTo>
                  <a:lnTo>
                    <a:pt x="874" y="488"/>
                  </a:lnTo>
                  <a:lnTo>
                    <a:pt x="886" y="478"/>
                  </a:lnTo>
                  <a:lnTo>
                    <a:pt x="896" y="468"/>
                  </a:lnTo>
                  <a:lnTo>
                    <a:pt x="948" y="440"/>
                  </a:lnTo>
                  <a:lnTo>
                    <a:pt x="956" y="428"/>
                  </a:lnTo>
                  <a:lnTo>
                    <a:pt x="984" y="404"/>
                  </a:lnTo>
                  <a:lnTo>
                    <a:pt x="988" y="388"/>
                  </a:lnTo>
                  <a:lnTo>
                    <a:pt x="990" y="382"/>
                  </a:lnTo>
                  <a:lnTo>
                    <a:pt x="1006" y="374"/>
                  </a:lnTo>
                  <a:lnTo>
                    <a:pt x="1008" y="358"/>
                  </a:lnTo>
                  <a:lnTo>
                    <a:pt x="1020" y="342"/>
                  </a:lnTo>
                  <a:lnTo>
                    <a:pt x="1100" y="270"/>
                  </a:lnTo>
                  <a:lnTo>
                    <a:pt x="1106" y="258"/>
                  </a:lnTo>
                  <a:lnTo>
                    <a:pt x="1094" y="258"/>
                  </a:lnTo>
                  <a:lnTo>
                    <a:pt x="1084" y="248"/>
                  </a:lnTo>
                  <a:lnTo>
                    <a:pt x="1078" y="248"/>
                  </a:lnTo>
                  <a:lnTo>
                    <a:pt x="1076" y="242"/>
                  </a:lnTo>
                  <a:lnTo>
                    <a:pt x="1058" y="236"/>
                  </a:lnTo>
                  <a:lnTo>
                    <a:pt x="1054" y="236"/>
                  </a:lnTo>
                  <a:lnTo>
                    <a:pt x="1048" y="232"/>
                  </a:lnTo>
                  <a:lnTo>
                    <a:pt x="1030" y="204"/>
                  </a:lnTo>
                  <a:lnTo>
                    <a:pt x="1000" y="162"/>
                  </a:lnTo>
                  <a:lnTo>
                    <a:pt x="996" y="146"/>
                  </a:lnTo>
                  <a:lnTo>
                    <a:pt x="996" y="134"/>
                  </a:lnTo>
                  <a:lnTo>
                    <a:pt x="996" y="118"/>
                  </a:lnTo>
                  <a:lnTo>
                    <a:pt x="994" y="92"/>
                  </a:lnTo>
                  <a:lnTo>
                    <a:pt x="984" y="86"/>
                  </a:lnTo>
                  <a:lnTo>
                    <a:pt x="968" y="74"/>
                  </a:lnTo>
                  <a:lnTo>
                    <a:pt x="954" y="74"/>
                  </a:lnTo>
                  <a:lnTo>
                    <a:pt x="938" y="48"/>
                  </a:lnTo>
                  <a:lnTo>
                    <a:pt x="930" y="36"/>
                  </a:lnTo>
                  <a:lnTo>
                    <a:pt x="912" y="52"/>
                  </a:lnTo>
                  <a:lnTo>
                    <a:pt x="912" y="58"/>
                  </a:lnTo>
                  <a:lnTo>
                    <a:pt x="896" y="64"/>
                  </a:lnTo>
                  <a:lnTo>
                    <a:pt x="892" y="70"/>
                  </a:lnTo>
                  <a:lnTo>
                    <a:pt x="874" y="74"/>
                  </a:lnTo>
                  <a:lnTo>
                    <a:pt x="844" y="58"/>
                  </a:lnTo>
                  <a:lnTo>
                    <a:pt x="834" y="64"/>
                  </a:lnTo>
                  <a:lnTo>
                    <a:pt x="822" y="80"/>
                  </a:lnTo>
                  <a:lnTo>
                    <a:pt x="792" y="54"/>
                  </a:lnTo>
                  <a:lnTo>
                    <a:pt x="762" y="58"/>
                  </a:lnTo>
                  <a:lnTo>
                    <a:pt x="740" y="52"/>
                  </a:lnTo>
                  <a:lnTo>
                    <a:pt x="728" y="20"/>
                  </a:lnTo>
                  <a:lnTo>
                    <a:pt x="698" y="0"/>
                  </a:lnTo>
                  <a:lnTo>
                    <a:pt x="682" y="10"/>
                  </a:lnTo>
                  <a:lnTo>
                    <a:pt x="674" y="10"/>
                  </a:lnTo>
                  <a:lnTo>
                    <a:pt x="658" y="0"/>
                  </a:lnTo>
                  <a:lnTo>
                    <a:pt x="642" y="0"/>
                  </a:lnTo>
                  <a:lnTo>
                    <a:pt x="640" y="16"/>
                  </a:lnTo>
                  <a:lnTo>
                    <a:pt x="640" y="26"/>
                  </a:lnTo>
                  <a:lnTo>
                    <a:pt x="648" y="58"/>
                  </a:lnTo>
                  <a:lnTo>
                    <a:pt x="642" y="74"/>
                  </a:lnTo>
                  <a:lnTo>
                    <a:pt x="624" y="76"/>
                  </a:lnTo>
                  <a:lnTo>
                    <a:pt x="606" y="92"/>
                  </a:lnTo>
                  <a:lnTo>
                    <a:pt x="582" y="90"/>
                  </a:lnTo>
                  <a:lnTo>
                    <a:pt x="570" y="96"/>
                  </a:lnTo>
                  <a:lnTo>
                    <a:pt x="570" y="128"/>
                  </a:lnTo>
                  <a:lnTo>
                    <a:pt x="508" y="208"/>
                  </a:lnTo>
                  <a:lnTo>
                    <a:pt x="500" y="242"/>
                  </a:lnTo>
                  <a:lnTo>
                    <a:pt x="460" y="242"/>
                  </a:lnTo>
                  <a:lnTo>
                    <a:pt x="444" y="224"/>
                  </a:lnTo>
                  <a:lnTo>
                    <a:pt x="436" y="224"/>
                  </a:lnTo>
                  <a:lnTo>
                    <a:pt x="424" y="236"/>
                  </a:lnTo>
                  <a:lnTo>
                    <a:pt x="414" y="278"/>
                  </a:lnTo>
                  <a:lnTo>
                    <a:pt x="402" y="286"/>
                  </a:lnTo>
                  <a:lnTo>
                    <a:pt x="386" y="278"/>
                  </a:lnTo>
                  <a:lnTo>
                    <a:pt x="378" y="262"/>
                  </a:lnTo>
                  <a:lnTo>
                    <a:pt x="350" y="270"/>
                  </a:lnTo>
                  <a:lnTo>
                    <a:pt x="342" y="300"/>
                  </a:lnTo>
                  <a:lnTo>
                    <a:pt x="332" y="306"/>
                  </a:lnTo>
                  <a:lnTo>
                    <a:pt x="330" y="300"/>
                  </a:lnTo>
                  <a:lnTo>
                    <a:pt x="284" y="280"/>
                  </a:lnTo>
                  <a:lnTo>
                    <a:pt x="250" y="294"/>
                  </a:lnTo>
                  <a:lnTo>
                    <a:pt x="222" y="290"/>
                  </a:lnTo>
                  <a:lnTo>
                    <a:pt x="216" y="306"/>
                  </a:lnTo>
                  <a:lnTo>
                    <a:pt x="220" y="312"/>
                  </a:lnTo>
                  <a:lnTo>
                    <a:pt x="208" y="316"/>
                  </a:lnTo>
                  <a:lnTo>
                    <a:pt x="194" y="312"/>
                  </a:lnTo>
                  <a:lnTo>
                    <a:pt x="192" y="312"/>
                  </a:lnTo>
                  <a:lnTo>
                    <a:pt x="194" y="316"/>
                  </a:lnTo>
                  <a:lnTo>
                    <a:pt x="188" y="326"/>
                  </a:lnTo>
                  <a:lnTo>
                    <a:pt x="188" y="342"/>
                  </a:lnTo>
                  <a:lnTo>
                    <a:pt x="182" y="348"/>
                  </a:lnTo>
                  <a:lnTo>
                    <a:pt x="182" y="354"/>
                  </a:lnTo>
                  <a:lnTo>
                    <a:pt x="198" y="374"/>
                  </a:lnTo>
                  <a:lnTo>
                    <a:pt x="194" y="376"/>
                  </a:lnTo>
                  <a:lnTo>
                    <a:pt x="150" y="392"/>
                  </a:lnTo>
                  <a:lnTo>
                    <a:pt x="134" y="396"/>
                  </a:lnTo>
                  <a:lnTo>
                    <a:pt x="138" y="420"/>
                  </a:lnTo>
                  <a:lnTo>
                    <a:pt x="146" y="460"/>
                  </a:lnTo>
                  <a:lnTo>
                    <a:pt x="124" y="468"/>
                  </a:lnTo>
                  <a:lnTo>
                    <a:pt x="106" y="456"/>
                  </a:lnTo>
                  <a:lnTo>
                    <a:pt x="88" y="446"/>
                  </a:lnTo>
                  <a:lnTo>
                    <a:pt x="64" y="440"/>
                  </a:lnTo>
                  <a:lnTo>
                    <a:pt x="46" y="450"/>
                  </a:lnTo>
                  <a:lnTo>
                    <a:pt x="36" y="484"/>
                  </a:lnTo>
                  <a:lnTo>
                    <a:pt x="40" y="488"/>
                  </a:lnTo>
                  <a:lnTo>
                    <a:pt x="42" y="490"/>
                  </a:lnTo>
                  <a:lnTo>
                    <a:pt x="52" y="498"/>
                  </a:lnTo>
                  <a:lnTo>
                    <a:pt x="58" y="516"/>
                  </a:lnTo>
                  <a:lnTo>
                    <a:pt x="42" y="564"/>
                  </a:lnTo>
                  <a:lnTo>
                    <a:pt x="34" y="570"/>
                  </a:lnTo>
                  <a:lnTo>
                    <a:pt x="28" y="568"/>
                  </a:lnTo>
                  <a:lnTo>
                    <a:pt x="6" y="578"/>
                  </a:lnTo>
                  <a:lnTo>
                    <a:pt x="0" y="592"/>
                  </a:lnTo>
                  <a:close/>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nvGrpSpPr>
            <p:cNvPr id="166989" name="Group 62"/>
            <p:cNvGrpSpPr>
              <a:grpSpLocks/>
            </p:cNvGrpSpPr>
            <p:nvPr/>
          </p:nvGrpSpPr>
          <p:grpSpPr bwMode="auto">
            <a:xfrm>
              <a:off x="3386" y="2710"/>
              <a:ext cx="1106" cy="592"/>
              <a:chOff x="3386" y="2710"/>
              <a:chExt cx="1106" cy="592"/>
            </a:xfrm>
          </p:grpSpPr>
          <p:sp>
            <p:nvSpPr>
              <p:cNvPr id="166990" name="Freeform 63"/>
              <p:cNvSpPr>
                <a:spLocks/>
              </p:cNvSpPr>
              <p:nvPr/>
            </p:nvSpPr>
            <p:spPr bwMode="auto">
              <a:xfrm>
                <a:off x="3386" y="2710"/>
                <a:ext cx="1106" cy="592"/>
              </a:xfrm>
              <a:custGeom>
                <a:avLst/>
                <a:gdLst>
                  <a:gd name="T0" fmla="*/ 220 w 1106"/>
                  <a:gd name="T1" fmla="*/ 574 h 592"/>
                  <a:gd name="T2" fmla="*/ 214 w 1106"/>
                  <a:gd name="T3" fmla="*/ 542 h 592"/>
                  <a:gd name="T4" fmla="*/ 246 w 1106"/>
                  <a:gd name="T5" fmla="*/ 546 h 592"/>
                  <a:gd name="T6" fmla="*/ 886 w 1106"/>
                  <a:gd name="T7" fmla="*/ 478 h 592"/>
                  <a:gd name="T8" fmla="*/ 948 w 1106"/>
                  <a:gd name="T9" fmla="*/ 440 h 592"/>
                  <a:gd name="T10" fmla="*/ 984 w 1106"/>
                  <a:gd name="T11" fmla="*/ 404 h 592"/>
                  <a:gd name="T12" fmla="*/ 990 w 1106"/>
                  <a:gd name="T13" fmla="*/ 382 h 592"/>
                  <a:gd name="T14" fmla="*/ 1008 w 1106"/>
                  <a:gd name="T15" fmla="*/ 358 h 592"/>
                  <a:gd name="T16" fmla="*/ 1100 w 1106"/>
                  <a:gd name="T17" fmla="*/ 270 h 592"/>
                  <a:gd name="T18" fmla="*/ 1094 w 1106"/>
                  <a:gd name="T19" fmla="*/ 258 h 592"/>
                  <a:gd name="T20" fmla="*/ 1078 w 1106"/>
                  <a:gd name="T21" fmla="*/ 248 h 592"/>
                  <a:gd name="T22" fmla="*/ 1058 w 1106"/>
                  <a:gd name="T23" fmla="*/ 236 h 592"/>
                  <a:gd name="T24" fmla="*/ 1048 w 1106"/>
                  <a:gd name="T25" fmla="*/ 232 h 592"/>
                  <a:gd name="T26" fmla="*/ 1000 w 1106"/>
                  <a:gd name="T27" fmla="*/ 162 h 592"/>
                  <a:gd name="T28" fmla="*/ 996 w 1106"/>
                  <a:gd name="T29" fmla="*/ 134 h 592"/>
                  <a:gd name="T30" fmla="*/ 994 w 1106"/>
                  <a:gd name="T31" fmla="*/ 92 h 592"/>
                  <a:gd name="T32" fmla="*/ 968 w 1106"/>
                  <a:gd name="T33" fmla="*/ 74 h 592"/>
                  <a:gd name="T34" fmla="*/ 938 w 1106"/>
                  <a:gd name="T35" fmla="*/ 48 h 592"/>
                  <a:gd name="T36" fmla="*/ 912 w 1106"/>
                  <a:gd name="T37" fmla="*/ 52 h 592"/>
                  <a:gd name="T38" fmla="*/ 896 w 1106"/>
                  <a:gd name="T39" fmla="*/ 64 h 592"/>
                  <a:gd name="T40" fmla="*/ 874 w 1106"/>
                  <a:gd name="T41" fmla="*/ 74 h 592"/>
                  <a:gd name="T42" fmla="*/ 834 w 1106"/>
                  <a:gd name="T43" fmla="*/ 64 h 592"/>
                  <a:gd name="T44" fmla="*/ 792 w 1106"/>
                  <a:gd name="T45" fmla="*/ 54 h 592"/>
                  <a:gd name="T46" fmla="*/ 740 w 1106"/>
                  <a:gd name="T47" fmla="*/ 52 h 592"/>
                  <a:gd name="T48" fmla="*/ 698 w 1106"/>
                  <a:gd name="T49" fmla="*/ 0 h 592"/>
                  <a:gd name="T50" fmla="*/ 674 w 1106"/>
                  <a:gd name="T51" fmla="*/ 10 h 592"/>
                  <a:gd name="T52" fmla="*/ 642 w 1106"/>
                  <a:gd name="T53" fmla="*/ 0 h 592"/>
                  <a:gd name="T54" fmla="*/ 640 w 1106"/>
                  <a:gd name="T55" fmla="*/ 26 h 592"/>
                  <a:gd name="T56" fmla="*/ 642 w 1106"/>
                  <a:gd name="T57" fmla="*/ 74 h 592"/>
                  <a:gd name="T58" fmla="*/ 606 w 1106"/>
                  <a:gd name="T59" fmla="*/ 92 h 592"/>
                  <a:gd name="T60" fmla="*/ 570 w 1106"/>
                  <a:gd name="T61" fmla="*/ 96 h 592"/>
                  <a:gd name="T62" fmla="*/ 508 w 1106"/>
                  <a:gd name="T63" fmla="*/ 208 h 592"/>
                  <a:gd name="T64" fmla="*/ 460 w 1106"/>
                  <a:gd name="T65" fmla="*/ 242 h 592"/>
                  <a:gd name="T66" fmla="*/ 436 w 1106"/>
                  <a:gd name="T67" fmla="*/ 224 h 592"/>
                  <a:gd name="T68" fmla="*/ 414 w 1106"/>
                  <a:gd name="T69" fmla="*/ 278 h 592"/>
                  <a:gd name="T70" fmla="*/ 386 w 1106"/>
                  <a:gd name="T71" fmla="*/ 278 h 592"/>
                  <a:gd name="T72" fmla="*/ 350 w 1106"/>
                  <a:gd name="T73" fmla="*/ 270 h 592"/>
                  <a:gd name="T74" fmla="*/ 332 w 1106"/>
                  <a:gd name="T75" fmla="*/ 306 h 592"/>
                  <a:gd name="T76" fmla="*/ 284 w 1106"/>
                  <a:gd name="T77" fmla="*/ 280 h 592"/>
                  <a:gd name="T78" fmla="*/ 222 w 1106"/>
                  <a:gd name="T79" fmla="*/ 290 h 592"/>
                  <a:gd name="T80" fmla="*/ 220 w 1106"/>
                  <a:gd name="T81" fmla="*/ 312 h 592"/>
                  <a:gd name="T82" fmla="*/ 194 w 1106"/>
                  <a:gd name="T83" fmla="*/ 312 h 592"/>
                  <a:gd name="T84" fmla="*/ 194 w 1106"/>
                  <a:gd name="T85" fmla="*/ 316 h 592"/>
                  <a:gd name="T86" fmla="*/ 188 w 1106"/>
                  <a:gd name="T87" fmla="*/ 342 h 592"/>
                  <a:gd name="T88" fmla="*/ 182 w 1106"/>
                  <a:gd name="T89" fmla="*/ 354 h 592"/>
                  <a:gd name="T90" fmla="*/ 194 w 1106"/>
                  <a:gd name="T91" fmla="*/ 376 h 592"/>
                  <a:gd name="T92" fmla="*/ 134 w 1106"/>
                  <a:gd name="T93" fmla="*/ 396 h 592"/>
                  <a:gd name="T94" fmla="*/ 146 w 1106"/>
                  <a:gd name="T95" fmla="*/ 460 h 592"/>
                  <a:gd name="T96" fmla="*/ 106 w 1106"/>
                  <a:gd name="T97" fmla="*/ 456 h 592"/>
                  <a:gd name="T98" fmla="*/ 64 w 1106"/>
                  <a:gd name="T99" fmla="*/ 440 h 592"/>
                  <a:gd name="T100" fmla="*/ 36 w 1106"/>
                  <a:gd name="T101" fmla="*/ 484 h 592"/>
                  <a:gd name="T102" fmla="*/ 42 w 1106"/>
                  <a:gd name="T103" fmla="*/ 490 h 592"/>
                  <a:gd name="T104" fmla="*/ 58 w 1106"/>
                  <a:gd name="T105" fmla="*/ 516 h 592"/>
                  <a:gd name="T106" fmla="*/ 34 w 1106"/>
                  <a:gd name="T107" fmla="*/ 570 h 592"/>
                  <a:gd name="T108" fmla="*/ 6 w 1106"/>
                  <a:gd name="T109" fmla="*/ 578 h 5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6"/>
                  <a:gd name="T166" fmla="*/ 0 h 592"/>
                  <a:gd name="T167" fmla="*/ 1106 w 1106"/>
                  <a:gd name="T168" fmla="*/ 592 h 5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6" h="592">
                    <a:moveTo>
                      <a:pt x="0" y="592"/>
                    </a:moveTo>
                    <a:lnTo>
                      <a:pt x="220" y="574"/>
                    </a:lnTo>
                    <a:lnTo>
                      <a:pt x="220" y="554"/>
                    </a:lnTo>
                    <a:lnTo>
                      <a:pt x="214" y="542"/>
                    </a:lnTo>
                    <a:lnTo>
                      <a:pt x="238" y="542"/>
                    </a:lnTo>
                    <a:lnTo>
                      <a:pt x="246" y="546"/>
                    </a:lnTo>
                    <a:lnTo>
                      <a:pt x="874" y="488"/>
                    </a:lnTo>
                    <a:lnTo>
                      <a:pt x="886" y="478"/>
                    </a:lnTo>
                    <a:lnTo>
                      <a:pt x="896" y="468"/>
                    </a:lnTo>
                    <a:lnTo>
                      <a:pt x="948" y="440"/>
                    </a:lnTo>
                    <a:lnTo>
                      <a:pt x="956" y="428"/>
                    </a:lnTo>
                    <a:lnTo>
                      <a:pt x="984" y="404"/>
                    </a:lnTo>
                    <a:lnTo>
                      <a:pt x="988" y="388"/>
                    </a:lnTo>
                    <a:lnTo>
                      <a:pt x="990" y="382"/>
                    </a:lnTo>
                    <a:lnTo>
                      <a:pt x="1006" y="374"/>
                    </a:lnTo>
                    <a:lnTo>
                      <a:pt x="1008" y="358"/>
                    </a:lnTo>
                    <a:lnTo>
                      <a:pt x="1020" y="342"/>
                    </a:lnTo>
                    <a:lnTo>
                      <a:pt x="1100" y="270"/>
                    </a:lnTo>
                    <a:lnTo>
                      <a:pt x="1106" y="258"/>
                    </a:lnTo>
                    <a:lnTo>
                      <a:pt x="1094" y="258"/>
                    </a:lnTo>
                    <a:lnTo>
                      <a:pt x="1084" y="248"/>
                    </a:lnTo>
                    <a:lnTo>
                      <a:pt x="1078" y="248"/>
                    </a:lnTo>
                    <a:lnTo>
                      <a:pt x="1076" y="242"/>
                    </a:lnTo>
                    <a:lnTo>
                      <a:pt x="1058" y="236"/>
                    </a:lnTo>
                    <a:lnTo>
                      <a:pt x="1054" y="236"/>
                    </a:lnTo>
                    <a:lnTo>
                      <a:pt x="1048" y="232"/>
                    </a:lnTo>
                    <a:lnTo>
                      <a:pt x="1030" y="204"/>
                    </a:lnTo>
                    <a:lnTo>
                      <a:pt x="1000" y="162"/>
                    </a:lnTo>
                    <a:lnTo>
                      <a:pt x="996" y="146"/>
                    </a:lnTo>
                    <a:lnTo>
                      <a:pt x="996" y="134"/>
                    </a:lnTo>
                    <a:lnTo>
                      <a:pt x="996" y="118"/>
                    </a:lnTo>
                    <a:lnTo>
                      <a:pt x="994" y="92"/>
                    </a:lnTo>
                    <a:lnTo>
                      <a:pt x="984" y="86"/>
                    </a:lnTo>
                    <a:lnTo>
                      <a:pt x="968" y="74"/>
                    </a:lnTo>
                    <a:lnTo>
                      <a:pt x="954" y="74"/>
                    </a:lnTo>
                    <a:lnTo>
                      <a:pt x="938" y="48"/>
                    </a:lnTo>
                    <a:lnTo>
                      <a:pt x="930" y="36"/>
                    </a:lnTo>
                    <a:lnTo>
                      <a:pt x="912" y="52"/>
                    </a:lnTo>
                    <a:lnTo>
                      <a:pt x="912" y="58"/>
                    </a:lnTo>
                    <a:lnTo>
                      <a:pt x="896" y="64"/>
                    </a:lnTo>
                    <a:lnTo>
                      <a:pt x="892" y="70"/>
                    </a:lnTo>
                    <a:lnTo>
                      <a:pt x="874" y="74"/>
                    </a:lnTo>
                    <a:lnTo>
                      <a:pt x="844" y="58"/>
                    </a:lnTo>
                    <a:lnTo>
                      <a:pt x="834" y="64"/>
                    </a:lnTo>
                    <a:lnTo>
                      <a:pt x="822" y="80"/>
                    </a:lnTo>
                    <a:lnTo>
                      <a:pt x="792" y="54"/>
                    </a:lnTo>
                    <a:lnTo>
                      <a:pt x="762" y="58"/>
                    </a:lnTo>
                    <a:lnTo>
                      <a:pt x="740" y="52"/>
                    </a:lnTo>
                    <a:lnTo>
                      <a:pt x="728" y="20"/>
                    </a:lnTo>
                    <a:lnTo>
                      <a:pt x="698" y="0"/>
                    </a:lnTo>
                    <a:lnTo>
                      <a:pt x="682" y="10"/>
                    </a:lnTo>
                    <a:lnTo>
                      <a:pt x="674" y="10"/>
                    </a:lnTo>
                    <a:lnTo>
                      <a:pt x="658" y="0"/>
                    </a:lnTo>
                    <a:lnTo>
                      <a:pt x="642" y="0"/>
                    </a:lnTo>
                    <a:lnTo>
                      <a:pt x="640" y="16"/>
                    </a:lnTo>
                    <a:lnTo>
                      <a:pt x="640" y="26"/>
                    </a:lnTo>
                    <a:lnTo>
                      <a:pt x="648" y="58"/>
                    </a:lnTo>
                    <a:lnTo>
                      <a:pt x="642" y="74"/>
                    </a:lnTo>
                    <a:lnTo>
                      <a:pt x="624" y="76"/>
                    </a:lnTo>
                    <a:lnTo>
                      <a:pt x="606" y="92"/>
                    </a:lnTo>
                    <a:lnTo>
                      <a:pt x="582" y="90"/>
                    </a:lnTo>
                    <a:lnTo>
                      <a:pt x="570" y="96"/>
                    </a:lnTo>
                    <a:lnTo>
                      <a:pt x="570" y="128"/>
                    </a:lnTo>
                    <a:lnTo>
                      <a:pt x="508" y="208"/>
                    </a:lnTo>
                    <a:lnTo>
                      <a:pt x="500" y="242"/>
                    </a:lnTo>
                    <a:lnTo>
                      <a:pt x="460" y="242"/>
                    </a:lnTo>
                    <a:lnTo>
                      <a:pt x="444" y="224"/>
                    </a:lnTo>
                    <a:lnTo>
                      <a:pt x="436" y="224"/>
                    </a:lnTo>
                    <a:lnTo>
                      <a:pt x="424" y="236"/>
                    </a:lnTo>
                    <a:lnTo>
                      <a:pt x="414" y="278"/>
                    </a:lnTo>
                    <a:lnTo>
                      <a:pt x="402" y="286"/>
                    </a:lnTo>
                    <a:lnTo>
                      <a:pt x="386" y="278"/>
                    </a:lnTo>
                    <a:lnTo>
                      <a:pt x="378" y="262"/>
                    </a:lnTo>
                    <a:lnTo>
                      <a:pt x="350" y="270"/>
                    </a:lnTo>
                    <a:lnTo>
                      <a:pt x="342" y="300"/>
                    </a:lnTo>
                    <a:lnTo>
                      <a:pt x="332" y="306"/>
                    </a:lnTo>
                    <a:lnTo>
                      <a:pt x="330" y="300"/>
                    </a:lnTo>
                    <a:lnTo>
                      <a:pt x="284" y="280"/>
                    </a:lnTo>
                    <a:lnTo>
                      <a:pt x="250" y="294"/>
                    </a:lnTo>
                    <a:lnTo>
                      <a:pt x="222" y="290"/>
                    </a:lnTo>
                    <a:lnTo>
                      <a:pt x="216" y="306"/>
                    </a:lnTo>
                    <a:lnTo>
                      <a:pt x="220" y="312"/>
                    </a:lnTo>
                    <a:lnTo>
                      <a:pt x="208" y="316"/>
                    </a:lnTo>
                    <a:lnTo>
                      <a:pt x="194" y="312"/>
                    </a:lnTo>
                    <a:lnTo>
                      <a:pt x="192" y="312"/>
                    </a:lnTo>
                    <a:lnTo>
                      <a:pt x="194" y="316"/>
                    </a:lnTo>
                    <a:lnTo>
                      <a:pt x="188" y="326"/>
                    </a:lnTo>
                    <a:lnTo>
                      <a:pt x="188" y="342"/>
                    </a:lnTo>
                    <a:lnTo>
                      <a:pt x="182" y="348"/>
                    </a:lnTo>
                    <a:lnTo>
                      <a:pt x="182" y="354"/>
                    </a:lnTo>
                    <a:lnTo>
                      <a:pt x="198" y="374"/>
                    </a:lnTo>
                    <a:lnTo>
                      <a:pt x="194" y="376"/>
                    </a:lnTo>
                    <a:lnTo>
                      <a:pt x="150" y="392"/>
                    </a:lnTo>
                    <a:lnTo>
                      <a:pt x="134" y="396"/>
                    </a:lnTo>
                    <a:lnTo>
                      <a:pt x="138" y="420"/>
                    </a:lnTo>
                    <a:lnTo>
                      <a:pt x="146" y="460"/>
                    </a:lnTo>
                    <a:lnTo>
                      <a:pt x="124" y="468"/>
                    </a:lnTo>
                    <a:lnTo>
                      <a:pt x="106" y="456"/>
                    </a:lnTo>
                    <a:lnTo>
                      <a:pt x="88" y="446"/>
                    </a:lnTo>
                    <a:lnTo>
                      <a:pt x="64" y="440"/>
                    </a:lnTo>
                    <a:lnTo>
                      <a:pt x="46" y="450"/>
                    </a:lnTo>
                    <a:lnTo>
                      <a:pt x="36" y="484"/>
                    </a:lnTo>
                    <a:lnTo>
                      <a:pt x="40" y="488"/>
                    </a:lnTo>
                    <a:lnTo>
                      <a:pt x="42" y="490"/>
                    </a:lnTo>
                    <a:lnTo>
                      <a:pt x="52" y="498"/>
                    </a:lnTo>
                    <a:lnTo>
                      <a:pt x="58" y="516"/>
                    </a:lnTo>
                    <a:lnTo>
                      <a:pt x="42" y="564"/>
                    </a:lnTo>
                    <a:lnTo>
                      <a:pt x="34" y="570"/>
                    </a:lnTo>
                    <a:lnTo>
                      <a:pt x="28" y="568"/>
                    </a:lnTo>
                    <a:lnTo>
                      <a:pt x="6" y="578"/>
                    </a:lnTo>
                    <a:lnTo>
                      <a:pt x="0" y="592"/>
                    </a:lnTo>
                    <a:close/>
                  </a:path>
                </a:pathLst>
              </a:custGeom>
              <a:solidFill>
                <a:schemeClr val="hlink"/>
              </a:solidFill>
              <a:ln w="9525">
                <a:solidFill>
                  <a:schemeClr val="tx1"/>
                </a:solidFill>
                <a:round/>
                <a:headEnd/>
                <a:tailEnd/>
              </a:ln>
            </p:spPr>
            <p:txBody>
              <a:bodyPr/>
              <a:lstStyle/>
              <a:p>
                <a:endParaRPr lang="en-US">
                  <a:latin typeface="Lucida Sans Unicode" pitchFamily="34" charset="0"/>
                </a:endParaRPr>
              </a:p>
            </p:txBody>
          </p:sp>
          <p:sp>
            <p:nvSpPr>
              <p:cNvPr id="166991" name="Freeform 64"/>
              <p:cNvSpPr>
                <a:spLocks/>
              </p:cNvSpPr>
              <p:nvPr/>
            </p:nvSpPr>
            <p:spPr bwMode="auto">
              <a:xfrm>
                <a:off x="3386" y="2710"/>
                <a:ext cx="1106" cy="592"/>
              </a:xfrm>
              <a:custGeom>
                <a:avLst/>
                <a:gdLst>
                  <a:gd name="T0" fmla="*/ 220 w 1106"/>
                  <a:gd name="T1" fmla="*/ 574 h 592"/>
                  <a:gd name="T2" fmla="*/ 214 w 1106"/>
                  <a:gd name="T3" fmla="*/ 542 h 592"/>
                  <a:gd name="T4" fmla="*/ 246 w 1106"/>
                  <a:gd name="T5" fmla="*/ 546 h 592"/>
                  <a:gd name="T6" fmla="*/ 886 w 1106"/>
                  <a:gd name="T7" fmla="*/ 478 h 592"/>
                  <a:gd name="T8" fmla="*/ 948 w 1106"/>
                  <a:gd name="T9" fmla="*/ 440 h 592"/>
                  <a:gd name="T10" fmla="*/ 984 w 1106"/>
                  <a:gd name="T11" fmla="*/ 404 h 592"/>
                  <a:gd name="T12" fmla="*/ 990 w 1106"/>
                  <a:gd name="T13" fmla="*/ 382 h 592"/>
                  <a:gd name="T14" fmla="*/ 1008 w 1106"/>
                  <a:gd name="T15" fmla="*/ 358 h 592"/>
                  <a:gd name="T16" fmla="*/ 1100 w 1106"/>
                  <a:gd name="T17" fmla="*/ 270 h 592"/>
                  <a:gd name="T18" fmla="*/ 1094 w 1106"/>
                  <a:gd name="T19" fmla="*/ 258 h 592"/>
                  <a:gd name="T20" fmla="*/ 1078 w 1106"/>
                  <a:gd name="T21" fmla="*/ 248 h 592"/>
                  <a:gd name="T22" fmla="*/ 1058 w 1106"/>
                  <a:gd name="T23" fmla="*/ 236 h 592"/>
                  <a:gd name="T24" fmla="*/ 1048 w 1106"/>
                  <a:gd name="T25" fmla="*/ 232 h 592"/>
                  <a:gd name="T26" fmla="*/ 1000 w 1106"/>
                  <a:gd name="T27" fmla="*/ 162 h 592"/>
                  <a:gd name="T28" fmla="*/ 996 w 1106"/>
                  <a:gd name="T29" fmla="*/ 134 h 592"/>
                  <a:gd name="T30" fmla="*/ 994 w 1106"/>
                  <a:gd name="T31" fmla="*/ 92 h 592"/>
                  <a:gd name="T32" fmla="*/ 968 w 1106"/>
                  <a:gd name="T33" fmla="*/ 74 h 592"/>
                  <a:gd name="T34" fmla="*/ 938 w 1106"/>
                  <a:gd name="T35" fmla="*/ 48 h 592"/>
                  <a:gd name="T36" fmla="*/ 912 w 1106"/>
                  <a:gd name="T37" fmla="*/ 52 h 592"/>
                  <a:gd name="T38" fmla="*/ 896 w 1106"/>
                  <a:gd name="T39" fmla="*/ 64 h 592"/>
                  <a:gd name="T40" fmla="*/ 874 w 1106"/>
                  <a:gd name="T41" fmla="*/ 74 h 592"/>
                  <a:gd name="T42" fmla="*/ 834 w 1106"/>
                  <a:gd name="T43" fmla="*/ 64 h 592"/>
                  <a:gd name="T44" fmla="*/ 792 w 1106"/>
                  <a:gd name="T45" fmla="*/ 54 h 592"/>
                  <a:gd name="T46" fmla="*/ 740 w 1106"/>
                  <a:gd name="T47" fmla="*/ 52 h 592"/>
                  <a:gd name="T48" fmla="*/ 698 w 1106"/>
                  <a:gd name="T49" fmla="*/ 0 h 592"/>
                  <a:gd name="T50" fmla="*/ 674 w 1106"/>
                  <a:gd name="T51" fmla="*/ 10 h 592"/>
                  <a:gd name="T52" fmla="*/ 642 w 1106"/>
                  <a:gd name="T53" fmla="*/ 0 h 592"/>
                  <a:gd name="T54" fmla="*/ 640 w 1106"/>
                  <a:gd name="T55" fmla="*/ 26 h 592"/>
                  <a:gd name="T56" fmla="*/ 642 w 1106"/>
                  <a:gd name="T57" fmla="*/ 74 h 592"/>
                  <a:gd name="T58" fmla="*/ 606 w 1106"/>
                  <a:gd name="T59" fmla="*/ 92 h 592"/>
                  <a:gd name="T60" fmla="*/ 570 w 1106"/>
                  <a:gd name="T61" fmla="*/ 96 h 592"/>
                  <a:gd name="T62" fmla="*/ 508 w 1106"/>
                  <a:gd name="T63" fmla="*/ 208 h 592"/>
                  <a:gd name="T64" fmla="*/ 460 w 1106"/>
                  <a:gd name="T65" fmla="*/ 242 h 592"/>
                  <a:gd name="T66" fmla="*/ 436 w 1106"/>
                  <a:gd name="T67" fmla="*/ 224 h 592"/>
                  <a:gd name="T68" fmla="*/ 414 w 1106"/>
                  <a:gd name="T69" fmla="*/ 278 h 592"/>
                  <a:gd name="T70" fmla="*/ 386 w 1106"/>
                  <a:gd name="T71" fmla="*/ 278 h 592"/>
                  <a:gd name="T72" fmla="*/ 350 w 1106"/>
                  <a:gd name="T73" fmla="*/ 270 h 592"/>
                  <a:gd name="T74" fmla="*/ 332 w 1106"/>
                  <a:gd name="T75" fmla="*/ 306 h 592"/>
                  <a:gd name="T76" fmla="*/ 284 w 1106"/>
                  <a:gd name="T77" fmla="*/ 280 h 592"/>
                  <a:gd name="T78" fmla="*/ 222 w 1106"/>
                  <a:gd name="T79" fmla="*/ 290 h 592"/>
                  <a:gd name="T80" fmla="*/ 220 w 1106"/>
                  <a:gd name="T81" fmla="*/ 312 h 592"/>
                  <a:gd name="T82" fmla="*/ 194 w 1106"/>
                  <a:gd name="T83" fmla="*/ 312 h 592"/>
                  <a:gd name="T84" fmla="*/ 194 w 1106"/>
                  <a:gd name="T85" fmla="*/ 316 h 592"/>
                  <a:gd name="T86" fmla="*/ 188 w 1106"/>
                  <a:gd name="T87" fmla="*/ 342 h 592"/>
                  <a:gd name="T88" fmla="*/ 182 w 1106"/>
                  <a:gd name="T89" fmla="*/ 354 h 592"/>
                  <a:gd name="T90" fmla="*/ 194 w 1106"/>
                  <a:gd name="T91" fmla="*/ 376 h 592"/>
                  <a:gd name="T92" fmla="*/ 134 w 1106"/>
                  <a:gd name="T93" fmla="*/ 396 h 592"/>
                  <a:gd name="T94" fmla="*/ 146 w 1106"/>
                  <a:gd name="T95" fmla="*/ 460 h 592"/>
                  <a:gd name="T96" fmla="*/ 106 w 1106"/>
                  <a:gd name="T97" fmla="*/ 456 h 592"/>
                  <a:gd name="T98" fmla="*/ 64 w 1106"/>
                  <a:gd name="T99" fmla="*/ 440 h 592"/>
                  <a:gd name="T100" fmla="*/ 36 w 1106"/>
                  <a:gd name="T101" fmla="*/ 484 h 592"/>
                  <a:gd name="T102" fmla="*/ 42 w 1106"/>
                  <a:gd name="T103" fmla="*/ 490 h 592"/>
                  <a:gd name="T104" fmla="*/ 58 w 1106"/>
                  <a:gd name="T105" fmla="*/ 516 h 592"/>
                  <a:gd name="T106" fmla="*/ 34 w 1106"/>
                  <a:gd name="T107" fmla="*/ 570 h 592"/>
                  <a:gd name="T108" fmla="*/ 6 w 1106"/>
                  <a:gd name="T109" fmla="*/ 578 h 5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6"/>
                  <a:gd name="T166" fmla="*/ 0 h 592"/>
                  <a:gd name="T167" fmla="*/ 1106 w 1106"/>
                  <a:gd name="T168" fmla="*/ 592 h 5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6" h="592">
                    <a:moveTo>
                      <a:pt x="0" y="592"/>
                    </a:moveTo>
                    <a:lnTo>
                      <a:pt x="220" y="574"/>
                    </a:lnTo>
                    <a:lnTo>
                      <a:pt x="220" y="554"/>
                    </a:lnTo>
                    <a:lnTo>
                      <a:pt x="214" y="542"/>
                    </a:lnTo>
                    <a:lnTo>
                      <a:pt x="238" y="542"/>
                    </a:lnTo>
                    <a:lnTo>
                      <a:pt x="246" y="546"/>
                    </a:lnTo>
                    <a:lnTo>
                      <a:pt x="874" y="488"/>
                    </a:lnTo>
                    <a:lnTo>
                      <a:pt x="886" y="478"/>
                    </a:lnTo>
                    <a:lnTo>
                      <a:pt x="896" y="468"/>
                    </a:lnTo>
                    <a:lnTo>
                      <a:pt x="948" y="440"/>
                    </a:lnTo>
                    <a:lnTo>
                      <a:pt x="956" y="428"/>
                    </a:lnTo>
                    <a:lnTo>
                      <a:pt x="984" y="404"/>
                    </a:lnTo>
                    <a:lnTo>
                      <a:pt x="988" y="388"/>
                    </a:lnTo>
                    <a:lnTo>
                      <a:pt x="990" y="382"/>
                    </a:lnTo>
                    <a:lnTo>
                      <a:pt x="1006" y="374"/>
                    </a:lnTo>
                    <a:lnTo>
                      <a:pt x="1008" y="358"/>
                    </a:lnTo>
                    <a:lnTo>
                      <a:pt x="1020" y="342"/>
                    </a:lnTo>
                    <a:lnTo>
                      <a:pt x="1100" y="270"/>
                    </a:lnTo>
                    <a:lnTo>
                      <a:pt x="1106" y="258"/>
                    </a:lnTo>
                    <a:lnTo>
                      <a:pt x="1094" y="258"/>
                    </a:lnTo>
                    <a:lnTo>
                      <a:pt x="1084" y="248"/>
                    </a:lnTo>
                    <a:lnTo>
                      <a:pt x="1078" y="248"/>
                    </a:lnTo>
                    <a:lnTo>
                      <a:pt x="1076" y="242"/>
                    </a:lnTo>
                    <a:lnTo>
                      <a:pt x="1058" y="236"/>
                    </a:lnTo>
                    <a:lnTo>
                      <a:pt x="1054" y="236"/>
                    </a:lnTo>
                    <a:lnTo>
                      <a:pt x="1048" y="232"/>
                    </a:lnTo>
                    <a:lnTo>
                      <a:pt x="1030" y="204"/>
                    </a:lnTo>
                    <a:lnTo>
                      <a:pt x="1000" y="162"/>
                    </a:lnTo>
                    <a:lnTo>
                      <a:pt x="996" y="146"/>
                    </a:lnTo>
                    <a:lnTo>
                      <a:pt x="996" y="134"/>
                    </a:lnTo>
                    <a:lnTo>
                      <a:pt x="996" y="118"/>
                    </a:lnTo>
                    <a:lnTo>
                      <a:pt x="994" y="92"/>
                    </a:lnTo>
                    <a:lnTo>
                      <a:pt x="984" y="86"/>
                    </a:lnTo>
                    <a:lnTo>
                      <a:pt x="968" y="74"/>
                    </a:lnTo>
                    <a:lnTo>
                      <a:pt x="954" y="74"/>
                    </a:lnTo>
                    <a:lnTo>
                      <a:pt x="938" y="48"/>
                    </a:lnTo>
                    <a:lnTo>
                      <a:pt x="930" y="36"/>
                    </a:lnTo>
                    <a:lnTo>
                      <a:pt x="912" y="52"/>
                    </a:lnTo>
                    <a:lnTo>
                      <a:pt x="912" y="58"/>
                    </a:lnTo>
                    <a:lnTo>
                      <a:pt x="896" y="64"/>
                    </a:lnTo>
                    <a:lnTo>
                      <a:pt x="892" y="70"/>
                    </a:lnTo>
                    <a:lnTo>
                      <a:pt x="874" y="74"/>
                    </a:lnTo>
                    <a:lnTo>
                      <a:pt x="844" y="58"/>
                    </a:lnTo>
                    <a:lnTo>
                      <a:pt x="834" y="64"/>
                    </a:lnTo>
                    <a:lnTo>
                      <a:pt x="822" y="80"/>
                    </a:lnTo>
                    <a:lnTo>
                      <a:pt x="792" y="54"/>
                    </a:lnTo>
                    <a:lnTo>
                      <a:pt x="762" y="58"/>
                    </a:lnTo>
                    <a:lnTo>
                      <a:pt x="740" y="52"/>
                    </a:lnTo>
                    <a:lnTo>
                      <a:pt x="728" y="20"/>
                    </a:lnTo>
                    <a:lnTo>
                      <a:pt x="698" y="0"/>
                    </a:lnTo>
                    <a:lnTo>
                      <a:pt x="682" y="10"/>
                    </a:lnTo>
                    <a:lnTo>
                      <a:pt x="674" y="10"/>
                    </a:lnTo>
                    <a:lnTo>
                      <a:pt x="658" y="0"/>
                    </a:lnTo>
                    <a:lnTo>
                      <a:pt x="642" y="0"/>
                    </a:lnTo>
                    <a:lnTo>
                      <a:pt x="640" y="16"/>
                    </a:lnTo>
                    <a:lnTo>
                      <a:pt x="640" y="26"/>
                    </a:lnTo>
                    <a:lnTo>
                      <a:pt x="648" y="58"/>
                    </a:lnTo>
                    <a:lnTo>
                      <a:pt x="642" y="74"/>
                    </a:lnTo>
                    <a:lnTo>
                      <a:pt x="624" y="76"/>
                    </a:lnTo>
                    <a:lnTo>
                      <a:pt x="606" y="92"/>
                    </a:lnTo>
                    <a:lnTo>
                      <a:pt x="582" y="90"/>
                    </a:lnTo>
                    <a:lnTo>
                      <a:pt x="570" y="96"/>
                    </a:lnTo>
                    <a:lnTo>
                      <a:pt x="570" y="128"/>
                    </a:lnTo>
                    <a:lnTo>
                      <a:pt x="508" y="208"/>
                    </a:lnTo>
                    <a:lnTo>
                      <a:pt x="500" y="242"/>
                    </a:lnTo>
                    <a:lnTo>
                      <a:pt x="460" y="242"/>
                    </a:lnTo>
                    <a:lnTo>
                      <a:pt x="444" y="224"/>
                    </a:lnTo>
                    <a:lnTo>
                      <a:pt x="436" y="224"/>
                    </a:lnTo>
                    <a:lnTo>
                      <a:pt x="424" y="236"/>
                    </a:lnTo>
                    <a:lnTo>
                      <a:pt x="414" y="278"/>
                    </a:lnTo>
                    <a:lnTo>
                      <a:pt x="402" y="286"/>
                    </a:lnTo>
                    <a:lnTo>
                      <a:pt x="386" y="278"/>
                    </a:lnTo>
                    <a:lnTo>
                      <a:pt x="378" y="262"/>
                    </a:lnTo>
                    <a:lnTo>
                      <a:pt x="350" y="270"/>
                    </a:lnTo>
                    <a:lnTo>
                      <a:pt x="342" y="300"/>
                    </a:lnTo>
                    <a:lnTo>
                      <a:pt x="332" y="306"/>
                    </a:lnTo>
                    <a:lnTo>
                      <a:pt x="330" y="300"/>
                    </a:lnTo>
                    <a:lnTo>
                      <a:pt x="284" y="280"/>
                    </a:lnTo>
                    <a:lnTo>
                      <a:pt x="250" y="294"/>
                    </a:lnTo>
                    <a:lnTo>
                      <a:pt x="222" y="290"/>
                    </a:lnTo>
                    <a:lnTo>
                      <a:pt x="216" y="306"/>
                    </a:lnTo>
                    <a:lnTo>
                      <a:pt x="220" y="312"/>
                    </a:lnTo>
                    <a:lnTo>
                      <a:pt x="208" y="316"/>
                    </a:lnTo>
                    <a:lnTo>
                      <a:pt x="194" y="312"/>
                    </a:lnTo>
                    <a:lnTo>
                      <a:pt x="192" y="312"/>
                    </a:lnTo>
                    <a:lnTo>
                      <a:pt x="194" y="316"/>
                    </a:lnTo>
                    <a:lnTo>
                      <a:pt x="188" y="326"/>
                    </a:lnTo>
                    <a:lnTo>
                      <a:pt x="188" y="342"/>
                    </a:lnTo>
                    <a:lnTo>
                      <a:pt x="182" y="348"/>
                    </a:lnTo>
                    <a:lnTo>
                      <a:pt x="182" y="354"/>
                    </a:lnTo>
                    <a:lnTo>
                      <a:pt x="198" y="374"/>
                    </a:lnTo>
                    <a:lnTo>
                      <a:pt x="194" y="376"/>
                    </a:lnTo>
                    <a:lnTo>
                      <a:pt x="150" y="392"/>
                    </a:lnTo>
                    <a:lnTo>
                      <a:pt x="134" y="396"/>
                    </a:lnTo>
                    <a:lnTo>
                      <a:pt x="138" y="420"/>
                    </a:lnTo>
                    <a:lnTo>
                      <a:pt x="146" y="460"/>
                    </a:lnTo>
                    <a:lnTo>
                      <a:pt x="124" y="468"/>
                    </a:lnTo>
                    <a:lnTo>
                      <a:pt x="106" y="456"/>
                    </a:lnTo>
                    <a:lnTo>
                      <a:pt x="88" y="446"/>
                    </a:lnTo>
                    <a:lnTo>
                      <a:pt x="64" y="440"/>
                    </a:lnTo>
                    <a:lnTo>
                      <a:pt x="46" y="450"/>
                    </a:lnTo>
                    <a:lnTo>
                      <a:pt x="36" y="484"/>
                    </a:lnTo>
                    <a:lnTo>
                      <a:pt x="40" y="488"/>
                    </a:lnTo>
                    <a:lnTo>
                      <a:pt x="42" y="490"/>
                    </a:lnTo>
                    <a:lnTo>
                      <a:pt x="52" y="498"/>
                    </a:lnTo>
                    <a:lnTo>
                      <a:pt x="58" y="516"/>
                    </a:lnTo>
                    <a:lnTo>
                      <a:pt x="42" y="564"/>
                    </a:lnTo>
                    <a:lnTo>
                      <a:pt x="34" y="570"/>
                    </a:lnTo>
                    <a:lnTo>
                      <a:pt x="28" y="568"/>
                    </a:lnTo>
                    <a:lnTo>
                      <a:pt x="6" y="578"/>
                    </a:lnTo>
                    <a:lnTo>
                      <a:pt x="0" y="592"/>
                    </a:lnTo>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grpSp>
      <p:grpSp>
        <p:nvGrpSpPr>
          <p:cNvPr id="166936" name="Group 65"/>
          <p:cNvGrpSpPr>
            <a:grpSpLocks/>
          </p:cNvGrpSpPr>
          <p:nvPr/>
        </p:nvGrpSpPr>
        <p:grpSpPr bwMode="auto">
          <a:xfrm>
            <a:off x="1676400" y="2819400"/>
            <a:ext cx="1679575" cy="1177925"/>
            <a:chOff x="1278" y="1400"/>
            <a:chExt cx="1058" cy="742"/>
          </a:xfrm>
        </p:grpSpPr>
        <p:sp>
          <p:nvSpPr>
            <p:cNvPr id="166984" name="Freeform 66"/>
            <p:cNvSpPr>
              <a:spLocks/>
            </p:cNvSpPr>
            <p:nvPr/>
          </p:nvSpPr>
          <p:spPr bwMode="auto">
            <a:xfrm>
              <a:off x="1278" y="1400"/>
              <a:ext cx="1058" cy="742"/>
            </a:xfrm>
            <a:custGeom>
              <a:avLst/>
              <a:gdLst>
                <a:gd name="T0" fmla="*/ 0 w 1058"/>
                <a:gd name="T1" fmla="*/ 586 h 742"/>
                <a:gd name="T2" fmla="*/ 34 w 1058"/>
                <a:gd name="T3" fmla="*/ 194 h 742"/>
                <a:gd name="T4" fmla="*/ 48 w 1058"/>
                <a:gd name="T5" fmla="*/ 0 h 742"/>
                <a:gd name="T6" fmla="*/ 1040 w 1058"/>
                <a:gd name="T7" fmla="*/ 44 h 742"/>
                <a:gd name="T8" fmla="*/ 1040 w 1058"/>
                <a:gd name="T9" fmla="*/ 62 h 742"/>
                <a:gd name="T10" fmla="*/ 1034 w 1058"/>
                <a:gd name="T11" fmla="*/ 82 h 742"/>
                <a:gd name="T12" fmla="*/ 1006 w 1058"/>
                <a:gd name="T13" fmla="*/ 104 h 742"/>
                <a:gd name="T14" fmla="*/ 1010 w 1058"/>
                <a:gd name="T15" fmla="*/ 124 h 742"/>
                <a:gd name="T16" fmla="*/ 1058 w 1058"/>
                <a:gd name="T17" fmla="*/ 172 h 742"/>
                <a:gd name="T18" fmla="*/ 1058 w 1058"/>
                <a:gd name="T19" fmla="*/ 534 h 742"/>
                <a:gd name="T20" fmla="*/ 1048 w 1058"/>
                <a:gd name="T21" fmla="*/ 534 h 742"/>
                <a:gd name="T22" fmla="*/ 1036 w 1058"/>
                <a:gd name="T23" fmla="*/ 534 h 742"/>
                <a:gd name="T24" fmla="*/ 1042 w 1058"/>
                <a:gd name="T25" fmla="*/ 550 h 742"/>
                <a:gd name="T26" fmla="*/ 1048 w 1058"/>
                <a:gd name="T27" fmla="*/ 560 h 742"/>
                <a:gd name="T28" fmla="*/ 1040 w 1058"/>
                <a:gd name="T29" fmla="*/ 580 h 742"/>
                <a:gd name="T30" fmla="*/ 1052 w 1058"/>
                <a:gd name="T31" fmla="*/ 588 h 742"/>
                <a:gd name="T32" fmla="*/ 1058 w 1058"/>
                <a:gd name="T33" fmla="*/ 620 h 742"/>
                <a:gd name="T34" fmla="*/ 1046 w 1058"/>
                <a:gd name="T35" fmla="*/ 628 h 742"/>
                <a:gd name="T36" fmla="*/ 1048 w 1058"/>
                <a:gd name="T37" fmla="*/ 646 h 742"/>
                <a:gd name="T38" fmla="*/ 1034 w 1058"/>
                <a:gd name="T39" fmla="*/ 684 h 742"/>
                <a:gd name="T40" fmla="*/ 1048 w 1058"/>
                <a:gd name="T41" fmla="*/ 720 h 742"/>
                <a:gd name="T42" fmla="*/ 1052 w 1058"/>
                <a:gd name="T43" fmla="*/ 738 h 742"/>
                <a:gd name="T44" fmla="*/ 1052 w 1058"/>
                <a:gd name="T45" fmla="*/ 742 h 742"/>
                <a:gd name="T46" fmla="*/ 1022 w 1058"/>
                <a:gd name="T47" fmla="*/ 722 h 742"/>
                <a:gd name="T48" fmla="*/ 960 w 1058"/>
                <a:gd name="T49" fmla="*/ 682 h 742"/>
                <a:gd name="T50" fmla="*/ 946 w 1058"/>
                <a:gd name="T51" fmla="*/ 676 h 742"/>
                <a:gd name="T52" fmla="*/ 920 w 1058"/>
                <a:gd name="T53" fmla="*/ 676 h 742"/>
                <a:gd name="T54" fmla="*/ 902 w 1058"/>
                <a:gd name="T55" fmla="*/ 690 h 742"/>
                <a:gd name="T56" fmla="*/ 882 w 1058"/>
                <a:gd name="T57" fmla="*/ 698 h 742"/>
                <a:gd name="T58" fmla="*/ 860 w 1058"/>
                <a:gd name="T59" fmla="*/ 690 h 742"/>
                <a:gd name="T60" fmla="*/ 850 w 1058"/>
                <a:gd name="T61" fmla="*/ 666 h 742"/>
                <a:gd name="T62" fmla="*/ 836 w 1058"/>
                <a:gd name="T63" fmla="*/ 652 h 742"/>
                <a:gd name="T64" fmla="*/ 818 w 1058"/>
                <a:gd name="T65" fmla="*/ 660 h 742"/>
                <a:gd name="T66" fmla="*/ 790 w 1058"/>
                <a:gd name="T67" fmla="*/ 660 h 742"/>
                <a:gd name="T68" fmla="*/ 768 w 1058"/>
                <a:gd name="T69" fmla="*/ 628 h 742"/>
                <a:gd name="T70" fmla="*/ 0 w 1058"/>
                <a:gd name="T71" fmla="*/ 586 h 7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8"/>
                <a:gd name="T109" fmla="*/ 0 h 742"/>
                <a:gd name="T110" fmla="*/ 1058 w 1058"/>
                <a:gd name="T111" fmla="*/ 742 h 7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8" h="742">
                  <a:moveTo>
                    <a:pt x="0" y="586"/>
                  </a:moveTo>
                  <a:lnTo>
                    <a:pt x="34" y="194"/>
                  </a:lnTo>
                  <a:lnTo>
                    <a:pt x="48" y="0"/>
                  </a:lnTo>
                  <a:lnTo>
                    <a:pt x="1040" y="44"/>
                  </a:lnTo>
                  <a:lnTo>
                    <a:pt x="1040" y="62"/>
                  </a:lnTo>
                  <a:lnTo>
                    <a:pt x="1034" y="82"/>
                  </a:lnTo>
                  <a:lnTo>
                    <a:pt x="1006" y="104"/>
                  </a:lnTo>
                  <a:lnTo>
                    <a:pt x="1010" y="124"/>
                  </a:lnTo>
                  <a:lnTo>
                    <a:pt x="1058" y="172"/>
                  </a:lnTo>
                  <a:lnTo>
                    <a:pt x="1058" y="534"/>
                  </a:lnTo>
                  <a:lnTo>
                    <a:pt x="1048" y="534"/>
                  </a:lnTo>
                  <a:lnTo>
                    <a:pt x="1036" y="534"/>
                  </a:lnTo>
                  <a:lnTo>
                    <a:pt x="1042" y="550"/>
                  </a:lnTo>
                  <a:lnTo>
                    <a:pt x="1048" y="560"/>
                  </a:lnTo>
                  <a:lnTo>
                    <a:pt x="1040" y="580"/>
                  </a:lnTo>
                  <a:lnTo>
                    <a:pt x="1052" y="588"/>
                  </a:lnTo>
                  <a:lnTo>
                    <a:pt x="1058" y="620"/>
                  </a:lnTo>
                  <a:lnTo>
                    <a:pt x="1046" y="628"/>
                  </a:lnTo>
                  <a:lnTo>
                    <a:pt x="1048" y="646"/>
                  </a:lnTo>
                  <a:lnTo>
                    <a:pt x="1034" y="684"/>
                  </a:lnTo>
                  <a:lnTo>
                    <a:pt x="1048" y="720"/>
                  </a:lnTo>
                  <a:lnTo>
                    <a:pt x="1052" y="738"/>
                  </a:lnTo>
                  <a:lnTo>
                    <a:pt x="1052" y="742"/>
                  </a:lnTo>
                  <a:lnTo>
                    <a:pt x="1022" y="722"/>
                  </a:lnTo>
                  <a:lnTo>
                    <a:pt x="960" y="682"/>
                  </a:lnTo>
                  <a:lnTo>
                    <a:pt x="946" y="676"/>
                  </a:lnTo>
                  <a:lnTo>
                    <a:pt x="920" y="676"/>
                  </a:lnTo>
                  <a:lnTo>
                    <a:pt x="902" y="690"/>
                  </a:lnTo>
                  <a:lnTo>
                    <a:pt x="882" y="698"/>
                  </a:lnTo>
                  <a:lnTo>
                    <a:pt x="860" y="690"/>
                  </a:lnTo>
                  <a:lnTo>
                    <a:pt x="850" y="666"/>
                  </a:lnTo>
                  <a:lnTo>
                    <a:pt x="836" y="652"/>
                  </a:lnTo>
                  <a:lnTo>
                    <a:pt x="818" y="660"/>
                  </a:lnTo>
                  <a:lnTo>
                    <a:pt x="790" y="660"/>
                  </a:lnTo>
                  <a:lnTo>
                    <a:pt x="768" y="628"/>
                  </a:lnTo>
                  <a:lnTo>
                    <a:pt x="0" y="586"/>
                  </a:lnTo>
                  <a:close/>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nvGrpSpPr>
            <p:cNvPr id="166985" name="Group 67"/>
            <p:cNvGrpSpPr>
              <a:grpSpLocks/>
            </p:cNvGrpSpPr>
            <p:nvPr/>
          </p:nvGrpSpPr>
          <p:grpSpPr bwMode="auto">
            <a:xfrm>
              <a:off x="1278" y="1400"/>
              <a:ext cx="1058" cy="742"/>
              <a:chOff x="1278" y="1400"/>
              <a:chExt cx="1058" cy="742"/>
            </a:xfrm>
          </p:grpSpPr>
          <p:sp>
            <p:nvSpPr>
              <p:cNvPr id="166986" name="Freeform 68"/>
              <p:cNvSpPr>
                <a:spLocks/>
              </p:cNvSpPr>
              <p:nvPr/>
            </p:nvSpPr>
            <p:spPr bwMode="auto">
              <a:xfrm>
                <a:off x="1278" y="1400"/>
                <a:ext cx="1058" cy="742"/>
              </a:xfrm>
              <a:custGeom>
                <a:avLst/>
                <a:gdLst>
                  <a:gd name="T0" fmla="*/ 0 w 1058"/>
                  <a:gd name="T1" fmla="*/ 586 h 742"/>
                  <a:gd name="T2" fmla="*/ 34 w 1058"/>
                  <a:gd name="T3" fmla="*/ 194 h 742"/>
                  <a:gd name="T4" fmla="*/ 48 w 1058"/>
                  <a:gd name="T5" fmla="*/ 0 h 742"/>
                  <a:gd name="T6" fmla="*/ 1040 w 1058"/>
                  <a:gd name="T7" fmla="*/ 44 h 742"/>
                  <a:gd name="T8" fmla="*/ 1040 w 1058"/>
                  <a:gd name="T9" fmla="*/ 62 h 742"/>
                  <a:gd name="T10" fmla="*/ 1034 w 1058"/>
                  <a:gd name="T11" fmla="*/ 82 h 742"/>
                  <a:gd name="T12" fmla="*/ 1006 w 1058"/>
                  <a:gd name="T13" fmla="*/ 104 h 742"/>
                  <a:gd name="T14" fmla="*/ 1010 w 1058"/>
                  <a:gd name="T15" fmla="*/ 124 h 742"/>
                  <a:gd name="T16" fmla="*/ 1058 w 1058"/>
                  <a:gd name="T17" fmla="*/ 172 h 742"/>
                  <a:gd name="T18" fmla="*/ 1058 w 1058"/>
                  <a:gd name="T19" fmla="*/ 534 h 742"/>
                  <a:gd name="T20" fmla="*/ 1048 w 1058"/>
                  <a:gd name="T21" fmla="*/ 534 h 742"/>
                  <a:gd name="T22" fmla="*/ 1036 w 1058"/>
                  <a:gd name="T23" fmla="*/ 534 h 742"/>
                  <a:gd name="T24" fmla="*/ 1042 w 1058"/>
                  <a:gd name="T25" fmla="*/ 550 h 742"/>
                  <a:gd name="T26" fmla="*/ 1048 w 1058"/>
                  <a:gd name="T27" fmla="*/ 560 h 742"/>
                  <a:gd name="T28" fmla="*/ 1040 w 1058"/>
                  <a:gd name="T29" fmla="*/ 580 h 742"/>
                  <a:gd name="T30" fmla="*/ 1052 w 1058"/>
                  <a:gd name="T31" fmla="*/ 588 h 742"/>
                  <a:gd name="T32" fmla="*/ 1058 w 1058"/>
                  <a:gd name="T33" fmla="*/ 620 h 742"/>
                  <a:gd name="T34" fmla="*/ 1046 w 1058"/>
                  <a:gd name="T35" fmla="*/ 628 h 742"/>
                  <a:gd name="T36" fmla="*/ 1048 w 1058"/>
                  <a:gd name="T37" fmla="*/ 646 h 742"/>
                  <a:gd name="T38" fmla="*/ 1034 w 1058"/>
                  <a:gd name="T39" fmla="*/ 684 h 742"/>
                  <a:gd name="T40" fmla="*/ 1048 w 1058"/>
                  <a:gd name="T41" fmla="*/ 720 h 742"/>
                  <a:gd name="T42" fmla="*/ 1052 w 1058"/>
                  <a:gd name="T43" fmla="*/ 738 h 742"/>
                  <a:gd name="T44" fmla="*/ 1052 w 1058"/>
                  <a:gd name="T45" fmla="*/ 742 h 742"/>
                  <a:gd name="T46" fmla="*/ 1022 w 1058"/>
                  <a:gd name="T47" fmla="*/ 722 h 742"/>
                  <a:gd name="T48" fmla="*/ 960 w 1058"/>
                  <a:gd name="T49" fmla="*/ 682 h 742"/>
                  <a:gd name="T50" fmla="*/ 946 w 1058"/>
                  <a:gd name="T51" fmla="*/ 676 h 742"/>
                  <a:gd name="T52" fmla="*/ 920 w 1058"/>
                  <a:gd name="T53" fmla="*/ 676 h 742"/>
                  <a:gd name="T54" fmla="*/ 902 w 1058"/>
                  <a:gd name="T55" fmla="*/ 690 h 742"/>
                  <a:gd name="T56" fmla="*/ 882 w 1058"/>
                  <a:gd name="T57" fmla="*/ 698 h 742"/>
                  <a:gd name="T58" fmla="*/ 860 w 1058"/>
                  <a:gd name="T59" fmla="*/ 690 h 742"/>
                  <a:gd name="T60" fmla="*/ 850 w 1058"/>
                  <a:gd name="T61" fmla="*/ 666 h 742"/>
                  <a:gd name="T62" fmla="*/ 836 w 1058"/>
                  <a:gd name="T63" fmla="*/ 652 h 742"/>
                  <a:gd name="T64" fmla="*/ 818 w 1058"/>
                  <a:gd name="T65" fmla="*/ 660 h 742"/>
                  <a:gd name="T66" fmla="*/ 790 w 1058"/>
                  <a:gd name="T67" fmla="*/ 660 h 742"/>
                  <a:gd name="T68" fmla="*/ 768 w 1058"/>
                  <a:gd name="T69" fmla="*/ 628 h 742"/>
                  <a:gd name="T70" fmla="*/ 0 w 1058"/>
                  <a:gd name="T71" fmla="*/ 586 h 7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8"/>
                  <a:gd name="T109" fmla="*/ 0 h 742"/>
                  <a:gd name="T110" fmla="*/ 1058 w 1058"/>
                  <a:gd name="T111" fmla="*/ 742 h 7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8" h="742">
                    <a:moveTo>
                      <a:pt x="0" y="586"/>
                    </a:moveTo>
                    <a:lnTo>
                      <a:pt x="34" y="194"/>
                    </a:lnTo>
                    <a:lnTo>
                      <a:pt x="48" y="0"/>
                    </a:lnTo>
                    <a:lnTo>
                      <a:pt x="1040" y="44"/>
                    </a:lnTo>
                    <a:lnTo>
                      <a:pt x="1040" y="62"/>
                    </a:lnTo>
                    <a:lnTo>
                      <a:pt x="1034" y="82"/>
                    </a:lnTo>
                    <a:lnTo>
                      <a:pt x="1006" y="104"/>
                    </a:lnTo>
                    <a:lnTo>
                      <a:pt x="1010" y="124"/>
                    </a:lnTo>
                    <a:lnTo>
                      <a:pt x="1058" y="172"/>
                    </a:lnTo>
                    <a:lnTo>
                      <a:pt x="1058" y="534"/>
                    </a:lnTo>
                    <a:lnTo>
                      <a:pt x="1048" y="534"/>
                    </a:lnTo>
                    <a:lnTo>
                      <a:pt x="1036" y="534"/>
                    </a:lnTo>
                    <a:lnTo>
                      <a:pt x="1042" y="550"/>
                    </a:lnTo>
                    <a:lnTo>
                      <a:pt x="1048" y="560"/>
                    </a:lnTo>
                    <a:lnTo>
                      <a:pt x="1040" y="580"/>
                    </a:lnTo>
                    <a:lnTo>
                      <a:pt x="1052" y="588"/>
                    </a:lnTo>
                    <a:lnTo>
                      <a:pt x="1058" y="620"/>
                    </a:lnTo>
                    <a:lnTo>
                      <a:pt x="1046" y="628"/>
                    </a:lnTo>
                    <a:lnTo>
                      <a:pt x="1048" y="646"/>
                    </a:lnTo>
                    <a:lnTo>
                      <a:pt x="1034" y="684"/>
                    </a:lnTo>
                    <a:lnTo>
                      <a:pt x="1048" y="720"/>
                    </a:lnTo>
                    <a:lnTo>
                      <a:pt x="1052" y="738"/>
                    </a:lnTo>
                    <a:lnTo>
                      <a:pt x="1052" y="742"/>
                    </a:lnTo>
                    <a:lnTo>
                      <a:pt x="1022" y="722"/>
                    </a:lnTo>
                    <a:lnTo>
                      <a:pt x="960" y="682"/>
                    </a:lnTo>
                    <a:lnTo>
                      <a:pt x="946" y="676"/>
                    </a:lnTo>
                    <a:lnTo>
                      <a:pt x="920" y="676"/>
                    </a:lnTo>
                    <a:lnTo>
                      <a:pt x="902" y="690"/>
                    </a:lnTo>
                    <a:lnTo>
                      <a:pt x="882" y="698"/>
                    </a:lnTo>
                    <a:lnTo>
                      <a:pt x="860" y="690"/>
                    </a:lnTo>
                    <a:lnTo>
                      <a:pt x="850" y="666"/>
                    </a:lnTo>
                    <a:lnTo>
                      <a:pt x="836" y="652"/>
                    </a:lnTo>
                    <a:lnTo>
                      <a:pt x="818" y="660"/>
                    </a:lnTo>
                    <a:lnTo>
                      <a:pt x="790" y="660"/>
                    </a:lnTo>
                    <a:lnTo>
                      <a:pt x="768" y="628"/>
                    </a:lnTo>
                    <a:lnTo>
                      <a:pt x="0" y="586"/>
                    </a:lnTo>
                    <a:close/>
                  </a:path>
                </a:pathLst>
              </a:custGeom>
              <a:solidFill>
                <a:schemeClr val="hlink"/>
              </a:solidFill>
              <a:ln w="9525">
                <a:solidFill>
                  <a:schemeClr val="tx1"/>
                </a:solidFill>
                <a:round/>
                <a:headEnd/>
                <a:tailEnd/>
              </a:ln>
            </p:spPr>
            <p:txBody>
              <a:bodyPr/>
              <a:lstStyle/>
              <a:p>
                <a:endParaRPr lang="en-US">
                  <a:latin typeface="Lucida Sans Unicode" pitchFamily="34" charset="0"/>
                </a:endParaRPr>
              </a:p>
            </p:txBody>
          </p:sp>
          <p:sp>
            <p:nvSpPr>
              <p:cNvPr id="166987" name="Freeform 69"/>
              <p:cNvSpPr>
                <a:spLocks/>
              </p:cNvSpPr>
              <p:nvPr/>
            </p:nvSpPr>
            <p:spPr bwMode="auto">
              <a:xfrm>
                <a:off x="1278" y="1400"/>
                <a:ext cx="1058" cy="742"/>
              </a:xfrm>
              <a:custGeom>
                <a:avLst/>
                <a:gdLst>
                  <a:gd name="T0" fmla="*/ 0 w 1058"/>
                  <a:gd name="T1" fmla="*/ 586 h 742"/>
                  <a:gd name="T2" fmla="*/ 34 w 1058"/>
                  <a:gd name="T3" fmla="*/ 194 h 742"/>
                  <a:gd name="T4" fmla="*/ 48 w 1058"/>
                  <a:gd name="T5" fmla="*/ 0 h 742"/>
                  <a:gd name="T6" fmla="*/ 1040 w 1058"/>
                  <a:gd name="T7" fmla="*/ 44 h 742"/>
                  <a:gd name="T8" fmla="*/ 1040 w 1058"/>
                  <a:gd name="T9" fmla="*/ 62 h 742"/>
                  <a:gd name="T10" fmla="*/ 1034 w 1058"/>
                  <a:gd name="T11" fmla="*/ 82 h 742"/>
                  <a:gd name="T12" fmla="*/ 1006 w 1058"/>
                  <a:gd name="T13" fmla="*/ 104 h 742"/>
                  <a:gd name="T14" fmla="*/ 1010 w 1058"/>
                  <a:gd name="T15" fmla="*/ 124 h 742"/>
                  <a:gd name="T16" fmla="*/ 1058 w 1058"/>
                  <a:gd name="T17" fmla="*/ 172 h 742"/>
                  <a:gd name="T18" fmla="*/ 1058 w 1058"/>
                  <a:gd name="T19" fmla="*/ 534 h 742"/>
                  <a:gd name="T20" fmla="*/ 1048 w 1058"/>
                  <a:gd name="T21" fmla="*/ 534 h 742"/>
                  <a:gd name="T22" fmla="*/ 1036 w 1058"/>
                  <a:gd name="T23" fmla="*/ 534 h 742"/>
                  <a:gd name="T24" fmla="*/ 1042 w 1058"/>
                  <a:gd name="T25" fmla="*/ 550 h 742"/>
                  <a:gd name="T26" fmla="*/ 1048 w 1058"/>
                  <a:gd name="T27" fmla="*/ 560 h 742"/>
                  <a:gd name="T28" fmla="*/ 1040 w 1058"/>
                  <a:gd name="T29" fmla="*/ 580 h 742"/>
                  <a:gd name="T30" fmla="*/ 1052 w 1058"/>
                  <a:gd name="T31" fmla="*/ 588 h 742"/>
                  <a:gd name="T32" fmla="*/ 1058 w 1058"/>
                  <a:gd name="T33" fmla="*/ 620 h 742"/>
                  <a:gd name="T34" fmla="*/ 1046 w 1058"/>
                  <a:gd name="T35" fmla="*/ 628 h 742"/>
                  <a:gd name="T36" fmla="*/ 1048 w 1058"/>
                  <a:gd name="T37" fmla="*/ 646 h 742"/>
                  <a:gd name="T38" fmla="*/ 1034 w 1058"/>
                  <a:gd name="T39" fmla="*/ 684 h 742"/>
                  <a:gd name="T40" fmla="*/ 1048 w 1058"/>
                  <a:gd name="T41" fmla="*/ 720 h 742"/>
                  <a:gd name="T42" fmla="*/ 1052 w 1058"/>
                  <a:gd name="T43" fmla="*/ 738 h 742"/>
                  <a:gd name="T44" fmla="*/ 1052 w 1058"/>
                  <a:gd name="T45" fmla="*/ 742 h 742"/>
                  <a:gd name="T46" fmla="*/ 1022 w 1058"/>
                  <a:gd name="T47" fmla="*/ 722 h 742"/>
                  <a:gd name="T48" fmla="*/ 960 w 1058"/>
                  <a:gd name="T49" fmla="*/ 682 h 742"/>
                  <a:gd name="T50" fmla="*/ 946 w 1058"/>
                  <a:gd name="T51" fmla="*/ 676 h 742"/>
                  <a:gd name="T52" fmla="*/ 920 w 1058"/>
                  <a:gd name="T53" fmla="*/ 676 h 742"/>
                  <a:gd name="T54" fmla="*/ 902 w 1058"/>
                  <a:gd name="T55" fmla="*/ 690 h 742"/>
                  <a:gd name="T56" fmla="*/ 882 w 1058"/>
                  <a:gd name="T57" fmla="*/ 698 h 742"/>
                  <a:gd name="T58" fmla="*/ 860 w 1058"/>
                  <a:gd name="T59" fmla="*/ 690 h 742"/>
                  <a:gd name="T60" fmla="*/ 850 w 1058"/>
                  <a:gd name="T61" fmla="*/ 666 h 742"/>
                  <a:gd name="T62" fmla="*/ 836 w 1058"/>
                  <a:gd name="T63" fmla="*/ 652 h 742"/>
                  <a:gd name="T64" fmla="*/ 818 w 1058"/>
                  <a:gd name="T65" fmla="*/ 660 h 742"/>
                  <a:gd name="T66" fmla="*/ 790 w 1058"/>
                  <a:gd name="T67" fmla="*/ 660 h 742"/>
                  <a:gd name="T68" fmla="*/ 768 w 1058"/>
                  <a:gd name="T69" fmla="*/ 628 h 742"/>
                  <a:gd name="T70" fmla="*/ 0 w 1058"/>
                  <a:gd name="T71" fmla="*/ 586 h 7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8"/>
                  <a:gd name="T109" fmla="*/ 0 h 742"/>
                  <a:gd name="T110" fmla="*/ 1058 w 1058"/>
                  <a:gd name="T111" fmla="*/ 742 h 74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8" h="742">
                    <a:moveTo>
                      <a:pt x="0" y="586"/>
                    </a:moveTo>
                    <a:lnTo>
                      <a:pt x="34" y="194"/>
                    </a:lnTo>
                    <a:lnTo>
                      <a:pt x="48" y="0"/>
                    </a:lnTo>
                    <a:lnTo>
                      <a:pt x="1040" y="44"/>
                    </a:lnTo>
                    <a:lnTo>
                      <a:pt x="1040" y="62"/>
                    </a:lnTo>
                    <a:lnTo>
                      <a:pt x="1034" y="82"/>
                    </a:lnTo>
                    <a:lnTo>
                      <a:pt x="1006" y="104"/>
                    </a:lnTo>
                    <a:lnTo>
                      <a:pt x="1010" y="124"/>
                    </a:lnTo>
                    <a:lnTo>
                      <a:pt x="1058" y="172"/>
                    </a:lnTo>
                    <a:lnTo>
                      <a:pt x="1058" y="534"/>
                    </a:lnTo>
                    <a:lnTo>
                      <a:pt x="1048" y="534"/>
                    </a:lnTo>
                    <a:lnTo>
                      <a:pt x="1036" y="534"/>
                    </a:lnTo>
                    <a:lnTo>
                      <a:pt x="1042" y="550"/>
                    </a:lnTo>
                    <a:lnTo>
                      <a:pt x="1048" y="560"/>
                    </a:lnTo>
                    <a:lnTo>
                      <a:pt x="1040" y="580"/>
                    </a:lnTo>
                    <a:lnTo>
                      <a:pt x="1052" y="588"/>
                    </a:lnTo>
                    <a:lnTo>
                      <a:pt x="1058" y="620"/>
                    </a:lnTo>
                    <a:lnTo>
                      <a:pt x="1046" y="628"/>
                    </a:lnTo>
                    <a:lnTo>
                      <a:pt x="1048" y="646"/>
                    </a:lnTo>
                    <a:lnTo>
                      <a:pt x="1034" y="684"/>
                    </a:lnTo>
                    <a:lnTo>
                      <a:pt x="1048" y="720"/>
                    </a:lnTo>
                    <a:lnTo>
                      <a:pt x="1052" y="738"/>
                    </a:lnTo>
                    <a:lnTo>
                      <a:pt x="1052" y="742"/>
                    </a:lnTo>
                    <a:lnTo>
                      <a:pt x="1022" y="722"/>
                    </a:lnTo>
                    <a:lnTo>
                      <a:pt x="960" y="682"/>
                    </a:lnTo>
                    <a:lnTo>
                      <a:pt x="946" y="676"/>
                    </a:lnTo>
                    <a:lnTo>
                      <a:pt x="920" y="676"/>
                    </a:lnTo>
                    <a:lnTo>
                      <a:pt x="902" y="690"/>
                    </a:lnTo>
                    <a:lnTo>
                      <a:pt x="882" y="698"/>
                    </a:lnTo>
                    <a:lnTo>
                      <a:pt x="860" y="690"/>
                    </a:lnTo>
                    <a:lnTo>
                      <a:pt x="850" y="666"/>
                    </a:lnTo>
                    <a:lnTo>
                      <a:pt x="836" y="652"/>
                    </a:lnTo>
                    <a:lnTo>
                      <a:pt x="818" y="660"/>
                    </a:lnTo>
                    <a:lnTo>
                      <a:pt x="790" y="660"/>
                    </a:lnTo>
                    <a:lnTo>
                      <a:pt x="768" y="628"/>
                    </a:lnTo>
                    <a:lnTo>
                      <a:pt x="0" y="586"/>
                    </a:lnTo>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grpSp>
      <p:grpSp>
        <p:nvGrpSpPr>
          <p:cNvPr id="166937" name="Group 70"/>
          <p:cNvGrpSpPr>
            <a:grpSpLocks/>
          </p:cNvGrpSpPr>
          <p:nvPr/>
        </p:nvGrpSpPr>
        <p:grpSpPr bwMode="auto">
          <a:xfrm>
            <a:off x="1746250" y="1854200"/>
            <a:ext cx="1565275" cy="1022350"/>
            <a:chOff x="1330" y="800"/>
            <a:chExt cx="986" cy="644"/>
          </a:xfrm>
        </p:grpSpPr>
        <p:sp>
          <p:nvSpPr>
            <p:cNvPr id="166980" name="Freeform 71"/>
            <p:cNvSpPr>
              <a:spLocks/>
            </p:cNvSpPr>
            <p:nvPr/>
          </p:nvSpPr>
          <p:spPr bwMode="auto">
            <a:xfrm>
              <a:off x="1330" y="800"/>
              <a:ext cx="986" cy="644"/>
            </a:xfrm>
            <a:custGeom>
              <a:avLst/>
              <a:gdLst>
                <a:gd name="T0" fmla="*/ 0 w 986"/>
                <a:gd name="T1" fmla="*/ 600 h 644"/>
                <a:gd name="T2" fmla="*/ 42 w 986"/>
                <a:gd name="T3" fmla="*/ 0 h 644"/>
                <a:gd name="T4" fmla="*/ 482 w 986"/>
                <a:gd name="T5" fmla="*/ 28 h 644"/>
                <a:gd name="T6" fmla="*/ 908 w 986"/>
                <a:gd name="T7" fmla="*/ 42 h 644"/>
                <a:gd name="T8" fmla="*/ 908 w 986"/>
                <a:gd name="T9" fmla="*/ 58 h 644"/>
                <a:gd name="T10" fmla="*/ 926 w 986"/>
                <a:gd name="T11" fmla="*/ 102 h 644"/>
                <a:gd name="T12" fmla="*/ 920 w 986"/>
                <a:gd name="T13" fmla="*/ 118 h 644"/>
                <a:gd name="T14" fmla="*/ 914 w 986"/>
                <a:gd name="T15" fmla="*/ 154 h 644"/>
                <a:gd name="T16" fmla="*/ 916 w 986"/>
                <a:gd name="T17" fmla="*/ 208 h 644"/>
                <a:gd name="T18" fmla="*/ 926 w 986"/>
                <a:gd name="T19" fmla="*/ 270 h 644"/>
                <a:gd name="T20" fmla="*/ 944 w 986"/>
                <a:gd name="T21" fmla="*/ 290 h 644"/>
                <a:gd name="T22" fmla="*/ 956 w 986"/>
                <a:gd name="T23" fmla="*/ 344 h 644"/>
                <a:gd name="T24" fmla="*/ 960 w 986"/>
                <a:gd name="T25" fmla="*/ 446 h 644"/>
                <a:gd name="T26" fmla="*/ 962 w 986"/>
                <a:gd name="T27" fmla="*/ 466 h 644"/>
                <a:gd name="T28" fmla="*/ 962 w 986"/>
                <a:gd name="T29" fmla="*/ 500 h 644"/>
                <a:gd name="T30" fmla="*/ 966 w 986"/>
                <a:gd name="T31" fmla="*/ 514 h 644"/>
                <a:gd name="T32" fmla="*/ 986 w 986"/>
                <a:gd name="T33" fmla="*/ 590 h 644"/>
                <a:gd name="T34" fmla="*/ 984 w 986"/>
                <a:gd name="T35" fmla="*/ 616 h 644"/>
                <a:gd name="T36" fmla="*/ 986 w 986"/>
                <a:gd name="T37" fmla="*/ 644 h 644"/>
                <a:gd name="T38" fmla="*/ 0 w 986"/>
                <a:gd name="T39" fmla="*/ 600 h 6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86"/>
                <a:gd name="T61" fmla="*/ 0 h 644"/>
                <a:gd name="T62" fmla="*/ 986 w 986"/>
                <a:gd name="T63" fmla="*/ 644 h 6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86" h="644">
                  <a:moveTo>
                    <a:pt x="0" y="600"/>
                  </a:moveTo>
                  <a:lnTo>
                    <a:pt x="42" y="0"/>
                  </a:lnTo>
                  <a:lnTo>
                    <a:pt x="482" y="28"/>
                  </a:lnTo>
                  <a:lnTo>
                    <a:pt x="908" y="42"/>
                  </a:lnTo>
                  <a:lnTo>
                    <a:pt x="908" y="58"/>
                  </a:lnTo>
                  <a:lnTo>
                    <a:pt x="926" y="102"/>
                  </a:lnTo>
                  <a:lnTo>
                    <a:pt x="920" y="118"/>
                  </a:lnTo>
                  <a:lnTo>
                    <a:pt x="914" y="154"/>
                  </a:lnTo>
                  <a:lnTo>
                    <a:pt x="916" y="208"/>
                  </a:lnTo>
                  <a:lnTo>
                    <a:pt x="926" y="270"/>
                  </a:lnTo>
                  <a:lnTo>
                    <a:pt x="944" y="290"/>
                  </a:lnTo>
                  <a:lnTo>
                    <a:pt x="956" y="344"/>
                  </a:lnTo>
                  <a:lnTo>
                    <a:pt x="960" y="446"/>
                  </a:lnTo>
                  <a:lnTo>
                    <a:pt x="962" y="466"/>
                  </a:lnTo>
                  <a:lnTo>
                    <a:pt x="962" y="500"/>
                  </a:lnTo>
                  <a:lnTo>
                    <a:pt x="966" y="514"/>
                  </a:lnTo>
                  <a:lnTo>
                    <a:pt x="986" y="590"/>
                  </a:lnTo>
                  <a:lnTo>
                    <a:pt x="984" y="616"/>
                  </a:lnTo>
                  <a:lnTo>
                    <a:pt x="986" y="644"/>
                  </a:lnTo>
                  <a:lnTo>
                    <a:pt x="0" y="600"/>
                  </a:lnTo>
                  <a:close/>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nvGrpSpPr>
            <p:cNvPr id="166981" name="Group 72"/>
            <p:cNvGrpSpPr>
              <a:grpSpLocks/>
            </p:cNvGrpSpPr>
            <p:nvPr/>
          </p:nvGrpSpPr>
          <p:grpSpPr bwMode="auto">
            <a:xfrm>
              <a:off x="1330" y="800"/>
              <a:ext cx="986" cy="644"/>
              <a:chOff x="1330" y="800"/>
              <a:chExt cx="986" cy="644"/>
            </a:xfrm>
          </p:grpSpPr>
          <p:sp>
            <p:nvSpPr>
              <p:cNvPr id="166982" name="Freeform 73"/>
              <p:cNvSpPr>
                <a:spLocks/>
              </p:cNvSpPr>
              <p:nvPr/>
            </p:nvSpPr>
            <p:spPr bwMode="auto">
              <a:xfrm>
                <a:off x="1330" y="800"/>
                <a:ext cx="986" cy="644"/>
              </a:xfrm>
              <a:custGeom>
                <a:avLst/>
                <a:gdLst>
                  <a:gd name="T0" fmla="*/ 0 w 986"/>
                  <a:gd name="T1" fmla="*/ 600 h 644"/>
                  <a:gd name="T2" fmla="*/ 42 w 986"/>
                  <a:gd name="T3" fmla="*/ 0 h 644"/>
                  <a:gd name="T4" fmla="*/ 482 w 986"/>
                  <a:gd name="T5" fmla="*/ 28 h 644"/>
                  <a:gd name="T6" fmla="*/ 908 w 986"/>
                  <a:gd name="T7" fmla="*/ 42 h 644"/>
                  <a:gd name="T8" fmla="*/ 908 w 986"/>
                  <a:gd name="T9" fmla="*/ 58 h 644"/>
                  <a:gd name="T10" fmla="*/ 926 w 986"/>
                  <a:gd name="T11" fmla="*/ 102 h 644"/>
                  <a:gd name="T12" fmla="*/ 920 w 986"/>
                  <a:gd name="T13" fmla="*/ 118 h 644"/>
                  <a:gd name="T14" fmla="*/ 914 w 986"/>
                  <a:gd name="T15" fmla="*/ 154 h 644"/>
                  <a:gd name="T16" fmla="*/ 916 w 986"/>
                  <a:gd name="T17" fmla="*/ 208 h 644"/>
                  <a:gd name="T18" fmla="*/ 926 w 986"/>
                  <a:gd name="T19" fmla="*/ 270 h 644"/>
                  <a:gd name="T20" fmla="*/ 944 w 986"/>
                  <a:gd name="T21" fmla="*/ 290 h 644"/>
                  <a:gd name="T22" fmla="*/ 956 w 986"/>
                  <a:gd name="T23" fmla="*/ 344 h 644"/>
                  <a:gd name="T24" fmla="*/ 960 w 986"/>
                  <a:gd name="T25" fmla="*/ 446 h 644"/>
                  <a:gd name="T26" fmla="*/ 962 w 986"/>
                  <a:gd name="T27" fmla="*/ 466 h 644"/>
                  <a:gd name="T28" fmla="*/ 962 w 986"/>
                  <a:gd name="T29" fmla="*/ 500 h 644"/>
                  <a:gd name="T30" fmla="*/ 966 w 986"/>
                  <a:gd name="T31" fmla="*/ 514 h 644"/>
                  <a:gd name="T32" fmla="*/ 986 w 986"/>
                  <a:gd name="T33" fmla="*/ 590 h 644"/>
                  <a:gd name="T34" fmla="*/ 984 w 986"/>
                  <a:gd name="T35" fmla="*/ 616 h 644"/>
                  <a:gd name="T36" fmla="*/ 986 w 986"/>
                  <a:gd name="T37" fmla="*/ 644 h 644"/>
                  <a:gd name="T38" fmla="*/ 0 w 986"/>
                  <a:gd name="T39" fmla="*/ 600 h 6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86"/>
                  <a:gd name="T61" fmla="*/ 0 h 644"/>
                  <a:gd name="T62" fmla="*/ 986 w 986"/>
                  <a:gd name="T63" fmla="*/ 644 h 6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86" h="644">
                    <a:moveTo>
                      <a:pt x="0" y="600"/>
                    </a:moveTo>
                    <a:lnTo>
                      <a:pt x="42" y="0"/>
                    </a:lnTo>
                    <a:lnTo>
                      <a:pt x="482" y="28"/>
                    </a:lnTo>
                    <a:lnTo>
                      <a:pt x="908" y="42"/>
                    </a:lnTo>
                    <a:lnTo>
                      <a:pt x="908" y="58"/>
                    </a:lnTo>
                    <a:lnTo>
                      <a:pt x="926" y="102"/>
                    </a:lnTo>
                    <a:lnTo>
                      <a:pt x="920" y="118"/>
                    </a:lnTo>
                    <a:lnTo>
                      <a:pt x="914" y="154"/>
                    </a:lnTo>
                    <a:lnTo>
                      <a:pt x="916" y="208"/>
                    </a:lnTo>
                    <a:lnTo>
                      <a:pt x="926" y="270"/>
                    </a:lnTo>
                    <a:lnTo>
                      <a:pt x="944" y="290"/>
                    </a:lnTo>
                    <a:lnTo>
                      <a:pt x="956" y="344"/>
                    </a:lnTo>
                    <a:lnTo>
                      <a:pt x="960" y="446"/>
                    </a:lnTo>
                    <a:lnTo>
                      <a:pt x="962" y="466"/>
                    </a:lnTo>
                    <a:lnTo>
                      <a:pt x="962" y="500"/>
                    </a:lnTo>
                    <a:lnTo>
                      <a:pt x="966" y="514"/>
                    </a:lnTo>
                    <a:lnTo>
                      <a:pt x="986" y="590"/>
                    </a:lnTo>
                    <a:lnTo>
                      <a:pt x="984" y="616"/>
                    </a:lnTo>
                    <a:lnTo>
                      <a:pt x="986" y="644"/>
                    </a:lnTo>
                    <a:lnTo>
                      <a:pt x="0" y="600"/>
                    </a:lnTo>
                    <a:close/>
                  </a:path>
                </a:pathLst>
              </a:custGeom>
              <a:solidFill>
                <a:schemeClr val="hlink"/>
              </a:solidFill>
              <a:ln w="9525">
                <a:solidFill>
                  <a:schemeClr val="tx1"/>
                </a:solidFill>
                <a:round/>
                <a:headEnd/>
                <a:tailEnd/>
              </a:ln>
            </p:spPr>
            <p:txBody>
              <a:bodyPr/>
              <a:lstStyle/>
              <a:p>
                <a:endParaRPr lang="en-US">
                  <a:latin typeface="Lucida Sans Unicode" pitchFamily="34" charset="0"/>
                </a:endParaRPr>
              </a:p>
            </p:txBody>
          </p:sp>
          <p:sp>
            <p:nvSpPr>
              <p:cNvPr id="166983" name="Freeform 74"/>
              <p:cNvSpPr>
                <a:spLocks/>
              </p:cNvSpPr>
              <p:nvPr/>
            </p:nvSpPr>
            <p:spPr bwMode="auto">
              <a:xfrm>
                <a:off x="1330" y="800"/>
                <a:ext cx="986" cy="644"/>
              </a:xfrm>
              <a:custGeom>
                <a:avLst/>
                <a:gdLst>
                  <a:gd name="T0" fmla="*/ 0 w 986"/>
                  <a:gd name="T1" fmla="*/ 600 h 644"/>
                  <a:gd name="T2" fmla="*/ 42 w 986"/>
                  <a:gd name="T3" fmla="*/ 0 h 644"/>
                  <a:gd name="T4" fmla="*/ 482 w 986"/>
                  <a:gd name="T5" fmla="*/ 28 h 644"/>
                  <a:gd name="T6" fmla="*/ 908 w 986"/>
                  <a:gd name="T7" fmla="*/ 42 h 644"/>
                  <a:gd name="T8" fmla="*/ 908 w 986"/>
                  <a:gd name="T9" fmla="*/ 58 h 644"/>
                  <a:gd name="T10" fmla="*/ 926 w 986"/>
                  <a:gd name="T11" fmla="*/ 102 h 644"/>
                  <a:gd name="T12" fmla="*/ 920 w 986"/>
                  <a:gd name="T13" fmla="*/ 118 h 644"/>
                  <a:gd name="T14" fmla="*/ 914 w 986"/>
                  <a:gd name="T15" fmla="*/ 154 h 644"/>
                  <a:gd name="T16" fmla="*/ 916 w 986"/>
                  <a:gd name="T17" fmla="*/ 208 h 644"/>
                  <a:gd name="T18" fmla="*/ 926 w 986"/>
                  <a:gd name="T19" fmla="*/ 270 h 644"/>
                  <a:gd name="T20" fmla="*/ 944 w 986"/>
                  <a:gd name="T21" fmla="*/ 290 h 644"/>
                  <a:gd name="T22" fmla="*/ 956 w 986"/>
                  <a:gd name="T23" fmla="*/ 344 h 644"/>
                  <a:gd name="T24" fmla="*/ 960 w 986"/>
                  <a:gd name="T25" fmla="*/ 446 h 644"/>
                  <a:gd name="T26" fmla="*/ 962 w 986"/>
                  <a:gd name="T27" fmla="*/ 466 h 644"/>
                  <a:gd name="T28" fmla="*/ 962 w 986"/>
                  <a:gd name="T29" fmla="*/ 500 h 644"/>
                  <a:gd name="T30" fmla="*/ 966 w 986"/>
                  <a:gd name="T31" fmla="*/ 514 h 644"/>
                  <a:gd name="T32" fmla="*/ 986 w 986"/>
                  <a:gd name="T33" fmla="*/ 590 h 644"/>
                  <a:gd name="T34" fmla="*/ 984 w 986"/>
                  <a:gd name="T35" fmla="*/ 616 h 644"/>
                  <a:gd name="T36" fmla="*/ 986 w 986"/>
                  <a:gd name="T37" fmla="*/ 644 h 644"/>
                  <a:gd name="T38" fmla="*/ 0 w 986"/>
                  <a:gd name="T39" fmla="*/ 600 h 6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86"/>
                  <a:gd name="T61" fmla="*/ 0 h 644"/>
                  <a:gd name="T62" fmla="*/ 986 w 986"/>
                  <a:gd name="T63" fmla="*/ 644 h 6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86" h="644">
                    <a:moveTo>
                      <a:pt x="0" y="600"/>
                    </a:moveTo>
                    <a:lnTo>
                      <a:pt x="42" y="0"/>
                    </a:lnTo>
                    <a:lnTo>
                      <a:pt x="482" y="28"/>
                    </a:lnTo>
                    <a:lnTo>
                      <a:pt x="908" y="42"/>
                    </a:lnTo>
                    <a:lnTo>
                      <a:pt x="908" y="58"/>
                    </a:lnTo>
                    <a:lnTo>
                      <a:pt x="926" y="102"/>
                    </a:lnTo>
                    <a:lnTo>
                      <a:pt x="920" y="118"/>
                    </a:lnTo>
                    <a:lnTo>
                      <a:pt x="914" y="154"/>
                    </a:lnTo>
                    <a:lnTo>
                      <a:pt x="916" y="208"/>
                    </a:lnTo>
                    <a:lnTo>
                      <a:pt x="926" y="270"/>
                    </a:lnTo>
                    <a:lnTo>
                      <a:pt x="944" y="290"/>
                    </a:lnTo>
                    <a:lnTo>
                      <a:pt x="956" y="344"/>
                    </a:lnTo>
                    <a:lnTo>
                      <a:pt x="960" y="446"/>
                    </a:lnTo>
                    <a:lnTo>
                      <a:pt x="962" y="466"/>
                    </a:lnTo>
                    <a:lnTo>
                      <a:pt x="962" y="500"/>
                    </a:lnTo>
                    <a:lnTo>
                      <a:pt x="966" y="514"/>
                    </a:lnTo>
                    <a:lnTo>
                      <a:pt x="986" y="590"/>
                    </a:lnTo>
                    <a:lnTo>
                      <a:pt x="984" y="616"/>
                    </a:lnTo>
                    <a:lnTo>
                      <a:pt x="986" y="644"/>
                    </a:lnTo>
                    <a:lnTo>
                      <a:pt x="0" y="600"/>
                    </a:lnTo>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grpSp>
      </p:grpSp>
      <p:sp>
        <p:nvSpPr>
          <p:cNvPr id="166938" name="Freeform 75"/>
          <p:cNvSpPr>
            <a:spLocks/>
          </p:cNvSpPr>
          <p:nvPr/>
        </p:nvSpPr>
        <p:spPr bwMode="auto">
          <a:xfrm>
            <a:off x="5949950" y="4486275"/>
            <a:ext cx="323850" cy="311150"/>
          </a:xfrm>
          <a:custGeom>
            <a:avLst/>
            <a:gdLst>
              <a:gd name="T0" fmla="*/ 2147483647 w 150"/>
              <a:gd name="T1" fmla="*/ 0 h 142"/>
              <a:gd name="T2" fmla="*/ 2147483647 w 150"/>
              <a:gd name="T3" fmla="*/ 2147483647 h 142"/>
              <a:gd name="T4" fmla="*/ 0 w 150"/>
              <a:gd name="T5" fmla="*/ 2147483647 h 142"/>
              <a:gd name="T6" fmla="*/ 2147483647 w 150"/>
              <a:gd name="T7" fmla="*/ 2147483647 h 142"/>
              <a:gd name="T8" fmla="*/ 2147483647 w 150"/>
              <a:gd name="T9" fmla="*/ 2147483647 h 142"/>
              <a:gd name="T10" fmla="*/ 2147483647 w 150"/>
              <a:gd name="T11" fmla="*/ 2147483647 h 142"/>
              <a:gd name="T12" fmla="*/ 2147483647 w 150"/>
              <a:gd name="T13" fmla="*/ 2147483647 h 142"/>
              <a:gd name="T14" fmla="*/ 2147483647 w 150"/>
              <a:gd name="T15" fmla="*/ 2147483647 h 142"/>
              <a:gd name="T16" fmla="*/ 2147483647 w 150"/>
              <a:gd name="T17" fmla="*/ 2147483647 h 142"/>
              <a:gd name="T18" fmla="*/ 2147483647 w 150"/>
              <a:gd name="T19" fmla="*/ 2147483647 h 142"/>
              <a:gd name="T20" fmla="*/ 2147483647 w 150"/>
              <a:gd name="T21" fmla="*/ 0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0"/>
              <a:gd name="T34" fmla="*/ 0 h 142"/>
              <a:gd name="T35" fmla="*/ 150 w 150"/>
              <a:gd name="T36" fmla="*/ 142 h 1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0" h="142">
                <a:moveTo>
                  <a:pt x="76" y="0"/>
                </a:moveTo>
                <a:lnTo>
                  <a:pt x="58" y="54"/>
                </a:lnTo>
                <a:lnTo>
                  <a:pt x="0" y="54"/>
                </a:lnTo>
                <a:lnTo>
                  <a:pt x="46" y="88"/>
                </a:lnTo>
                <a:lnTo>
                  <a:pt x="30" y="142"/>
                </a:lnTo>
                <a:lnTo>
                  <a:pt x="76" y="110"/>
                </a:lnTo>
                <a:lnTo>
                  <a:pt x="122" y="142"/>
                </a:lnTo>
                <a:lnTo>
                  <a:pt x="104" y="88"/>
                </a:lnTo>
                <a:lnTo>
                  <a:pt x="150" y="54"/>
                </a:lnTo>
                <a:lnTo>
                  <a:pt x="94" y="54"/>
                </a:lnTo>
                <a:lnTo>
                  <a:pt x="76" y="0"/>
                </a:lnTo>
                <a:close/>
              </a:path>
            </a:pathLst>
          </a:custGeom>
          <a:solidFill>
            <a:srgbClr val="FFCC00"/>
          </a:solidFill>
          <a:ln w="3175">
            <a:solidFill>
              <a:schemeClr val="tx1"/>
            </a:solidFill>
            <a:round/>
            <a:headEnd/>
            <a:tailEnd/>
          </a:ln>
        </p:spPr>
        <p:txBody>
          <a:bodyPr/>
          <a:lstStyle/>
          <a:p>
            <a:endParaRPr lang="en-US">
              <a:latin typeface="Lucida Sans Unicode" pitchFamily="34" charset="0"/>
            </a:endParaRPr>
          </a:p>
        </p:txBody>
      </p:sp>
      <p:sp>
        <p:nvSpPr>
          <p:cNvPr id="166939" name="Line 76"/>
          <p:cNvSpPr>
            <a:spLocks noChangeShapeType="1"/>
          </p:cNvSpPr>
          <p:nvPr/>
        </p:nvSpPr>
        <p:spPr bwMode="auto">
          <a:xfrm flipH="1">
            <a:off x="2073275" y="4740275"/>
            <a:ext cx="1524000" cy="1588"/>
          </a:xfrm>
          <a:prstGeom prst="line">
            <a:avLst/>
          </a:prstGeom>
          <a:noFill/>
          <a:ln w="3175">
            <a:solidFill>
              <a:schemeClr val="tx1"/>
            </a:solidFill>
            <a:round/>
            <a:headEnd/>
            <a:tailEnd/>
          </a:ln>
        </p:spPr>
        <p:txBody>
          <a:bodyPr/>
          <a:lstStyle/>
          <a:p>
            <a:endParaRPr lang="en-US"/>
          </a:p>
        </p:txBody>
      </p:sp>
      <p:sp>
        <p:nvSpPr>
          <p:cNvPr id="166940" name="Line 77"/>
          <p:cNvSpPr>
            <a:spLocks noChangeShapeType="1"/>
          </p:cNvSpPr>
          <p:nvPr/>
        </p:nvSpPr>
        <p:spPr bwMode="auto">
          <a:xfrm flipH="1">
            <a:off x="6353175" y="3165475"/>
            <a:ext cx="549275" cy="463550"/>
          </a:xfrm>
          <a:prstGeom prst="line">
            <a:avLst/>
          </a:prstGeom>
          <a:noFill/>
          <a:ln w="19050">
            <a:solidFill>
              <a:schemeClr val="tx1"/>
            </a:solidFill>
            <a:round/>
            <a:headEnd/>
            <a:tailEnd type="triangle" w="med" len="med"/>
          </a:ln>
        </p:spPr>
        <p:txBody>
          <a:bodyPr/>
          <a:lstStyle/>
          <a:p>
            <a:endParaRPr lang="en-US"/>
          </a:p>
        </p:txBody>
      </p:sp>
      <p:sp>
        <p:nvSpPr>
          <p:cNvPr id="166941" name="Freeform 78"/>
          <p:cNvSpPr>
            <a:spLocks/>
          </p:cNvSpPr>
          <p:nvPr/>
        </p:nvSpPr>
        <p:spPr bwMode="auto">
          <a:xfrm>
            <a:off x="5559425" y="4479925"/>
            <a:ext cx="238125" cy="225425"/>
          </a:xfrm>
          <a:custGeom>
            <a:avLst/>
            <a:gdLst>
              <a:gd name="T0" fmla="*/ 2147483647 w 150"/>
              <a:gd name="T1" fmla="*/ 0 h 142"/>
              <a:gd name="T2" fmla="*/ 2147483647 w 150"/>
              <a:gd name="T3" fmla="*/ 2147483647 h 142"/>
              <a:gd name="T4" fmla="*/ 0 w 150"/>
              <a:gd name="T5" fmla="*/ 2147483647 h 142"/>
              <a:gd name="T6" fmla="*/ 2147483647 w 150"/>
              <a:gd name="T7" fmla="*/ 2147483647 h 142"/>
              <a:gd name="T8" fmla="*/ 2147483647 w 150"/>
              <a:gd name="T9" fmla="*/ 2147483647 h 142"/>
              <a:gd name="T10" fmla="*/ 2147483647 w 150"/>
              <a:gd name="T11" fmla="*/ 2147483647 h 142"/>
              <a:gd name="T12" fmla="*/ 2147483647 w 150"/>
              <a:gd name="T13" fmla="*/ 2147483647 h 142"/>
              <a:gd name="T14" fmla="*/ 2147483647 w 150"/>
              <a:gd name="T15" fmla="*/ 2147483647 h 142"/>
              <a:gd name="T16" fmla="*/ 2147483647 w 150"/>
              <a:gd name="T17" fmla="*/ 2147483647 h 142"/>
              <a:gd name="T18" fmla="*/ 2147483647 w 150"/>
              <a:gd name="T19" fmla="*/ 2147483647 h 142"/>
              <a:gd name="T20" fmla="*/ 2147483647 w 150"/>
              <a:gd name="T21" fmla="*/ 0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0"/>
              <a:gd name="T34" fmla="*/ 0 h 142"/>
              <a:gd name="T35" fmla="*/ 150 w 150"/>
              <a:gd name="T36" fmla="*/ 142 h 1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0" h="142">
                <a:moveTo>
                  <a:pt x="76" y="0"/>
                </a:moveTo>
                <a:lnTo>
                  <a:pt x="58" y="54"/>
                </a:lnTo>
                <a:lnTo>
                  <a:pt x="0" y="54"/>
                </a:lnTo>
                <a:lnTo>
                  <a:pt x="46" y="88"/>
                </a:lnTo>
                <a:lnTo>
                  <a:pt x="30" y="142"/>
                </a:lnTo>
                <a:lnTo>
                  <a:pt x="76" y="110"/>
                </a:lnTo>
                <a:lnTo>
                  <a:pt x="122" y="142"/>
                </a:lnTo>
                <a:lnTo>
                  <a:pt x="104" y="88"/>
                </a:lnTo>
                <a:lnTo>
                  <a:pt x="150" y="54"/>
                </a:lnTo>
                <a:lnTo>
                  <a:pt x="94" y="54"/>
                </a:lnTo>
                <a:lnTo>
                  <a:pt x="76" y="0"/>
                </a:lnTo>
                <a:close/>
              </a:path>
            </a:pathLst>
          </a:custGeom>
          <a:solidFill>
            <a:srgbClr val="FFCC00"/>
          </a:solidFill>
          <a:ln w="3175">
            <a:solidFill>
              <a:schemeClr val="tx1"/>
            </a:solidFill>
            <a:round/>
            <a:headEnd/>
            <a:tailEnd/>
          </a:ln>
        </p:spPr>
        <p:txBody>
          <a:bodyPr/>
          <a:lstStyle/>
          <a:p>
            <a:endParaRPr lang="en-US">
              <a:latin typeface="Lucida Sans Unicode" pitchFamily="34" charset="0"/>
            </a:endParaRPr>
          </a:p>
        </p:txBody>
      </p:sp>
      <p:sp>
        <p:nvSpPr>
          <p:cNvPr id="166942" name="Freeform 79"/>
          <p:cNvSpPr>
            <a:spLocks/>
          </p:cNvSpPr>
          <p:nvPr/>
        </p:nvSpPr>
        <p:spPr bwMode="auto">
          <a:xfrm>
            <a:off x="4518025" y="4151313"/>
            <a:ext cx="238125" cy="225425"/>
          </a:xfrm>
          <a:custGeom>
            <a:avLst/>
            <a:gdLst>
              <a:gd name="T0" fmla="*/ 2147483647 w 150"/>
              <a:gd name="T1" fmla="*/ 0 h 142"/>
              <a:gd name="T2" fmla="*/ 2147483647 w 150"/>
              <a:gd name="T3" fmla="*/ 2147483647 h 142"/>
              <a:gd name="T4" fmla="*/ 0 w 150"/>
              <a:gd name="T5" fmla="*/ 2147483647 h 142"/>
              <a:gd name="T6" fmla="*/ 2147483647 w 150"/>
              <a:gd name="T7" fmla="*/ 2147483647 h 142"/>
              <a:gd name="T8" fmla="*/ 2147483647 w 150"/>
              <a:gd name="T9" fmla="*/ 2147483647 h 142"/>
              <a:gd name="T10" fmla="*/ 2147483647 w 150"/>
              <a:gd name="T11" fmla="*/ 2147483647 h 142"/>
              <a:gd name="T12" fmla="*/ 2147483647 w 150"/>
              <a:gd name="T13" fmla="*/ 2147483647 h 142"/>
              <a:gd name="T14" fmla="*/ 2147483647 w 150"/>
              <a:gd name="T15" fmla="*/ 2147483647 h 142"/>
              <a:gd name="T16" fmla="*/ 2147483647 w 150"/>
              <a:gd name="T17" fmla="*/ 2147483647 h 142"/>
              <a:gd name="T18" fmla="*/ 2147483647 w 150"/>
              <a:gd name="T19" fmla="*/ 2147483647 h 142"/>
              <a:gd name="T20" fmla="*/ 2147483647 w 150"/>
              <a:gd name="T21" fmla="*/ 0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0"/>
              <a:gd name="T34" fmla="*/ 0 h 142"/>
              <a:gd name="T35" fmla="*/ 150 w 150"/>
              <a:gd name="T36" fmla="*/ 142 h 1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0" h="142">
                <a:moveTo>
                  <a:pt x="76" y="0"/>
                </a:moveTo>
                <a:lnTo>
                  <a:pt x="58" y="54"/>
                </a:lnTo>
                <a:lnTo>
                  <a:pt x="0" y="54"/>
                </a:lnTo>
                <a:lnTo>
                  <a:pt x="46" y="88"/>
                </a:lnTo>
                <a:lnTo>
                  <a:pt x="30" y="142"/>
                </a:lnTo>
                <a:lnTo>
                  <a:pt x="76" y="110"/>
                </a:lnTo>
                <a:lnTo>
                  <a:pt x="122" y="142"/>
                </a:lnTo>
                <a:lnTo>
                  <a:pt x="104" y="88"/>
                </a:lnTo>
                <a:lnTo>
                  <a:pt x="150" y="54"/>
                </a:lnTo>
                <a:lnTo>
                  <a:pt x="94" y="54"/>
                </a:lnTo>
                <a:lnTo>
                  <a:pt x="76" y="0"/>
                </a:lnTo>
                <a:close/>
              </a:path>
            </a:pathLst>
          </a:custGeom>
          <a:solidFill>
            <a:srgbClr val="FFCC00"/>
          </a:solidFill>
          <a:ln w="3175">
            <a:solidFill>
              <a:schemeClr val="tx1"/>
            </a:solidFill>
            <a:round/>
            <a:headEnd/>
            <a:tailEnd/>
          </a:ln>
        </p:spPr>
        <p:txBody>
          <a:bodyPr/>
          <a:lstStyle/>
          <a:p>
            <a:endParaRPr lang="en-US">
              <a:latin typeface="Lucida Sans Unicode" pitchFamily="34" charset="0"/>
            </a:endParaRPr>
          </a:p>
        </p:txBody>
      </p:sp>
      <p:sp>
        <p:nvSpPr>
          <p:cNvPr id="166943" name="Line 80"/>
          <p:cNvSpPr>
            <a:spLocks noChangeShapeType="1"/>
          </p:cNvSpPr>
          <p:nvPr/>
        </p:nvSpPr>
        <p:spPr bwMode="auto">
          <a:xfrm flipH="1">
            <a:off x="4684713" y="1947863"/>
            <a:ext cx="1023937" cy="2232025"/>
          </a:xfrm>
          <a:prstGeom prst="line">
            <a:avLst/>
          </a:prstGeom>
          <a:noFill/>
          <a:ln w="19050">
            <a:solidFill>
              <a:schemeClr val="tx1"/>
            </a:solidFill>
            <a:round/>
            <a:headEnd/>
            <a:tailEnd type="triangle" w="med" len="med"/>
          </a:ln>
        </p:spPr>
        <p:txBody>
          <a:bodyPr/>
          <a:lstStyle/>
          <a:p>
            <a:endParaRPr lang="en-US"/>
          </a:p>
        </p:txBody>
      </p:sp>
      <p:sp>
        <p:nvSpPr>
          <p:cNvPr id="166944" name="Line 81"/>
          <p:cNvSpPr>
            <a:spLocks noChangeShapeType="1"/>
          </p:cNvSpPr>
          <p:nvPr/>
        </p:nvSpPr>
        <p:spPr bwMode="auto">
          <a:xfrm flipH="1">
            <a:off x="4068763" y="1770063"/>
            <a:ext cx="144462" cy="1274762"/>
          </a:xfrm>
          <a:prstGeom prst="line">
            <a:avLst/>
          </a:prstGeom>
          <a:noFill/>
          <a:ln w="19050">
            <a:solidFill>
              <a:schemeClr val="tx1"/>
            </a:solidFill>
            <a:round/>
            <a:headEnd/>
            <a:tailEnd type="triangle" w="med" len="med"/>
          </a:ln>
        </p:spPr>
        <p:txBody>
          <a:bodyPr/>
          <a:lstStyle/>
          <a:p>
            <a:endParaRPr lang="en-US"/>
          </a:p>
        </p:txBody>
      </p:sp>
      <p:sp>
        <p:nvSpPr>
          <p:cNvPr id="166945" name="Freeform 82"/>
          <p:cNvSpPr>
            <a:spLocks/>
          </p:cNvSpPr>
          <p:nvPr/>
        </p:nvSpPr>
        <p:spPr bwMode="auto">
          <a:xfrm>
            <a:off x="5175250" y="3949700"/>
            <a:ext cx="238125" cy="225425"/>
          </a:xfrm>
          <a:custGeom>
            <a:avLst/>
            <a:gdLst>
              <a:gd name="T0" fmla="*/ 2147483647 w 150"/>
              <a:gd name="T1" fmla="*/ 0 h 142"/>
              <a:gd name="T2" fmla="*/ 2147483647 w 150"/>
              <a:gd name="T3" fmla="*/ 2147483647 h 142"/>
              <a:gd name="T4" fmla="*/ 0 w 150"/>
              <a:gd name="T5" fmla="*/ 2147483647 h 142"/>
              <a:gd name="T6" fmla="*/ 2147483647 w 150"/>
              <a:gd name="T7" fmla="*/ 2147483647 h 142"/>
              <a:gd name="T8" fmla="*/ 2147483647 w 150"/>
              <a:gd name="T9" fmla="*/ 2147483647 h 142"/>
              <a:gd name="T10" fmla="*/ 2147483647 w 150"/>
              <a:gd name="T11" fmla="*/ 2147483647 h 142"/>
              <a:gd name="T12" fmla="*/ 2147483647 w 150"/>
              <a:gd name="T13" fmla="*/ 2147483647 h 142"/>
              <a:gd name="T14" fmla="*/ 2147483647 w 150"/>
              <a:gd name="T15" fmla="*/ 2147483647 h 142"/>
              <a:gd name="T16" fmla="*/ 2147483647 w 150"/>
              <a:gd name="T17" fmla="*/ 2147483647 h 142"/>
              <a:gd name="T18" fmla="*/ 2147483647 w 150"/>
              <a:gd name="T19" fmla="*/ 2147483647 h 142"/>
              <a:gd name="T20" fmla="*/ 2147483647 w 150"/>
              <a:gd name="T21" fmla="*/ 0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0"/>
              <a:gd name="T34" fmla="*/ 0 h 142"/>
              <a:gd name="T35" fmla="*/ 150 w 150"/>
              <a:gd name="T36" fmla="*/ 142 h 1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0" h="142">
                <a:moveTo>
                  <a:pt x="76" y="0"/>
                </a:moveTo>
                <a:lnTo>
                  <a:pt x="58" y="54"/>
                </a:lnTo>
                <a:lnTo>
                  <a:pt x="0" y="54"/>
                </a:lnTo>
                <a:lnTo>
                  <a:pt x="46" y="88"/>
                </a:lnTo>
                <a:lnTo>
                  <a:pt x="30" y="142"/>
                </a:lnTo>
                <a:lnTo>
                  <a:pt x="76" y="110"/>
                </a:lnTo>
                <a:lnTo>
                  <a:pt x="122" y="142"/>
                </a:lnTo>
                <a:lnTo>
                  <a:pt x="104" y="88"/>
                </a:lnTo>
                <a:lnTo>
                  <a:pt x="150" y="54"/>
                </a:lnTo>
                <a:lnTo>
                  <a:pt x="94" y="54"/>
                </a:lnTo>
                <a:lnTo>
                  <a:pt x="76" y="0"/>
                </a:lnTo>
                <a:close/>
              </a:path>
            </a:pathLst>
          </a:custGeom>
          <a:solidFill>
            <a:srgbClr val="FFCC00"/>
          </a:solidFill>
          <a:ln w="3175">
            <a:solidFill>
              <a:schemeClr val="tx1"/>
            </a:solidFill>
            <a:round/>
            <a:headEnd/>
            <a:tailEnd/>
          </a:ln>
        </p:spPr>
        <p:txBody>
          <a:bodyPr/>
          <a:lstStyle/>
          <a:p>
            <a:endParaRPr lang="en-US">
              <a:latin typeface="Lucida Sans Unicode" pitchFamily="34" charset="0"/>
            </a:endParaRPr>
          </a:p>
        </p:txBody>
      </p:sp>
      <p:sp>
        <p:nvSpPr>
          <p:cNvPr id="166946" name="Line 83"/>
          <p:cNvSpPr>
            <a:spLocks noChangeShapeType="1"/>
          </p:cNvSpPr>
          <p:nvPr/>
        </p:nvSpPr>
        <p:spPr bwMode="auto">
          <a:xfrm flipH="1">
            <a:off x="5295900" y="2270125"/>
            <a:ext cx="654050" cy="1708150"/>
          </a:xfrm>
          <a:prstGeom prst="line">
            <a:avLst/>
          </a:prstGeom>
          <a:noFill/>
          <a:ln w="19050">
            <a:solidFill>
              <a:schemeClr val="tx1"/>
            </a:solidFill>
            <a:round/>
            <a:headEnd/>
            <a:tailEnd type="triangle" w="med" len="med"/>
          </a:ln>
        </p:spPr>
        <p:txBody>
          <a:bodyPr/>
          <a:lstStyle/>
          <a:p>
            <a:endParaRPr lang="en-US"/>
          </a:p>
        </p:txBody>
      </p:sp>
      <p:sp>
        <p:nvSpPr>
          <p:cNvPr id="166947" name="Freeform 84"/>
          <p:cNvSpPr>
            <a:spLocks/>
          </p:cNvSpPr>
          <p:nvPr/>
        </p:nvSpPr>
        <p:spPr bwMode="auto">
          <a:xfrm>
            <a:off x="3884613" y="3041650"/>
            <a:ext cx="238125" cy="225425"/>
          </a:xfrm>
          <a:custGeom>
            <a:avLst/>
            <a:gdLst>
              <a:gd name="T0" fmla="*/ 2147483647 w 150"/>
              <a:gd name="T1" fmla="*/ 0 h 142"/>
              <a:gd name="T2" fmla="*/ 2147483647 w 150"/>
              <a:gd name="T3" fmla="*/ 2147483647 h 142"/>
              <a:gd name="T4" fmla="*/ 0 w 150"/>
              <a:gd name="T5" fmla="*/ 2147483647 h 142"/>
              <a:gd name="T6" fmla="*/ 2147483647 w 150"/>
              <a:gd name="T7" fmla="*/ 2147483647 h 142"/>
              <a:gd name="T8" fmla="*/ 2147483647 w 150"/>
              <a:gd name="T9" fmla="*/ 2147483647 h 142"/>
              <a:gd name="T10" fmla="*/ 2147483647 w 150"/>
              <a:gd name="T11" fmla="*/ 2147483647 h 142"/>
              <a:gd name="T12" fmla="*/ 2147483647 w 150"/>
              <a:gd name="T13" fmla="*/ 2147483647 h 142"/>
              <a:gd name="T14" fmla="*/ 2147483647 w 150"/>
              <a:gd name="T15" fmla="*/ 2147483647 h 142"/>
              <a:gd name="T16" fmla="*/ 2147483647 w 150"/>
              <a:gd name="T17" fmla="*/ 2147483647 h 142"/>
              <a:gd name="T18" fmla="*/ 2147483647 w 150"/>
              <a:gd name="T19" fmla="*/ 2147483647 h 142"/>
              <a:gd name="T20" fmla="*/ 2147483647 w 150"/>
              <a:gd name="T21" fmla="*/ 0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0"/>
              <a:gd name="T34" fmla="*/ 0 h 142"/>
              <a:gd name="T35" fmla="*/ 150 w 150"/>
              <a:gd name="T36" fmla="*/ 142 h 1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0" h="142">
                <a:moveTo>
                  <a:pt x="76" y="0"/>
                </a:moveTo>
                <a:lnTo>
                  <a:pt x="58" y="54"/>
                </a:lnTo>
                <a:lnTo>
                  <a:pt x="0" y="54"/>
                </a:lnTo>
                <a:lnTo>
                  <a:pt x="46" y="88"/>
                </a:lnTo>
                <a:lnTo>
                  <a:pt x="30" y="142"/>
                </a:lnTo>
                <a:lnTo>
                  <a:pt x="76" y="110"/>
                </a:lnTo>
                <a:lnTo>
                  <a:pt x="122" y="142"/>
                </a:lnTo>
                <a:lnTo>
                  <a:pt x="104" y="88"/>
                </a:lnTo>
                <a:lnTo>
                  <a:pt x="150" y="54"/>
                </a:lnTo>
                <a:lnTo>
                  <a:pt x="94" y="54"/>
                </a:lnTo>
                <a:lnTo>
                  <a:pt x="76" y="0"/>
                </a:lnTo>
                <a:close/>
              </a:path>
            </a:pathLst>
          </a:custGeom>
          <a:solidFill>
            <a:srgbClr val="FFCC00"/>
          </a:solidFill>
          <a:ln w="3175">
            <a:solidFill>
              <a:schemeClr val="tx1"/>
            </a:solidFill>
            <a:round/>
            <a:headEnd/>
            <a:tailEnd/>
          </a:ln>
        </p:spPr>
        <p:txBody>
          <a:bodyPr/>
          <a:lstStyle/>
          <a:p>
            <a:endParaRPr lang="en-US">
              <a:latin typeface="Lucida Sans Unicode" pitchFamily="34" charset="0"/>
            </a:endParaRPr>
          </a:p>
        </p:txBody>
      </p:sp>
      <p:sp>
        <p:nvSpPr>
          <p:cNvPr id="166948" name="Freeform 85"/>
          <p:cNvSpPr>
            <a:spLocks/>
          </p:cNvSpPr>
          <p:nvPr/>
        </p:nvSpPr>
        <p:spPr bwMode="auto">
          <a:xfrm>
            <a:off x="6283325" y="4384675"/>
            <a:ext cx="238125" cy="225425"/>
          </a:xfrm>
          <a:custGeom>
            <a:avLst/>
            <a:gdLst>
              <a:gd name="T0" fmla="*/ 2147483647 w 150"/>
              <a:gd name="T1" fmla="*/ 0 h 142"/>
              <a:gd name="T2" fmla="*/ 2147483647 w 150"/>
              <a:gd name="T3" fmla="*/ 2147483647 h 142"/>
              <a:gd name="T4" fmla="*/ 0 w 150"/>
              <a:gd name="T5" fmla="*/ 2147483647 h 142"/>
              <a:gd name="T6" fmla="*/ 2147483647 w 150"/>
              <a:gd name="T7" fmla="*/ 2147483647 h 142"/>
              <a:gd name="T8" fmla="*/ 2147483647 w 150"/>
              <a:gd name="T9" fmla="*/ 2147483647 h 142"/>
              <a:gd name="T10" fmla="*/ 2147483647 w 150"/>
              <a:gd name="T11" fmla="*/ 2147483647 h 142"/>
              <a:gd name="T12" fmla="*/ 2147483647 w 150"/>
              <a:gd name="T13" fmla="*/ 2147483647 h 142"/>
              <a:gd name="T14" fmla="*/ 2147483647 w 150"/>
              <a:gd name="T15" fmla="*/ 2147483647 h 142"/>
              <a:gd name="T16" fmla="*/ 2147483647 w 150"/>
              <a:gd name="T17" fmla="*/ 2147483647 h 142"/>
              <a:gd name="T18" fmla="*/ 2147483647 w 150"/>
              <a:gd name="T19" fmla="*/ 2147483647 h 142"/>
              <a:gd name="T20" fmla="*/ 2147483647 w 150"/>
              <a:gd name="T21" fmla="*/ 0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0"/>
              <a:gd name="T34" fmla="*/ 0 h 142"/>
              <a:gd name="T35" fmla="*/ 150 w 150"/>
              <a:gd name="T36" fmla="*/ 142 h 1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0" h="142">
                <a:moveTo>
                  <a:pt x="76" y="0"/>
                </a:moveTo>
                <a:lnTo>
                  <a:pt x="58" y="54"/>
                </a:lnTo>
                <a:lnTo>
                  <a:pt x="0" y="54"/>
                </a:lnTo>
                <a:lnTo>
                  <a:pt x="46" y="88"/>
                </a:lnTo>
                <a:lnTo>
                  <a:pt x="30" y="142"/>
                </a:lnTo>
                <a:lnTo>
                  <a:pt x="76" y="110"/>
                </a:lnTo>
                <a:lnTo>
                  <a:pt x="122" y="142"/>
                </a:lnTo>
                <a:lnTo>
                  <a:pt x="104" y="88"/>
                </a:lnTo>
                <a:lnTo>
                  <a:pt x="150" y="54"/>
                </a:lnTo>
                <a:lnTo>
                  <a:pt x="94" y="54"/>
                </a:lnTo>
                <a:lnTo>
                  <a:pt x="76" y="0"/>
                </a:lnTo>
                <a:close/>
              </a:path>
            </a:pathLst>
          </a:custGeom>
          <a:solidFill>
            <a:srgbClr val="FFCC00"/>
          </a:solidFill>
          <a:ln w="3175">
            <a:solidFill>
              <a:schemeClr val="tx1"/>
            </a:solidFill>
            <a:round/>
            <a:headEnd/>
            <a:tailEnd/>
          </a:ln>
        </p:spPr>
        <p:txBody>
          <a:bodyPr/>
          <a:lstStyle/>
          <a:p>
            <a:endParaRPr lang="en-US">
              <a:latin typeface="Lucida Sans Unicode" pitchFamily="34" charset="0"/>
            </a:endParaRPr>
          </a:p>
        </p:txBody>
      </p:sp>
      <p:sp>
        <p:nvSpPr>
          <p:cNvPr id="166949" name="Freeform 86"/>
          <p:cNvSpPr>
            <a:spLocks/>
          </p:cNvSpPr>
          <p:nvPr/>
        </p:nvSpPr>
        <p:spPr bwMode="auto">
          <a:xfrm>
            <a:off x="6359525" y="4006850"/>
            <a:ext cx="238125" cy="225425"/>
          </a:xfrm>
          <a:custGeom>
            <a:avLst/>
            <a:gdLst>
              <a:gd name="T0" fmla="*/ 2147483647 w 150"/>
              <a:gd name="T1" fmla="*/ 0 h 142"/>
              <a:gd name="T2" fmla="*/ 2147483647 w 150"/>
              <a:gd name="T3" fmla="*/ 2147483647 h 142"/>
              <a:gd name="T4" fmla="*/ 0 w 150"/>
              <a:gd name="T5" fmla="*/ 2147483647 h 142"/>
              <a:gd name="T6" fmla="*/ 2147483647 w 150"/>
              <a:gd name="T7" fmla="*/ 2147483647 h 142"/>
              <a:gd name="T8" fmla="*/ 2147483647 w 150"/>
              <a:gd name="T9" fmla="*/ 2147483647 h 142"/>
              <a:gd name="T10" fmla="*/ 2147483647 w 150"/>
              <a:gd name="T11" fmla="*/ 2147483647 h 142"/>
              <a:gd name="T12" fmla="*/ 2147483647 w 150"/>
              <a:gd name="T13" fmla="*/ 2147483647 h 142"/>
              <a:gd name="T14" fmla="*/ 2147483647 w 150"/>
              <a:gd name="T15" fmla="*/ 2147483647 h 142"/>
              <a:gd name="T16" fmla="*/ 2147483647 w 150"/>
              <a:gd name="T17" fmla="*/ 2147483647 h 142"/>
              <a:gd name="T18" fmla="*/ 2147483647 w 150"/>
              <a:gd name="T19" fmla="*/ 2147483647 h 142"/>
              <a:gd name="T20" fmla="*/ 2147483647 w 150"/>
              <a:gd name="T21" fmla="*/ 0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0"/>
              <a:gd name="T34" fmla="*/ 0 h 142"/>
              <a:gd name="T35" fmla="*/ 150 w 150"/>
              <a:gd name="T36" fmla="*/ 142 h 1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0" h="142">
                <a:moveTo>
                  <a:pt x="76" y="0"/>
                </a:moveTo>
                <a:lnTo>
                  <a:pt x="58" y="54"/>
                </a:lnTo>
                <a:lnTo>
                  <a:pt x="0" y="54"/>
                </a:lnTo>
                <a:lnTo>
                  <a:pt x="46" y="88"/>
                </a:lnTo>
                <a:lnTo>
                  <a:pt x="30" y="142"/>
                </a:lnTo>
                <a:lnTo>
                  <a:pt x="76" y="110"/>
                </a:lnTo>
                <a:lnTo>
                  <a:pt x="122" y="142"/>
                </a:lnTo>
                <a:lnTo>
                  <a:pt x="104" y="88"/>
                </a:lnTo>
                <a:lnTo>
                  <a:pt x="150" y="54"/>
                </a:lnTo>
                <a:lnTo>
                  <a:pt x="94" y="54"/>
                </a:lnTo>
                <a:lnTo>
                  <a:pt x="76" y="0"/>
                </a:lnTo>
                <a:close/>
              </a:path>
            </a:pathLst>
          </a:custGeom>
          <a:solidFill>
            <a:srgbClr val="FFCC00"/>
          </a:solidFill>
          <a:ln w="3175">
            <a:solidFill>
              <a:schemeClr val="tx1"/>
            </a:solidFill>
            <a:round/>
            <a:headEnd/>
            <a:tailEnd/>
          </a:ln>
        </p:spPr>
        <p:txBody>
          <a:bodyPr/>
          <a:lstStyle/>
          <a:p>
            <a:endParaRPr lang="en-US">
              <a:latin typeface="Lucida Sans Unicode" pitchFamily="34" charset="0"/>
            </a:endParaRPr>
          </a:p>
        </p:txBody>
      </p:sp>
      <p:sp>
        <p:nvSpPr>
          <p:cNvPr id="166950" name="Freeform 87"/>
          <p:cNvSpPr>
            <a:spLocks/>
          </p:cNvSpPr>
          <p:nvPr/>
        </p:nvSpPr>
        <p:spPr bwMode="auto">
          <a:xfrm>
            <a:off x="6045200" y="3463925"/>
            <a:ext cx="323850" cy="311150"/>
          </a:xfrm>
          <a:custGeom>
            <a:avLst/>
            <a:gdLst>
              <a:gd name="T0" fmla="*/ 2147483647 w 150"/>
              <a:gd name="T1" fmla="*/ 0 h 142"/>
              <a:gd name="T2" fmla="*/ 2147483647 w 150"/>
              <a:gd name="T3" fmla="*/ 2147483647 h 142"/>
              <a:gd name="T4" fmla="*/ 0 w 150"/>
              <a:gd name="T5" fmla="*/ 2147483647 h 142"/>
              <a:gd name="T6" fmla="*/ 2147483647 w 150"/>
              <a:gd name="T7" fmla="*/ 2147483647 h 142"/>
              <a:gd name="T8" fmla="*/ 2147483647 w 150"/>
              <a:gd name="T9" fmla="*/ 2147483647 h 142"/>
              <a:gd name="T10" fmla="*/ 2147483647 w 150"/>
              <a:gd name="T11" fmla="*/ 2147483647 h 142"/>
              <a:gd name="T12" fmla="*/ 2147483647 w 150"/>
              <a:gd name="T13" fmla="*/ 2147483647 h 142"/>
              <a:gd name="T14" fmla="*/ 2147483647 w 150"/>
              <a:gd name="T15" fmla="*/ 2147483647 h 142"/>
              <a:gd name="T16" fmla="*/ 2147483647 w 150"/>
              <a:gd name="T17" fmla="*/ 2147483647 h 142"/>
              <a:gd name="T18" fmla="*/ 2147483647 w 150"/>
              <a:gd name="T19" fmla="*/ 2147483647 h 142"/>
              <a:gd name="T20" fmla="*/ 2147483647 w 150"/>
              <a:gd name="T21" fmla="*/ 0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0"/>
              <a:gd name="T34" fmla="*/ 0 h 142"/>
              <a:gd name="T35" fmla="*/ 150 w 150"/>
              <a:gd name="T36" fmla="*/ 142 h 1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0" h="142">
                <a:moveTo>
                  <a:pt x="76" y="0"/>
                </a:moveTo>
                <a:lnTo>
                  <a:pt x="58" y="54"/>
                </a:lnTo>
                <a:lnTo>
                  <a:pt x="0" y="54"/>
                </a:lnTo>
                <a:lnTo>
                  <a:pt x="46" y="88"/>
                </a:lnTo>
                <a:lnTo>
                  <a:pt x="30" y="142"/>
                </a:lnTo>
                <a:lnTo>
                  <a:pt x="76" y="110"/>
                </a:lnTo>
                <a:lnTo>
                  <a:pt x="122" y="142"/>
                </a:lnTo>
                <a:lnTo>
                  <a:pt x="104" y="88"/>
                </a:lnTo>
                <a:lnTo>
                  <a:pt x="150" y="54"/>
                </a:lnTo>
                <a:lnTo>
                  <a:pt x="94" y="54"/>
                </a:lnTo>
                <a:lnTo>
                  <a:pt x="76" y="0"/>
                </a:lnTo>
                <a:close/>
              </a:path>
            </a:pathLst>
          </a:custGeom>
          <a:solidFill>
            <a:srgbClr val="FFCC00"/>
          </a:solidFill>
          <a:ln w="3175">
            <a:solidFill>
              <a:schemeClr val="tx1"/>
            </a:solidFill>
            <a:round/>
            <a:headEnd/>
            <a:tailEnd/>
          </a:ln>
        </p:spPr>
        <p:txBody>
          <a:bodyPr/>
          <a:lstStyle/>
          <a:p>
            <a:endParaRPr lang="en-US">
              <a:latin typeface="Lucida Sans Unicode" pitchFamily="34" charset="0"/>
            </a:endParaRPr>
          </a:p>
        </p:txBody>
      </p:sp>
      <p:sp>
        <p:nvSpPr>
          <p:cNvPr id="166951" name="Freeform 88"/>
          <p:cNvSpPr>
            <a:spLocks/>
          </p:cNvSpPr>
          <p:nvPr/>
        </p:nvSpPr>
        <p:spPr bwMode="auto">
          <a:xfrm>
            <a:off x="6064250" y="5226050"/>
            <a:ext cx="238125" cy="225425"/>
          </a:xfrm>
          <a:custGeom>
            <a:avLst/>
            <a:gdLst>
              <a:gd name="T0" fmla="*/ 2147483647 w 150"/>
              <a:gd name="T1" fmla="*/ 0 h 142"/>
              <a:gd name="T2" fmla="*/ 2147483647 w 150"/>
              <a:gd name="T3" fmla="*/ 2147483647 h 142"/>
              <a:gd name="T4" fmla="*/ 0 w 150"/>
              <a:gd name="T5" fmla="*/ 2147483647 h 142"/>
              <a:gd name="T6" fmla="*/ 2147483647 w 150"/>
              <a:gd name="T7" fmla="*/ 2147483647 h 142"/>
              <a:gd name="T8" fmla="*/ 2147483647 w 150"/>
              <a:gd name="T9" fmla="*/ 2147483647 h 142"/>
              <a:gd name="T10" fmla="*/ 2147483647 w 150"/>
              <a:gd name="T11" fmla="*/ 2147483647 h 142"/>
              <a:gd name="T12" fmla="*/ 2147483647 w 150"/>
              <a:gd name="T13" fmla="*/ 2147483647 h 142"/>
              <a:gd name="T14" fmla="*/ 2147483647 w 150"/>
              <a:gd name="T15" fmla="*/ 2147483647 h 142"/>
              <a:gd name="T16" fmla="*/ 2147483647 w 150"/>
              <a:gd name="T17" fmla="*/ 2147483647 h 142"/>
              <a:gd name="T18" fmla="*/ 2147483647 w 150"/>
              <a:gd name="T19" fmla="*/ 2147483647 h 142"/>
              <a:gd name="T20" fmla="*/ 2147483647 w 150"/>
              <a:gd name="T21" fmla="*/ 0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0"/>
              <a:gd name="T34" fmla="*/ 0 h 142"/>
              <a:gd name="T35" fmla="*/ 150 w 150"/>
              <a:gd name="T36" fmla="*/ 142 h 1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0" h="142">
                <a:moveTo>
                  <a:pt x="76" y="0"/>
                </a:moveTo>
                <a:lnTo>
                  <a:pt x="58" y="54"/>
                </a:lnTo>
                <a:lnTo>
                  <a:pt x="0" y="54"/>
                </a:lnTo>
                <a:lnTo>
                  <a:pt x="46" y="88"/>
                </a:lnTo>
                <a:lnTo>
                  <a:pt x="30" y="142"/>
                </a:lnTo>
                <a:lnTo>
                  <a:pt x="76" y="110"/>
                </a:lnTo>
                <a:lnTo>
                  <a:pt x="122" y="142"/>
                </a:lnTo>
                <a:lnTo>
                  <a:pt x="104" y="88"/>
                </a:lnTo>
                <a:lnTo>
                  <a:pt x="150" y="54"/>
                </a:lnTo>
                <a:lnTo>
                  <a:pt x="94" y="54"/>
                </a:lnTo>
                <a:lnTo>
                  <a:pt x="76" y="0"/>
                </a:lnTo>
                <a:close/>
              </a:path>
            </a:pathLst>
          </a:custGeom>
          <a:solidFill>
            <a:srgbClr val="FFCC00"/>
          </a:solidFill>
          <a:ln w="3175">
            <a:solidFill>
              <a:schemeClr val="tx1"/>
            </a:solidFill>
            <a:round/>
            <a:headEnd/>
            <a:tailEnd/>
          </a:ln>
        </p:spPr>
        <p:txBody>
          <a:bodyPr/>
          <a:lstStyle/>
          <a:p>
            <a:endParaRPr lang="en-US">
              <a:latin typeface="Lucida Sans Unicode" pitchFamily="34" charset="0"/>
            </a:endParaRPr>
          </a:p>
        </p:txBody>
      </p:sp>
      <p:sp>
        <p:nvSpPr>
          <p:cNvPr id="166952" name="Line 89"/>
          <p:cNvSpPr>
            <a:spLocks noChangeShapeType="1"/>
          </p:cNvSpPr>
          <p:nvPr/>
        </p:nvSpPr>
        <p:spPr bwMode="auto">
          <a:xfrm flipH="1" flipV="1">
            <a:off x="6292850" y="5383213"/>
            <a:ext cx="677863" cy="296862"/>
          </a:xfrm>
          <a:prstGeom prst="line">
            <a:avLst/>
          </a:prstGeom>
          <a:noFill/>
          <a:ln w="19050">
            <a:solidFill>
              <a:schemeClr val="tx1"/>
            </a:solidFill>
            <a:round/>
            <a:headEnd/>
            <a:tailEnd type="triangle" w="med" len="med"/>
          </a:ln>
        </p:spPr>
        <p:txBody>
          <a:bodyPr/>
          <a:lstStyle/>
          <a:p>
            <a:endParaRPr lang="en-US"/>
          </a:p>
        </p:txBody>
      </p:sp>
      <p:sp>
        <p:nvSpPr>
          <p:cNvPr id="166953" name="Freeform 90"/>
          <p:cNvSpPr>
            <a:spLocks/>
          </p:cNvSpPr>
          <p:nvPr/>
        </p:nvSpPr>
        <p:spPr bwMode="auto">
          <a:xfrm>
            <a:off x="5680075" y="5105400"/>
            <a:ext cx="238125" cy="225425"/>
          </a:xfrm>
          <a:custGeom>
            <a:avLst/>
            <a:gdLst>
              <a:gd name="T0" fmla="*/ 2147483647 w 150"/>
              <a:gd name="T1" fmla="*/ 0 h 142"/>
              <a:gd name="T2" fmla="*/ 2147483647 w 150"/>
              <a:gd name="T3" fmla="*/ 2147483647 h 142"/>
              <a:gd name="T4" fmla="*/ 0 w 150"/>
              <a:gd name="T5" fmla="*/ 2147483647 h 142"/>
              <a:gd name="T6" fmla="*/ 2147483647 w 150"/>
              <a:gd name="T7" fmla="*/ 2147483647 h 142"/>
              <a:gd name="T8" fmla="*/ 2147483647 w 150"/>
              <a:gd name="T9" fmla="*/ 2147483647 h 142"/>
              <a:gd name="T10" fmla="*/ 2147483647 w 150"/>
              <a:gd name="T11" fmla="*/ 2147483647 h 142"/>
              <a:gd name="T12" fmla="*/ 2147483647 w 150"/>
              <a:gd name="T13" fmla="*/ 2147483647 h 142"/>
              <a:gd name="T14" fmla="*/ 2147483647 w 150"/>
              <a:gd name="T15" fmla="*/ 2147483647 h 142"/>
              <a:gd name="T16" fmla="*/ 2147483647 w 150"/>
              <a:gd name="T17" fmla="*/ 2147483647 h 142"/>
              <a:gd name="T18" fmla="*/ 2147483647 w 150"/>
              <a:gd name="T19" fmla="*/ 2147483647 h 142"/>
              <a:gd name="T20" fmla="*/ 2147483647 w 150"/>
              <a:gd name="T21" fmla="*/ 0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0"/>
              <a:gd name="T34" fmla="*/ 0 h 142"/>
              <a:gd name="T35" fmla="*/ 150 w 150"/>
              <a:gd name="T36" fmla="*/ 142 h 1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0" h="142">
                <a:moveTo>
                  <a:pt x="76" y="0"/>
                </a:moveTo>
                <a:lnTo>
                  <a:pt x="58" y="54"/>
                </a:lnTo>
                <a:lnTo>
                  <a:pt x="0" y="54"/>
                </a:lnTo>
                <a:lnTo>
                  <a:pt x="46" y="88"/>
                </a:lnTo>
                <a:lnTo>
                  <a:pt x="30" y="142"/>
                </a:lnTo>
                <a:lnTo>
                  <a:pt x="76" y="110"/>
                </a:lnTo>
                <a:lnTo>
                  <a:pt x="122" y="142"/>
                </a:lnTo>
                <a:lnTo>
                  <a:pt x="104" y="88"/>
                </a:lnTo>
                <a:lnTo>
                  <a:pt x="150" y="54"/>
                </a:lnTo>
                <a:lnTo>
                  <a:pt x="94" y="54"/>
                </a:lnTo>
                <a:lnTo>
                  <a:pt x="76" y="0"/>
                </a:lnTo>
                <a:close/>
              </a:path>
            </a:pathLst>
          </a:custGeom>
          <a:solidFill>
            <a:srgbClr val="FFCC00"/>
          </a:solidFill>
          <a:ln w="3175">
            <a:solidFill>
              <a:schemeClr val="tx1"/>
            </a:solidFill>
            <a:round/>
            <a:headEnd/>
            <a:tailEnd/>
          </a:ln>
        </p:spPr>
        <p:txBody>
          <a:bodyPr/>
          <a:lstStyle/>
          <a:p>
            <a:endParaRPr lang="en-US">
              <a:latin typeface="Lucida Sans Unicode" pitchFamily="34" charset="0"/>
            </a:endParaRPr>
          </a:p>
        </p:txBody>
      </p:sp>
      <p:sp>
        <p:nvSpPr>
          <p:cNvPr id="166954" name="Freeform 91"/>
          <p:cNvSpPr>
            <a:spLocks/>
          </p:cNvSpPr>
          <p:nvPr/>
        </p:nvSpPr>
        <p:spPr bwMode="auto">
          <a:xfrm>
            <a:off x="3498850" y="4546600"/>
            <a:ext cx="1587500" cy="1431925"/>
          </a:xfrm>
          <a:custGeom>
            <a:avLst/>
            <a:gdLst>
              <a:gd name="T0" fmla="*/ 2147483647 w 1000"/>
              <a:gd name="T1" fmla="*/ 2147483647 h 902"/>
              <a:gd name="T2" fmla="*/ 2147483647 w 1000"/>
              <a:gd name="T3" fmla="*/ 2147483647 h 902"/>
              <a:gd name="T4" fmla="*/ 2147483647 w 1000"/>
              <a:gd name="T5" fmla="*/ 2147483647 h 902"/>
              <a:gd name="T6" fmla="*/ 2147483647 w 1000"/>
              <a:gd name="T7" fmla="*/ 2147483647 h 902"/>
              <a:gd name="T8" fmla="*/ 2147483647 w 1000"/>
              <a:gd name="T9" fmla="*/ 2147483647 h 902"/>
              <a:gd name="T10" fmla="*/ 2147483647 w 1000"/>
              <a:gd name="T11" fmla="*/ 2147483647 h 902"/>
              <a:gd name="T12" fmla="*/ 2147483647 w 1000"/>
              <a:gd name="T13" fmla="*/ 2147483647 h 902"/>
              <a:gd name="T14" fmla="*/ 2147483647 w 1000"/>
              <a:gd name="T15" fmla="*/ 2147483647 h 902"/>
              <a:gd name="T16" fmla="*/ 2147483647 w 1000"/>
              <a:gd name="T17" fmla="*/ 2147483647 h 902"/>
              <a:gd name="T18" fmla="*/ 2147483647 w 1000"/>
              <a:gd name="T19" fmla="*/ 2147483647 h 902"/>
              <a:gd name="T20" fmla="*/ 2147483647 w 1000"/>
              <a:gd name="T21" fmla="*/ 2147483647 h 902"/>
              <a:gd name="T22" fmla="*/ 2147483647 w 1000"/>
              <a:gd name="T23" fmla="*/ 2147483647 h 902"/>
              <a:gd name="T24" fmla="*/ 2147483647 w 1000"/>
              <a:gd name="T25" fmla="*/ 2147483647 h 902"/>
              <a:gd name="T26" fmla="*/ 2147483647 w 1000"/>
              <a:gd name="T27" fmla="*/ 2147483647 h 902"/>
              <a:gd name="T28" fmla="*/ 2147483647 w 1000"/>
              <a:gd name="T29" fmla="*/ 2147483647 h 902"/>
              <a:gd name="T30" fmla="*/ 2147483647 w 1000"/>
              <a:gd name="T31" fmla="*/ 2147483647 h 902"/>
              <a:gd name="T32" fmla="*/ 2147483647 w 1000"/>
              <a:gd name="T33" fmla="*/ 2147483647 h 902"/>
              <a:gd name="T34" fmla="*/ 2147483647 w 1000"/>
              <a:gd name="T35" fmla="*/ 2147483647 h 902"/>
              <a:gd name="T36" fmla="*/ 2147483647 w 1000"/>
              <a:gd name="T37" fmla="*/ 2147483647 h 902"/>
              <a:gd name="T38" fmla="*/ 2147483647 w 1000"/>
              <a:gd name="T39" fmla="*/ 2147483647 h 902"/>
              <a:gd name="T40" fmla="*/ 2147483647 w 1000"/>
              <a:gd name="T41" fmla="*/ 2147483647 h 902"/>
              <a:gd name="T42" fmla="*/ 2147483647 w 1000"/>
              <a:gd name="T43" fmla="*/ 2147483647 h 902"/>
              <a:gd name="T44" fmla="*/ 2147483647 w 1000"/>
              <a:gd name="T45" fmla="*/ 2147483647 h 902"/>
              <a:gd name="T46" fmla="*/ 2147483647 w 1000"/>
              <a:gd name="T47" fmla="*/ 2147483647 h 902"/>
              <a:gd name="T48" fmla="*/ 2147483647 w 1000"/>
              <a:gd name="T49" fmla="*/ 2147483647 h 902"/>
              <a:gd name="T50" fmla="*/ 2147483647 w 1000"/>
              <a:gd name="T51" fmla="*/ 2147483647 h 902"/>
              <a:gd name="T52" fmla="*/ 2147483647 w 1000"/>
              <a:gd name="T53" fmla="*/ 2147483647 h 902"/>
              <a:gd name="T54" fmla="*/ 2147483647 w 1000"/>
              <a:gd name="T55" fmla="*/ 2147483647 h 902"/>
              <a:gd name="T56" fmla="*/ 0 w 1000"/>
              <a:gd name="T57" fmla="*/ 2147483647 h 902"/>
              <a:gd name="T58" fmla="*/ 2147483647 w 1000"/>
              <a:gd name="T59" fmla="*/ 2147483647 h 902"/>
              <a:gd name="T60" fmla="*/ 2147483647 w 1000"/>
              <a:gd name="T61" fmla="*/ 2147483647 h 902"/>
              <a:gd name="T62" fmla="*/ 2147483647 w 1000"/>
              <a:gd name="T63" fmla="*/ 2147483647 h 902"/>
              <a:gd name="T64" fmla="*/ 2147483647 w 1000"/>
              <a:gd name="T65" fmla="*/ 2147483647 h 902"/>
              <a:gd name="T66" fmla="*/ 2147483647 w 1000"/>
              <a:gd name="T67" fmla="*/ 2147483647 h 902"/>
              <a:gd name="T68" fmla="*/ 2147483647 w 1000"/>
              <a:gd name="T69" fmla="*/ 2147483647 h 902"/>
              <a:gd name="T70" fmla="*/ 2147483647 w 1000"/>
              <a:gd name="T71" fmla="*/ 2147483647 h 902"/>
              <a:gd name="T72" fmla="*/ 2147483647 w 1000"/>
              <a:gd name="T73" fmla="*/ 2147483647 h 902"/>
              <a:gd name="T74" fmla="*/ 2147483647 w 1000"/>
              <a:gd name="T75" fmla="*/ 2147483647 h 9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0"/>
              <a:gd name="T115" fmla="*/ 0 h 902"/>
              <a:gd name="T116" fmla="*/ 1000 w 1000"/>
              <a:gd name="T117" fmla="*/ 902 h 9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0" h="902">
                <a:moveTo>
                  <a:pt x="172" y="828"/>
                </a:moveTo>
                <a:lnTo>
                  <a:pt x="840" y="800"/>
                </a:lnTo>
                <a:lnTo>
                  <a:pt x="836" y="810"/>
                </a:lnTo>
                <a:lnTo>
                  <a:pt x="854" y="820"/>
                </a:lnTo>
                <a:lnTo>
                  <a:pt x="858" y="836"/>
                </a:lnTo>
                <a:lnTo>
                  <a:pt x="854" y="852"/>
                </a:lnTo>
                <a:lnTo>
                  <a:pt x="836" y="866"/>
                </a:lnTo>
                <a:lnTo>
                  <a:pt x="818" y="890"/>
                </a:lnTo>
                <a:lnTo>
                  <a:pt x="816" y="902"/>
                </a:lnTo>
                <a:lnTo>
                  <a:pt x="916" y="892"/>
                </a:lnTo>
                <a:lnTo>
                  <a:pt x="924" y="866"/>
                </a:lnTo>
                <a:lnTo>
                  <a:pt x="918" y="858"/>
                </a:lnTo>
                <a:lnTo>
                  <a:pt x="930" y="822"/>
                </a:lnTo>
                <a:lnTo>
                  <a:pt x="940" y="794"/>
                </a:lnTo>
                <a:lnTo>
                  <a:pt x="950" y="778"/>
                </a:lnTo>
                <a:lnTo>
                  <a:pt x="970" y="772"/>
                </a:lnTo>
                <a:lnTo>
                  <a:pt x="976" y="774"/>
                </a:lnTo>
                <a:lnTo>
                  <a:pt x="986" y="768"/>
                </a:lnTo>
                <a:lnTo>
                  <a:pt x="1000" y="718"/>
                </a:lnTo>
                <a:lnTo>
                  <a:pt x="994" y="698"/>
                </a:lnTo>
                <a:lnTo>
                  <a:pt x="986" y="694"/>
                </a:lnTo>
                <a:lnTo>
                  <a:pt x="982" y="692"/>
                </a:lnTo>
                <a:lnTo>
                  <a:pt x="980" y="686"/>
                </a:lnTo>
                <a:lnTo>
                  <a:pt x="976" y="682"/>
                </a:lnTo>
                <a:lnTo>
                  <a:pt x="968" y="682"/>
                </a:lnTo>
                <a:lnTo>
                  <a:pt x="964" y="692"/>
                </a:lnTo>
                <a:lnTo>
                  <a:pt x="958" y="694"/>
                </a:lnTo>
                <a:lnTo>
                  <a:pt x="928" y="640"/>
                </a:lnTo>
                <a:lnTo>
                  <a:pt x="930" y="634"/>
                </a:lnTo>
                <a:lnTo>
                  <a:pt x="940" y="622"/>
                </a:lnTo>
                <a:lnTo>
                  <a:pt x="940" y="616"/>
                </a:lnTo>
                <a:lnTo>
                  <a:pt x="928" y="596"/>
                </a:lnTo>
                <a:lnTo>
                  <a:pt x="918" y="560"/>
                </a:lnTo>
                <a:lnTo>
                  <a:pt x="876" y="522"/>
                </a:lnTo>
                <a:lnTo>
                  <a:pt x="854" y="516"/>
                </a:lnTo>
                <a:lnTo>
                  <a:pt x="816" y="490"/>
                </a:lnTo>
                <a:lnTo>
                  <a:pt x="790" y="462"/>
                </a:lnTo>
                <a:lnTo>
                  <a:pt x="782" y="440"/>
                </a:lnTo>
                <a:lnTo>
                  <a:pt x="784" y="428"/>
                </a:lnTo>
                <a:lnTo>
                  <a:pt x="812" y="396"/>
                </a:lnTo>
                <a:lnTo>
                  <a:pt x="810" y="370"/>
                </a:lnTo>
                <a:lnTo>
                  <a:pt x="818" y="344"/>
                </a:lnTo>
                <a:lnTo>
                  <a:pt x="812" y="334"/>
                </a:lnTo>
                <a:lnTo>
                  <a:pt x="776" y="312"/>
                </a:lnTo>
                <a:lnTo>
                  <a:pt x="764" y="318"/>
                </a:lnTo>
                <a:lnTo>
                  <a:pt x="752" y="334"/>
                </a:lnTo>
                <a:lnTo>
                  <a:pt x="742" y="328"/>
                </a:lnTo>
                <a:lnTo>
                  <a:pt x="720" y="254"/>
                </a:lnTo>
                <a:lnTo>
                  <a:pt x="706" y="242"/>
                </a:lnTo>
                <a:lnTo>
                  <a:pt x="666" y="210"/>
                </a:lnTo>
                <a:lnTo>
                  <a:pt x="620" y="156"/>
                </a:lnTo>
                <a:lnTo>
                  <a:pt x="618" y="140"/>
                </a:lnTo>
                <a:lnTo>
                  <a:pt x="606" y="108"/>
                </a:lnTo>
                <a:lnTo>
                  <a:pt x="606" y="74"/>
                </a:lnTo>
                <a:lnTo>
                  <a:pt x="612" y="54"/>
                </a:lnTo>
                <a:lnTo>
                  <a:pt x="612" y="42"/>
                </a:lnTo>
                <a:lnTo>
                  <a:pt x="568" y="0"/>
                </a:lnTo>
                <a:lnTo>
                  <a:pt x="0" y="16"/>
                </a:lnTo>
                <a:lnTo>
                  <a:pt x="8" y="36"/>
                </a:lnTo>
                <a:lnTo>
                  <a:pt x="24" y="50"/>
                </a:lnTo>
                <a:lnTo>
                  <a:pt x="30" y="76"/>
                </a:lnTo>
                <a:lnTo>
                  <a:pt x="48" y="102"/>
                </a:lnTo>
                <a:lnTo>
                  <a:pt x="56" y="106"/>
                </a:lnTo>
                <a:lnTo>
                  <a:pt x="54" y="128"/>
                </a:lnTo>
                <a:lnTo>
                  <a:pt x="56" y="134"/>
                </a:lnTo>
                <a:lnTo>
                  <a:pt x="118" y="184"/>
                </a:lnTo>
                <a:lnTo>
                  <a:pt x="100" y="210"/>
                </a:lnTo>
                <a:lnTo>
                  <a:pt x="94" y="230"/>
                </a:lnTo>
                <a:lnTo>
                  <a:pt x="102" y="246"/>
                </a:lnTo>
                <a:lnTo>
                  <a:pt x="120" y="252"/>
                </a:lnTo>
                <a:lnTo>
                  <a:pt x="130" y="286"/>
                </a:lnTo>
                <a:lnTo>
                  <a:pt x="146" y="296"/>
                </a:lnTo>
                <a:lnTo>
                  <a:pt x="158" y="300"/>
                </a:lnTo>
                <a:lnTo>
                  <a:pt x="166" y="302"/>
                </a:lnTo>
                <a:lnTo>
                  <a:pt x="170" y="734"/>
                </a:lnTo>
                <a:lnTo>
                  <a:pt x="172" y="828"/>
                </a:lnTo>
                <a:close/>
              </a:path>
            </a:pathLst>
          </a:custGeom>
          <a:solidFill>
            <a:schemeClr val="accent1"/>
          </a:solidFill>
          <a:ln w="3175">
            <a:solidFill>
              <a:srgbClr val="FFFFFF"/>
            </a:solidFill>
            <a:round/>
            <a:headEnd/>
            <a:tailEnd/>
          </a:ln>
        </p:spPr>
        <p:txBody>
          <a:bodyPr/>
          <a:lstStyle/>
          <a:p>
            <a:endParaRPr lang="en-US">
              <a:latin typeface="Lucida Sans Unicode" pitchFamily="34" charset="0"/>
            </a:endParaRPr>
          </a:p>
        </p:txBody>
      </p:sp>
      <p:sp>
        <p:nvSpPr>
          <p:cNvPr id="166955" name="Freeform 92"/>
          <p:cNvSpPr>
            <a:spLocks/>
          </p:cNvSpPr>
          <p:nvPr/>
        </p:nvSpPr>
        <p:spPr bwMode="auto">
          <a:xfrm>
            <a:off x="3498850" y="4546600"/>
            <a:ext cx="1603375" cy="1447800"/>
          </a:xfrm>
          <a:custGeom>
            <a:avLst/>
            <a:gdLst>
              <a:gd name="T0" fmla="*/ 2147483647 w 1010"/>
              <a:gd name="T1" fmla="*/ 2147483647 h 912"/>
              <a:gd name="T2" fmla="*/ 2147483647 w 1010"/>
              <a:gd name="T3" fmla="*/ 2147483647 h 912"/>
              <a:gd name="T4" fmla="*/ 2147483647 w 1010"/>
              <a:gd name="T5" fmla="*/ 2147483647 h 912"/>
              <a:gd name="T6" fmla="*/ 2147483647 w 1010"/>
              <a:gd name="T7" fmla="*/ 2147483647 h 912"/>
              <a:gd name="T8" fmla="*/ 2147483647 w 1010"/>
              <a:gd name="T9" fmla="*/ 2147483647 h 912"/>
              <a:gd name="T10" fmla="*/ 2147483647 w 1010"/>
              <a:gd name="T11" fmla="*/ 2147483647 h 912"/>
              <a:gd name="T12" fmla="*/ 2147483647 w 1010"/>
              <a:gd name="T13" fmla="*/ 2147483647 h 912"/>
              <a:gd name="T14" fmla="*/ 2147483647 w 1010"/>
              <a:gd name="T15" fmla="*/ 2147483647 h 912"/>
              <a:gd name="T16" fmla="*/ 2147483647 w 1010"/>
              <a:gd name="T17" fmla="*/ 2147483647 h 912"/>
              <a:gd name="T18" fmla="*/ 2147483647 w 1010"/>
              <a:gd name="T19" fmla="*/ 2147483647 h 912"/>
              <a:gd name="T20" fmla="*/ 2147483647 w 1010"/>
              <a:gd name="T21" fmla="*/ 2147483647 h 912"/>
              <a:gd name="T22" fmla="*/ 2147483647 w 1010"/>
              <a:gd name="T23" fmla="*/ 2147483647 h 912"/>
              <a:gd name="T24" fmla="*/ 2147483647 w 1010"/>
              <a:gd name="T25" fmla="*/ 2147483647 h 912"/>
              <a:gd name="T26" fmla="*/ 2147483647 w 1010"/>
              <a:gd name="T27" fmla="*/ 2147483647 h 912"/>
              <a:gd name="T28" fmla="*/ 2147483647 w 1010"/>
              <a:gd name="T29" fmla="*/ 2147483647 h 912"/>
              <a:gd name="T30" fmla="*/ 2147483647 w 1010"/>
              <a:gd name="T31" fmla="*/ 2147483647 h 912"/>
              <a:gd name="T32" fmla="*/ 2147483647 w 1010"/>
              <a:gd name="T33" fmla="*/ 2147483647 h 912"/>
              <a:gd name="T34" fmla="*/ 2147483647 w 1010"/>
              <a:gd name="T35" fmla="*/ 2147483647 h 912"/>
              <a:gd name="T36" fmla="*/ 2147483647 w 1010"/>
              <a:gd name="T37" fmla="*/ 2147483647 h 912"/>
              <a:gd name="T38" fmla="*/ 2147483647 w 1010"/>
              <a:gd name="T39" fmla="*/ 2147483647 h 912"/>
              <a:gd name="T40" fmla="*/ 2147483647 w 1010"/>
              <a:gd name="T41" fmla="*/ 2147483647 h 912"/>
              <a:gd name="T42" fmla="*/ 2147483647 w 1010"/>
              <a:gd name="T43" fmla="*/ 2147483647 h 912"/>
              <a:gd name="T44" fmla="*/ 2147483647 w 1010"/>
              <a:gd name="T45" fmla="*/ 2147483647 h 912"/>
              <a:gd name="T46" fmla="*/ 2147483647 w 1010"/>
              <a:gd name="T47" fmla="*/ 2147483647 h 912"/>
              <a:gd name="T48" fmla="*/ 2147483647 w 1010"/>
              <a:gd name="T49" fmla="*/ 2147483647 h 912"/>
              <a:gd name="T50" fmla="*/ 2147483647 w 1010"/>
              <a:gd name="T51" fmla="*/ 2147483647 h 912"/>
              <a:gd name="T52" fmla="*/ 2147483647 w 1010"/>
              <a:gd name="T53" fmla="*/ 2147483647 h 912"/>
              <a:gd name="T54" fmla="*/ 2147483647 w 1010"/>
              <a:gd name="T55" fmla="*/ 2147483647 h 912"/>
              <a:gd name="T56" fmla="*/ 0 w 1010"/>
              <a:gd name="T57" fmla="*/ 2147483647 h 912"/>
              <a:gd name="T58" fmla="*/ 2147483647 w 1010"/>
              <a:gd name="T59" fmla="*/ 2147483647 h 912"/>
              <a:gd name="T60" fmla="*/ 2147483647 w 1010"/>
              <a:gd name="T61" fmla="*/ 2147483647 h 912"/>
              <a:gd name="T62" fmla="*/ 2147483647 w 1010"/>
              <a:gd name="T63" fmla="*/ 2147483647 h 912"/>
              <a:gd name="T64" fmla="*/ 2147483647 w 1010"/>
              <a:gd name="T65" fmla="*/ 2147483647 h 912"/>
              <a:gd name="T66" fmla="*/ 2147483647 w 1010"/>
              <a:gd name="T67" fmla="*/ 2147483647 h 912"/>
              <a:gd name="T68" fmla="*/ 2147483647 w 1010"/>
              <a:gd name="T69" fmla="*/ 2147483647 h 912"/>
              <a:gd name="T70" fmla="*/ 2147483647 w 1010"/>
              <a:gd name="T71" fmla="*/ 2147483647 h 912"/>
              <a:gd name="T72" fmla="*/ 2147483647 w 1010"/>
              <a:gd name="T73" fmla="*/ 2147483647 h 912"/>
              <a:gd name="T74" fmla="*/ 2147483647 w 1010"/>
              <a:gd name="T75" fmla="*/ 2147483647 h 9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10"/>
              <a:gd name="T115" fmla="*/ 0 h 912"/>
              <a:gd name="T116" fmla="*/ 1010 w 1010"/>
              <a:gd name="T117" fmla="*/ 912 h 9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10" h="912">
                <a:moveTo>
                  <a:pt x="172" y="838"/>
                </a:moveTo>
                <a:lnTo>
                  <a:pt x="848" y="810"/>
                </a:lnTo>
                <a:lnTo>
                  <a:pt x="846" y="816"/>
                </a:lnTo>
                <a:lnTo>
                  <a:pt x="860" y="830"/>
                </a:lnTo>
                <a:lnTo>
                  <a:pt x="866" y="846"/>
                </a:lnTo>
                <a:lnTo>
                  <a:pt x="864" y="860"/>
                </a:lnTo>
                <a:lnTo>
                  <a:pt x="842" y="876"/>
                </a:lnTo>
                <a:lnTo>
                  <a:pt x="824" y="900"/>
                </a:lnTo>
                <a:lnTo>
                  <a:pt x="822" y="912"/>
                </a:lnTo>
                <a:lnTo>
                  <a:pt x="924" y="902"/>
                </a:lnTo>
                <a:lnTo>
                  <a:pt x="934" y="876"/>
                </a:lnTo>
                <a:lnTo>
                  <a:pt x="928" y="868"/>
                </a:lnTo>
                <a:lnTo>
                  <a:pt x="940" y="830"/>
                </a:lnTo>
                <a:lnTo>
                  <a:pt x="950" y="804"/>
                </a:lnTo>
                <a:lnTo>
                  <a:pt x="958" y="788"/>
                </a:lnTo>
                <a:lnTo>
                  <a:pt x="980" y="778"/>
                </a:lnTo>
                <a:lnTo>
                  <a:pt x="986" y="782"/>
                </a:lnTo>
                <a:lnTo>
                  <a:pt x="994" y="774"/>
                </a:lnTo>
                <a:lnTo>
                  <a:pt x="1010" y="728"/>
                </a:lnTo>
                <a:lnTo>
                  <a:pt x="1004" y="708"/>
                </a:lnTo>
                <a:lnTo>
                  <a:pt x="994" y="702"/>
                </a:lnTo>
                <a:lnTo>
                  <a:pt x="992" y="698"/>
                </a:lnTo>
                <a:lnTo>
                  <a:pt x="988" y="696"/>
                </a:lnTo>
                <a:lnTo>
                  <a:pt x="986" y="692"/>
                </a:lnTo>
                <a:lnTo>
                  <a:pt x="976" y="692"/>
                </a:lnTo>
                <a:lnTo>
                  <a:pt x="974" y="698"/>
                </a:lnTo>
                <a:lnTo>
                  <a:pt x="968" y="702"/>
                </a:lnTo>
                <a:lnTo>
                  <a:pt x="936" y="648"/>
                </a:lnTo>
                <a:lnTo>
                  <a:pt x="940" y="640"/>
                </a:lnTo>
                <a:lnTo>
                  <a:pt x="950" y="628"/>
                </a:lnTo>
                <a:lnTo>
                  <a:pt x="950" y="622"/>
                </a:lnTo>
                <a:lnTo>
                  <a:pt x="936" y="602"/>
                </a:lnTo>
                <a:lnTo>
                  <a:pt x="928" y="568"/>
                </a:lnTo>
                <a:lnTo>
                  <a:pt x="886" y="526"/>
                </a:lnTo>
                <a:lnTo>
                  <a:pt x="864" y="522"/>
                </a:lnTo>
                <a:lnTo>
                  <a:pt x="822" y="494"/>
                </a:lnTo>
                <a:lnTo>
                  <a:pt x="796" y="468"/>
                </a:lnTo>
                <a:lnTo>
                  <a:pt x="788" y="446"/>
                </a:lnTo>
                <a:lnTo>
                  <a:pt x="794" y="434"/>
                </a:lnTo>
                <a:lnTo>
                  <a:pt x="818" y="398"/>
                </a:lnTo>
                <a:lnTo>
                  <a:pt x="816" y="374"/>
                </a:lnTo>
                <a:lnTo>
                  <a:pt x="824" y="348"/>
                </a:lnTo>
                <a:lnTo>
                  <a:pt x="818" y="338"/>
                </a:lnTo>
                <a:lnTo>
                  <a:pt x="782" y="316"/>
                </a:lnTo>
                <a:lnTo>
                  <a:pt x="772" y="322"/>
                </a:lnTo>
                <a:lnTo>
                  <a:pt x="758" y="338"/>
                </a:lnTo>
                <a:lnTo>
                  <a:pt x="748" y="332"/>
                </a:lnTo>
                <a:lnTo>
                  <a:pt x="726" y="258"/>
                </a:lnTo>
                <a:lnTo>
                  <a:pt x="712" y="246"/>
                </a:lnTo>
                <a:lnTo>
                  <a:pt x="672" y="210"/>
                </a:lnTo>
                <a:lnTo>
                  <a:pt x="626" y="156"/>
                </a:lnTo>
                <a:lnTo>
                  <a:pt x="624" y="144"/>
                </a:lnTo>
                <a:lnTo>
                  <a:pt x="612" y="112"/>
                </a:lnTo>
                <a:lnTo>
                  <a:pt x="612" y="74"/>
                </a:lnTo>
                <a:lnTo>
                  <a:pt x="618" y="54"/>
                </a:lnTo>
                <a:lnTo>
                  <a:pt x="618" y="42"/>
                </a:lnTo>
                <a:lnTo>
                  <a:pt x="574" y="0"/>
                </a:lnTo>
                <a:lnTo>
                  <a:pt x="0" y="16"/>
                </a:lnTo>
                <a:lnTo>
                  <a:pt x="8" y="36"/>
                </a:lnTo>
                <a:lnTo>
                  <a:pt x="24" y="52"/>
                </a:lnTo>
                <a:lnTo>
                  <a:pt x="30" y="76"/>
                </a:lnTo>
                <a:lnTo>
                  <a:pt x="48" y="102"/>
                </a:lnTo>
                <a:lnTo>
                  <a:pt x="56" y="108"/>
                </a:lnTo>
                <a:lnTo>
                  <a:pt x="54" y="130"/>
                </a:lnTo>
                <a:lnTo>
                  <a:pt x="56" y="134"/>
                </a:lnTo>
                <a:lnTo>
                  <a:pt x="118" y="188"/>
                </a:lnTo>
                <a:lnTo>
                  <a:pt x="100" y="210"/>
                </a:lnTo>
                <a:lnTo>
                  <a:pt x="94" y="232"/>
                </a:lnTo>
                <a:lnTo>
                  <a:pt x="106" y="248"/>
                </a:lnTo>
                <a:lnTo>
                  <a:pt x="120" y="256"/>
                </a:lnTo>
                <a:lnTo>
                  <a:pt x="130" y="290"/>
                </a:lnTo>
                <a:lnTo>
                  <a:pt x="148" y="300"/>
                </a:lnTo>
                <a:lnTo>
                  <a:pt x="160" y="302"/>
                </a:lnTo>
                <a:lnTo>
                  <a:pt x="166" y="306"/>
                </a:lnTo>
                <a:lnTo>
                  <a:pt x="170" y="740"/>
                </a:lnTo>
                <a:lnTo>
                  <a:pt x="172" y="838"/>
                </a:lnTo>
                <a:close/>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sp>
        <p:nvSpPr>
          <p:cNvPr id="166956" name="Freeform 93"/>
          <p:cNvSpPr>
            <a:spLocks/>
          </p:cNvSpPr>
          <p:nvPr/>
        </p:nvSpPr>
        <p:spPr bwMode="auto">
          <a:xfrm>
            <a:off x="3498850" y="4546600"/>
            <a:ext cx="1603375" cy="1447800"/>
          </a:xfrm>
          <a:custGeom>
            <a:avLst/>
            <a:gdLst>
              <a:gd name="T0" fmla="*/ 2147483647 w 1010"/>
              <a:gd name="T1" fmla="*/ 2147483647 h 912"/>
              <a:gd name="T2" fmla="*/ 2147483647 w 1010"/>
              <a:gd name="T3" fmla="*/ 2147483647 h 912"/>
              <a:gd name="T4" fmla="*/ 2147483647 w 1010"/>
              <a:gd name="T5" fmla="*/ 2147483647 h 912"/>
              <a:gd name="T6" fmla="*/ 2147483647 w 1010"/>
              <a:gd name="T7" fmla="*/ 2147483647 h 912"/>
              <a:gd name="T8" fmla="*/ 2147483647 w 1010"/>
              <a:gd name="T9" fmla="*/ 2147483647 h 912"/>
              <a:gd name="T10" fmla="*/ 2147483647 w 1010"/>
              <a:gd name="T11" fmla="*/ 2147483647 h 912"/>
              <a:gd name="T12" fmla="*/ 2147483647 w 1010"/>
              <a:gd name="T13" fmla="*/ 2147483647 h 912"/>
              <a:gd name="T14" fmla="*/ 2147483647 w 1010"/>
              <a:gd name="T15" fmla="*/ 2147483647 h 912"/>
              <a:gd name="T16" fmla="*/ 2147483647 w 1010"/>
              <a:gd name="T17" fmla="*/ 2147483647 h 912"/>
              <a:gd name="T18" fmla="*/ 2147483647 w 1010"/>
              <a:gd name="T19" fmla="*/ 2147483647 h 912"/>
              <a:gd name="T20" fmla="*/ 2147483647 w 1010"/>
              <a:gd name="T21" fmla="*/ 2147483647 h 912"/>
              <a:gd name="T22" fmla="*/ 2147483647 w 1010"/>
              <a:gd name="T23" fmla="*/ 2147483647 h 912"/>
              <a:gd name="T24" fmla="*/ 2147483647 w 1010"/>
              <a:gd name="T25" fmla="*/ 2147483647 h 912"/>
              <a:gd name="T26" fmla="*/ 2147483647 w 1010"/>
              <a:gd name="T27" fmla="*/ 2147483647 h 912"/>
              <a:gd name="T28" fmla="*/ 2147483647 w 1010"/>
              <a:gd name="T29" fmla="*/ 2147483647 h 912"/>
              <a:gd name="T30" fmla="*/ 2147483647 w 1010"/>
              <a:gd name="T31" fmla="*/ 2147483647 h 912"/>
              <a:gd name="T32" fmla="*/ 2147483647 w 1010"/>
              <a:gd name="T33" fmla="*/ 2147483647 h 912"/>
              <a:gd name="T34" fmla="*/ 2147483647 w 1010"/>
              <a:gd name="T35" fmla="*/ 2147483647 h 912"/>
              <a:gd name="T36" fmla="*/ 2147483647 w 1010"/>
              <a:gd name="T37" fmla="*/ 2147483647 h 912"/>
              <a:gd name="T38" fmla="*/ 2147483647 w 1010"/>
              <a:gd name="T39" fmla="*/ 2147483647 h 912"/>
              <a:gd name="T40" fmla="*/ 2147483647 w 1010"/>
              <a:gd name="T41" fmla="*/ 2147483647 h 912"/>
              <a:gd name="T42" fmla="*/ 2147483647 w 1010"/>
              <a:gd name="T43" fmla="*/ 2147483647 h 912"/>
              <a:gd name="T44" fmla="*/ 2147483647 w 1010"/>
              <a:gd name="T45" fmla="*/ 2147483647 h 912"/>
              <a:gd name="T46" fmla="*/ 2147483647 w 1010"/>
              <a:gd name="T47" fmla="*/ 2147483647 h 912"/>
              <a:gd name="T48" fmla="*/ 2147483647 w 1010"/>
              <a:gd name="T49" fmla="*/ 2147483647 h 912"/>
              <a:gd name="T50" fmla="*/ 2147483647 w 1010"/>
              <a:gd name="T51" fmla="*/ 2147483647 h 912"/>
              <a:gd name="T52" fmla="*/ 2147483647 w 1010"/>
              <a:gd name="T53" fmla="*/ 2147483647 h 912"/>
              <a:gd name="T54" fmla="*/ 2147483647 w 1010"/>
              <a:gd name="T55" fmla="*/ 2147483647 h 912"/>
              <a:gd name="T56" fmla="*/ 0 w 1010"/>
              <a:gd name="T57" fmla="*/ 2147483647 h 912"/>
              <a:gd name="T58" fmla="*/ 2147483647 w 1010"/>
              <a:gd name="T59" fmla="*/ 2147483647 h 912"/>
              <a:gd name="T60" fmla="*/ 2147483647 w 1010"/>
              <a:gd name="T61" fmla="*/ 2147483647 h 912"/>
              <a:gd name="T62" fmla="*/ 2147483647 w 1010"/>
              <a:gd name="T63" fmla="*/ 2147483647 h 912"/>
              <a:gd name="T64" fmla="*/ 2147483647 w 1010"/>
              <a:gd name="T65" fmla="*/ 2147483647 h 912"/>
              <a:gd name="T66" fmla="*/ 2147483647 w 1010"/>
              <a:gd name="T67" fmla="*/ 2147483647 h 912"/>
              <a:gd name="T68" fmla="*/ 2147483647 w 1010"/>
              <a:gd name="T69" fmla="*/ 2147483647 h 912"/>
              <a:gd name="T70" fmla="*/ 2147483647 w 1010"/>
              <a:gd name="T71" fmla="*/ 2147483647 h 912"/>
              <a:gd name="T72" fmla="*/ 2147483647 w 1010"/>
              <a:gd name="T73" fmla="*/ 2147483647 h 912"/>
              <a:gd name="T74" fmla="*/ 2147483647 w 1010"/>
              <a:gd name="T75" fmla="*/ 2147483647 h 9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10"/>
              <a:gd name="T115" fmla="*/ 0 h 912"/>
              <a:gd name="T116" fmla="*/ 1010 w 1010"/>
              <a:gd name="T117" fmla="*/ 912 h 9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10" h="912">
                <a:moveTo>
                  <a:pt x="172" y="838"/>
                </a:moveTo>
                <a:lnTo>
                  <a:pt x="848" y="810"/>
                </a:lnTo>
                <a:lnTo>
                  <a:pt x="846" y="816"/>
                </a:lnTo>
                <a:lnTo>
                  <a:pt x="860" y="830"/>
                </a:lnTo>
                <a:lnTo>
                  <a:pt x="866" y="846"/>
                </a:lnTo>
                <a:lnTo>
                  <a:pt x="864" y="860"/>
                </a:lnTo>
                <a:lnTo>
                  <a:pt x="842" y="876"/>
                </a:lnTo>
                <a:lnTo>
                  <a:pt x="824" y="900"/>
                </a:lnTo>
                <a:lnTo>
                  <a:pt x="822" y="912"/>
                </a:lnTo>
                <a:lnTo>
                  <a:pt x="924" y="902"/>
                </a:lnTo>
                <a:lnTo>
                  <a:pt x="934" y="876"/>
                </a:lnTo>
                <a:lnTo>
                  <a:pt x="928" y="868"/>
                </a:lnTo>
                <a:lnTo>
                  <a:pt x="940" y="830"/>
                </a:lnTo>
                <a:lnTo>
                  <a:pt x="950" y="804"/>
                </a:lnTo>
                <a:lnTo>
                  <a:pt x="958" y="788"/>
                </a:lnTo>
                <a:lnTo>
                  <a:pt x="980" y="778"/>
                </a:lnTo>
                <a:lnTo>
                  <a:pt x="986" y="782"/>
                </a:lnTo>
                <a:lnTo>
                  <a:pt x="994" y="774"/>
                </a:lnTo>
                <a:lnTo>
                  <a:pt x="1010" y="728"/>
                </a:lnTo>
                <a:lnTo>
                  <a:pt x="1004" y="708"/>
                </a:lnTo>
                <a:lnTo>
                  <a:pt x="994" y="702"/>
                </a:lnTo>
                <a:lnTo>
                  <a:pt x="992" y="698"/>
                </a:lnTo>
                <a:lnTo>
                  <a:pt x="988" y="696"/>
                </a:lnTo>
                <a:lnTo>
                  <a:pt x="986" y="692"/>
                </a:lnTo>
                <a:lnTo>
                  <a:pt x="976" y="692"/>
                </a:lnTo>
                <a:lnTo>
                  <a:pt x="974" y="698"/>
                </a:lnTo>
                <a:lnTo>
                  <a:pt x="968" y="702"/>
                </a:lnTo>
                <a:lnTo>
                  <a:pt x="936" y="648"/>
                </a:lnTo>
                <a:lnTo>
                  <a:pt x="940" y="640"/>
                </a:lnTo>
                <a:lnTo>
                  <a:pt x="950" y="628"/>
                </a:lnTo>
                <a:lnTo>
                  <a:pt x="950" y="622"/>
                </a:lnTo>
                <a:lnTo>
                  <a:pt x="936" y="602"/>
                </a:lnTo>
                <a:lnTo>
                  <a:pt x="928" y="568"/>
                </a:lnTo>
                <a:lnTo>
                  <a:pt x="886" y="526"/>
                </a:lnTo>
                <a:lnTo>
                  <a:pt x="864" y="522"/>
                </a:lnTo>
                <a:lnTo>
                  <a:pt x="822" y="494"/>
                </a:lnTo>
                <a:lnTo>
                  <a:pt x="796" y="468"/>
                </a:lnTo>
                <a:lnTo>
                  <a:pt x="788" y="446"/>
                </a:lnTo>
                <a:lnTo>
                  <a:pt x="794" y="434"/>
                </a:lnTo>
                <a:lnTo>
                  <a:pt x="818" y="398"/>
                </a:lnTo>
                <a:lnTo>
                  <a:pt x="816" y="374"/>
                </a:lnTo>
                <a:lnTo>
                  <a:pt x="824" y="348"/>
                </a:lnTo>
                <a:lnTo>
                  <a:pt x="818" y="338"/>
                </a:lnTo>
                <a:lnTo>
                  <a:pt x="782" y="316"/>
                </a:lnTo>
                <a:lnTo>
                  <a:pt x="772" y="322"/>
                </a:lnTo>
                <a:lnTo>
                  <a:pt x="758" y="338"/>
                </a:lnTo>
                <a:lnTo>
                  <a:pt x="748" y="332"/>
                </a:lnTo>
                <a:lnTo>
                  <a:pt x="726" y="258"/>
                </a:lnTo>
                <a:lnTo>
                  <a:pt x="712" y="246"/>
                </a:lnTo>
                <a:lnTo>
                  <a:pt x="672" y="210"/>
                </a:lnTo>
                <a:lnTo>
                  <a:pt x="626" y="156"/>
                </a:lnTo>
                <a:lnTo>
                  <a:pt x="624" y="144"/>
                </a:lnTo>
                <a:lnTo>
                  <a:pt x="612" y="112"/>
                </a:lnTo>
                <a:lnTo>
                  <a:pt x="612" y="74"/>
                </a:lnTo>
                <a:lnTo>
                  <a:pt x="618" y="54"/>
                </a:lnTo>
                <a:lnTo>
                  <a:pt x="618" y="42"/>
                </a:lnTo>
                <a:lnTo>
                  <a:pt x="574" y="0"/>
                </a:lnTo>
                <a:lnTo>
                  <a:pt x="0" y="16"/>
                </a:lnTo>
                <a:lnTo>
                  <a:pt x="8" y="36"/>
                </a:lnTo>
                <a:lnTo>
                  <a:pt x="24" y="52"/>
                </a:lnTo>
                <a:lnTo>
                  <a:pt x="30" y="76"/>
                </a:lnTo>
                <a:lnTo>
                  <a:pt x="48" y="102"/>
                </a:lnTo>
                <a:lnTo>
                  <a:pt x="56" y="108"/>
                </a:lnTo>
                <a:lnTo>
                  <a:pt x="54" y="130"/>
                </a:lnTo>
                <a:lnTo>
                  <a:pt x="56" y="134"/>
                </a:lnTo>
                <a:lnTo>
                  <a:pt x="118" y="188"/>
                </a:lnTo>
                <a:lnTo>
                  <a:pt x="100" y="210"/>
                </a:lnTo>
                <a:lnTo>
                  <a:pt x="94" y="232"/>
                </a:lnTo>
                <a:lnTo>
                  <a:pt x="106" y="248"/>
                </a:lnTo>
                <a:lnTo>
                  <a:pt x="120" y="256"/>
                </a:lnTo>
                <a:lnTo>
                  <a:pt x="130" y="290"/>
                </a:lnTo>
                <a:lnTo>
                  <a:pt x="148" y="300"/>
                </a:lnTo>
                <a:lnTo>
                  <a:pt x="160" y="302"/>
                </a:lnTo>
                <a:lnTo>
                  <a:pt x="166" y="306"/>
                </a:lnTo>
                <a:lnTo>
                  <a:pt x="170" y="740"/>
                </a:lnTo>
                <a:lnTo>
                  <a:pt x="172" y="838"/>
                </a:lnTo>
                <a:close/>
              </a:path>
            </a:pathLst>
          </a:custGeom>
          <a:solidFill>
            <a:schemeClr val="hlink"/>
          </a:solidFill>
          <a:ln w="9525">
            <a:solidFill>
              <a:schemeClr val="tx1"/>
            </a:solidFill>
            <a:round/>
            <a:headEnd/>
            <a:tailEnd/>
          </a:ln>
        </p:spPr>
        <p:txBody>
          <a:bodyPr/>
          <a:lstStyle/>
          <a:p>
            <a:endParaRPr lang="en-US">
              <a:latin typeface="Lucida Sans Unicode" pitchFamily="34" charset="0"/>
            </a:endParaRPr>
          </a:p>
        </p:txBody>
      </p:sp>
      <p:sp>
        <p:nvSpPr>
          <p:cNvPr id="166957" name="Freeform 94"/>
          <p:cNvSpPr>
            <a:spLocks/>
          </p:cNvSpPr>
          <p:nvPr/>
        </p:nvSpPr>
        <p:spPr bwMode="auto">
          <a:xfrm>
            <a:off x="3498850" y="4546600"/>
            <a:ext cx="1603375" cy="1447800"/>
          </a:xfrm>
          <a:custGeom>
            <a:avLst/>
            <a:gdLst>
              <a:gd name="T0" fmla="*/ 2147483647 w 1010"/>
              <a:gd name="T1" fmla="*/ 2147483647 h 912"/>
              <a:gd name="T2" fmla="*/ 2147483647 w 1010"/>
              <a:gd name="T3" fmla="*/ 2147483647 h 912"/>
              <a:gd name="T4" fmla="*/ 2147483647 w 1010"/>
              <a:gd name="T5" fmla="*/ 2147483647 h 912"/>
              <a:gd name="T6" fmla="*/ 2147483647 w 1010"/>
              <a:gd name="T7" fmla="*/ 2147483647 h 912"/>
              <a:gd name="T8" fmla="*/ 2147483647 w 1010"/>
              <a:gd name="T9" fmla="*/ 2147483647 h 912"/>
              <a:gd name="T10" fmla="*/ 2147483647 w 1010"/>
              <a:gd name="T11" fmla="*/ 2147483647 h 912"/>
              <a:gd name="T12" fmla="*/ 2147483647 w 1010"/>
              <a:gd name="T13" fmla="*/ 2147483647 h 912"/>
              <a:gd name="T14" fmla="*/ 2147483647 w 1010"/>
              <a:gd name="T15" fmla="*/ 2147483647 h 912"/>
              <a:gd name="T16" fmla="*/ 2147483647 w 1010"/>
              <a:gd name="T17" fmla="*/ 2147483647 h 912"/>
              <a:gd name="T18" fmla="*/ 2147483647 w 1010"/>
              <a:gd name="T19" fmla="*/ 2147483647 h 912"/>
              <a:gd name="T20" fmla="*/ 2147483647 w 1010"/>
              <a:gd name="T21" fmla="*/ 2147483647 h 912"/>
              <a:gd name="T22" fmla="*/ 2147483647 w 1010"/>
              <a:gd name="T23" fmla="*/ 2147483647 h 912"/>
              <a:gd name="T24" fmla="*/ 2147483647 w 1010"/>
              <a:gd name="T25" fmla="*/ 2147483647 h 912"/>
              <a:gd name="T26" fmla="*/ 2147483647 w 1010"/>
              <a:gd name="T27" fmla="*/ 2147483647 h 912"/>
              <a:gd name="T28" fmla="*/ 2147483647 w 1010"/>
              <a:gd name="T29" fmla="*/ 2147483647 h 912"/>
              <a:gd name="T30" fmla="*/ 2147483647 w 1010"/>
              <a:gd name="T31" fmla="*/ 2147483647 h 912"/>
              <a:gd name="T32" fmla="*/ 2147483647 w 1010"/>
              <a:gd name="T33" fmla="*/ 2147483647 h 912"/>
              <a:gd name="T34" fmla="*/ 2147483647 w 1010"/>
              <a:gd name="T35" fmla="*/ 2147483647 h 912"/>
              <a:gd name="T36" fmla="*/ 2147483647 w 1010"/>
              <a:gd name="T37" fmla="*/ 2147483647 h 912"/>
              <a:gd name="T38" fmla="*/ 2147483647 w 1010"/>
              <a:gd name="T39" fmla="*/ 2147483647 h 912"/>
              <a:gd name="T40" fmla="*/ 2147483647 w 1010"/>
              <a:gd name="T41" fmla="*/ 2147483647 h 912"/>
              <a:gd name="T42" fmla="*/ 2147483647 w 1010"/>
              <a:gd name="T43" fmla="*/ 2147483647 h 912"/>
              <a:gd name="T44" fmla="*/ 2147483647 w 1010"/>
              <a:gd name="T45" fmla="*/ 2147483647 h 912"/>
              <a:gd name="T46" fmla="*/ 2147483647 w 1010"/>
              <a:gd name="T47" fmla="*/ 2147483647 h 912"/>
              <a:gd name="T48" fmla="*/ 2147483647 w 1010"/>
              <a:gd name="T49" fmla="*/ 2147483647 h 912"/>
              <a:gd name="T50" fmla="*/ 2147483647 w 1010"/>
              <a:gd name="T51" fmla="*/ 2147483647 h 912"/>
              <a:gd name="T52" fmla="*/ 2147483647 w 1010"/>
              <a:gd name="T53" fmla="*/ 2147483647 h 912"/>
              <a:gd name="T54" fmla="*/ 2147483647 w 1010"/>
              <a:gd name="T55" fmla="*/ 2147483647 h 912"/>
              <a:gd name="T56" fmla="*/ 0 w 1010"/>
              <a:gd name="T57" fmla="*/ 2147483647 h 912"/>
              <a:gd name="T58" fmla="*/ 2147483647 w 1010"/>
              <a:gd name="T59" fmla="*/ 2147483647 h 912"/>
              <a:gd name="T60" fmla="*/ 2147483647 w 1010"/>
              <a:gd name="T61" fmla="*/ 2147483647 h 912"/>
              <a:gd name="T62" fmla="*/ 2147483647 w 1010"/>
              <a:gd name="T63" fmla="*/ 2147483647 h 912"/>
              <a:gd name="T64" fmla="*/ 2147483647 w 1010"/>
              <a:gd name="T65" fmla="*/ 2147483647 h 912"/>
              <a:gd name="T66" fmla="*/ 2147483647 w 1010"/>
              <a:gd name="T67" fmla="*/ 2147483647 h 912"/>
              <a:gd name="T68" fmla="*/ 2147483647 w 1010"/>
              <a:gd name="T69" fmla="*/ 2147483647 h 912"/>
              <a:gd name="T70" fmla="*/ 2147483647 w 1010"/>
              <a:gd name="T71" fmla="*/ 2147483647 h 912"/>
              <a:gd name="T72" fmla="*/ 2147483647 w 1010"/>
              <a:gd name="T73" fmla="*/ 2147483647 h 912"/>
              <a:gd name="T74" fmla="*/ 2147483647 w 1010"/>
              <a:gd name="T75" fmla="*/ 2147483647 h 9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10"/>
              <a:gd name="T115" fmla="*/ 0 h 912"/>
              <a:gd name="T116" fmla="*/ 1010 w 1010"/>
              <a:gd name="T117" fmla="*/ 912 h 9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10" h="912">
                <a:moveTo>
                  <a:pt x="172" y="838"/>
                </a:moveTo>
                <a:lnTo>
                  <a:pt x="848" y="810"/>
                </a:lnTo>
                <a:lnTo>
                  <a:pt x="846" y="816"/>
                </a:lnTo>
                <a:lnTo>
                  <a:pt x="860" y="830"/>
                </a:lnTo>
                <a:lnTo>
                  <a:pt x="866" y="846"/>
                </a:lnTo>
                <a:lnTo>
                  <a:pt x="864" y="860"/>
                </a:lnTo>
                <a:lnTo>
                  <a:pt x="842" y="876"/>
                </a:lnTo>
                <a:lnTo>
                  <a:pt x="824" y="900"/>
                </a:lnTo>
                <a:lnTo>
                  <a:pt x="822" y="912"/>
                </a:lnTo>
                <a:lnTo>
                  <a:pt x="924" y="902"/>
                </a:lnTo>
                <a:lnTo>
                  <a:pt x="934" y="876"/>
                </a:lnTo>
                <a:lnTo>
                  <a:pt x="928" y="868"/>
                </a:lnTo>
                <a:lnTo>
                  <a:pt x="940" y="830"/>
                </a:lnTo>
                <a:lnTo>
                  <a:pt x="950" y="804"/>
                </a:lnTo>
                <a:lnTo>
                  <a:pt x="958" y="788"/>
                </a:lnTo>
                <a:lnTo>
                  <a:pt x="980" y="778"/>
                </a:lnTo>
                <a:lnTo>
                  <a:pt x="986" y="782"/>
                </a:lnTo>
                <a:lnTo>
                  <a:pt x="994" y="774"/>
                </a:lnTo>
                <a:lnTo>
                  <a:pt x="1010" y="728"/>
                </a:lnTo>
                <a:lnTo>
                  <a:pt x="1004" y="708"/>
                </a:lnTo>
                <a:lnTo>
                  <a:pt x="994" y="702"/>
                </a:lnTo>
                <a:lnTo>
                  <a:pt x="992" y="698"/>
                </a:lnTo>
                <a:lnTo>
                  <a:pt x="988" y="696"/>
                </a:lnTo>
                <a:lnTo>
                  <a:pt x="986" y="692"/>
                </a:lnTo>
                <a:lnTo>
                  <a:pt x="976" y="692"/>
                </a:lnTo>
                <a:lnTo>
                  <a:pt x="974" y="698"/>
                </a:lnTo>
                <a:lnTo>
                  <a:pt x="968" y="702"/>
                </a:lnTo>
                <a:lnTo>
                  <a:pt x="936" y="648"/>
                </a:lnTo>
                <a:lnTo>
                  <a:pt x="940" y="640"/>
                </a:lnTo>
                <a:lnTo>
                  <a:pt x="950" y="628"/>
                </a:lnTo>
                <a:lnTo>
                  <a:pt x="950" y="622"/>
                </a:lnTo>
                <a:lnTo>
                  <a:pt x="936" y="602"/>
                </a:lnTo>
                <a:lnTo>
                  <a:pt x="928" y="568"/>
                </a:lnTo>
                <a:lnTo>
                  <a:pt x="886" y="526"/>
                </a:lnTo>
                <a:lnTo>
                  <a:pt x="864" y="522"/>
                </a:lnTo>
                <a:lnTo>
                  <a:pt x="822" y="494"/>
                </a:lnTo>
                <a:lnTo>
                  <a:pt x="796" y="468"/>
                </a:lnTo>
                <a:lnTo>
                  <a:pt x="788" y="446"/>
                </a:lnTo>
                <a:lnTo>
                  <a:pt x="794" y="434"/>
                </a:lnTo>
                <a:lnTo>
                  <a:pt x="818" y="398"/>
                </a:lnTo>
                <a:lnTo>
                  <a:pt x="816" y="374"/>
                </a:lnTo>
                <a:lnTo>
                  <a:pt x="824" y="348"/>
                </a:lnTo>
                <a:lnTo>
                  <a:pt x="818" y="338"/>
                </a:lnTo>
                <a:lnTo>
                  <a:pt x="782" y="316"/>
                </a:lnTo>
                <a:lnTo>
                  <a:pt x="772" y="322"/>
                </a:lnTo>
                <a:lnTo>
                  <a:pt x="758" y="338"/>
                </a:lnTo>
                <a:lnTo>
                  <a:pt x="748" y="332"/>
                </a:lnTo>
                <a:lnTo>
                  <a:pt x="726" y="258"/>
                </a:lnTo>
                <a:lnTo>
                  <a:pt x="712" y="246"/>
                </a:lnTo>
                <a:lnTo>
                  <a:pt x="672" y="210"/>
                </a:lnTo>
                <a:lnTo>
                  <a:pt x="626" y="156"/>
                </a:lnTo>
                <a:lnTo>
                  <a:pt x="624" y="144"/>
                </a:lnTo>
                <a:lnTo>
                  <a:pt x="612" y="112"/>
                </a:lnTo>
                <a:lnTo>
                  <a:pt x="612" y="74"/>
                </a:lnTo>
                <a:lnTo>
                  <a:pt x="618" y="54"/>
                </a:lnTo>
                <a:lnTo>
                  <a:pt x="618" y="42"/>
                </a:lnTo>
                <a:lnTo>
                  <a:pt x="574" y="0"/>
                </a:lnTo>
                <a:lnTo>
                  <a:pt x="0" y="16"/>
                </a:lnTo>
                <a:lnTo>
                  <a:pt x="8" y="36"/>
                </a:lnTo>
                <a:lnTo>
                  <a:pt x="24" y="52"/>
                </a:lnTo>
                <a:lnTo>
                  <a:pt x="30" y="76"/>
                </a:lnTo>
                <a:lnTo>
                  <a:pt x="48" y="102"/>
                </a:lnTo>
                <a:lnTo>
                  <a:pt x="56" y="108"/>
                </a:lnTo>
                <a:lnTo>
                  <a:pt x="54" y="130"/>
                </a:lnTo>
                <a:lnTo>
                  <a:pt x="56" y="134"/>
                </a:lnTo>
                <a:lnTo>
                  <a:pt x="118" y="188"/>
                </a:lnTo>
                <a:lnTo>
                  <a:pt x="100" y="210"/>
                </a:lnTo>
                <a:lnTo>
                  <a:pt x="94" y="232"/>
                </a:lnTo>
                <a:lnTo>
                  <a:pt x="106" y="248"/>
                </a:lnTo>
                <a:lnTo>
                  <a:pt x="120" y="256"/>
                </a:lnTo>
                <a:lnTo>
                  <a:pt x="130" y="290"/>
                </a:lnTo>
                <a:lnTo>
                  <a:pt x="148" y="300"/>
                </a:lnTo>
                <a:lnTo>
                  <a:pt x="160" y="302"/>
                </a:lnTo>
                <a:lnTo>
                  <a:pt x="166" y="306"/>
                </a:lnTo>
                <a:lnTo>
                  <a:pt x="170" y="740"/>
                </a:lnTo>
                <a:lnTo>
                  <a:pt x="172" y="838"/>
                </a:lnTo>
              </a:path>
            </a:pathLst>
          </a:custGeom>
          <a:solidFill>
            <a:schemeClr val="hlink"/>
          </a:solidFill>
          <a:ln w="3175">
            <a:solidFill>
              <a:schemeClr val="tx1"/>
            </a:solidFill>
            <a:round/>
            <a:headEnd/>
            <a:tailEnd/>
          </a:ln>
        </p:spPr>
        <p:txBody>
          <a:bodyPr/>
          <a:lstStyle/>
          <a:p>
            <a:endParaRPr lang="en-US">
              <a:latin typeface="Lucida Sans Unicode" pitchFamily="34" charset="0"/>
            </a:endParaRPr>
          </a:p>
        </p:txBody>
      </p:sp>
      <p:sp>
        <p:nvSpPr>
          <p:cNvPr id="166958" name="Text Box 95"/>
          <p:cNvSpPr txBox="1">
            <a:spLocks noChangeArrowheads="1"/>
          </p:cNvSpPr>
          <p:nvPr/>
        </p:nvSpPr>
        <p:spPr bwMode="auto">
          <a:xfrm>
            <a:off x="6904038" y="2960688"/>
            <a:ext cx="1557337" cy="366712"/>
          </a:xfrm>
          <a:prstGeom prst="rect">
            <a:avLst/>
          </a:prstGeom>
          <a:noFill/>
          <a:ln w="9525">
            <a:noFill/>
            <a:miter lim="800000"/>
            <a:headEnd/>
            <a:tailEnd/>
          </a:ln>
        </p:spPr>
        <p:txBody>
          <a:bodyPr wrap="none">
            <a:spAutoFit/>
          </a:bodyPr>
          <a:lstStyle/>
          <a:p>
            <a:pPr algn="ctr"/>
            <a:r>
              <a:rPr lang="en-US">
                <a:latin typeface="Lucida Sans Unicode" pitchFamily="34" charset="0"/>
              </a:rPr>
              <a:t>Warren </a:t>
            </a:r>
            <a:r>
              <a:rPr lang="en-US" sz="1400">
                <a:latin typeface="Lucida Sans Unicode" pitchFamily="34" charset="0"/>
              </a:rPr>
              <a:t>(2,500)</a:t>
            </a:r>
          </a:p>
        </p:txBody>
      </p:sp>
      <p:sp>
        <p:nvSpPr>
          <p:cNvPr id="166959" name="Line 96"/>
          <p:cNvSpPr>
            <a:spLocks noChangeShapeType="1"/>
          </p:cNvSpPr>
          <p:nvPr/>
        </p:nvSpPr>
        <p:spPr bwMode="auto">
          <a:xfrm flipH="1" flipV="1">
            <a:off x="6288088" y="4713288"/>
            <a:ext cx="768350" cy="174625"/>
          </a:xfrm>
          <a:prstGeom prst="line">
            <a:avLst/>
          </a:prstGeom>
          <a:noFill/>
          <a:ln w="19050">
            <a:solidFill>
              <a:schemeClr val="tx1"/>
            </a:solidFill>
            <a:round/>
            <a:headEnd/>
            <a:tailEnd type="triangle" w="med" len="med"/>
          </a:ln>
        </p:spPr>
        <p:txBody>
          <a:bodyPr/>
          <a:lstStyle/>
          <a:p>
            <a:endParaRPr lang="en-US"/>
          </a:p>
        </p:txBody>
      </p:sp>
      <p:sp>
        <p:nvSpPr>
          <p:cNvPr id="166960" name="Text Box 97"/>
          <p:cNvSpPr txBox="1">
            <a:spLocks noChangeArrowheads="1"/>
          </p:cNvSpPr>
          <p:nvPr/>
        </p:nvSpPr>
        <p:spPr bwMode="auto">
          <a:xfrm>
            <a:off x="7078663" y="3683000"/>
            <a:ext cx="1676400" cy="366713"/>
          </a:xfrm>
          <a:prstGeom prst="rect">
            <a:avLst/>
          </a:prstGeom>
          <a:noFill/>
          <a:ln w="9525">
            <a:noFill/>
            <a:miter lim="800000"/>
            <a:headEnd/>
            <a:tailEnd/>
          </a:ln>
        </p:spPr>
        <p:txBody>
          <a:bodyPr wrap="none">
            <a:spAutoFit/>
          </a:bodyPr>
          <a:lstStyle/>
          <a:p>
            <a:pPr algn="ctr"/>
            <a:r>
              <a:rPr lang="en-US">
                <a:latin typeface="Lucida Sans Unicode" pitchFamily="34" charset="0"/>
              </a:rPr>
              <a:t>Cleveland </a:t>
            </a:r>
            <a:r>
              <a:rPr lang="en-US" sz="1400">
                <a:latin typeface="Lucida Sans Unicode" pitchFamily="34" charset="0"/>
              </a:rPr>
              <a:t>(100)</a:t>
            </a:r>
          </a:p>
        </p:txBody>
      </p:sp>
      <p:sp>
        <p:nvSpPr>
          <p:cNvPr id="166961" name="Text Box 98"/>
          <p:cNvSpPr txBox="1">
            <a:spLocks noChangeArrowheads="1"/>
          </p:cNvSpPr>
          <p:nvPr/>
        </p:nvSpPr>
        <p:spPr bwMode="auto">
          <a:xfrm>
            <a:off x="5286375" y="1600200"/>
            <a:ext cx="2065338" cy="366713"/>
          </a:xfrm>
          <a:prstGeom prst="rect">
            <a:avLst/>
          </a:prstGeom>
          <a:noFill/>
          <a:ln w="9525">
            <a:noFill/>
            <a:miter lim="800000"/>
            <a:headEnd/>
            <a:tailEnd/>
          </a:ln>
        </p:spPr>
        <p:txBody>
          <a:bodyPr wrap="none">
            <a:spAutoFit/>
          </a:bodyPr>
          <a:lstStyle/>
          <a:p>
            <a:pPr algn="ctr"/>
            <a:r>
              <a:rPr lang="en-US" b="1">
                <a:latin typeface="Lucida Sans Unicode" pitchFamily="34" charset="0"/>
              </a:rPr>
              <a:t> </a:t>
            </a:r>
            <a:r>
              <a:rPr lang="en-US">
                <a:latin typeface="Lucida Sans Unicode" pitchFamily="34" charset="0"/>
              </a:rPr>
              <a:t>Rock Island </a:t>
            </a:r>
            <a:r>
              <a:rPr lang="en-US" sz="1400">
                <a:latin typeface="Lucida Sans Unicode" pitchFamily="34" charset="0"/>
              </a:rPr>
              <a:t>(2,000</a:t>
            </a:r>
            <a:r>
              <a:rPr lang="en-US" sz="1400">
                <a:solidFill>
                  <a:srgbClr val="CC9900"/>
                </a:solidFill>
                <a:latin typeface="Lucida Sans Unicode" pitchFamily="34" charset="0"/>
              </a:rPr>
              <a:t>)</a:t>
            </a:r>
          </a:p>
        </p:txBody>
      </p:sp>
      <p:sp>
        <p:nvSpPr>
          <p:cNvPr id="166962" name="Text Box 99"/>
          <p:cNvSpPr txBox="1">
            <a:spLocks noChangeArrowheads="1"/>
          </p:cNvSpPr>
          <p:nvPr/>
        </p:nvSpPr>
        <p:spPr bwMode="auto">
          <a:xfrm>
            <a:off x="3719513" y="6107113"/>
            <a:ext cx="1485900" cy="366712"/>
          </a:xfrm>
          <a:prstGeom prst="rect">
            <a:avLst/>
          </a:prstGeom>
          <a:noFill/>
          <a:ln w="9525">
            <a:noFill/>
            <a:miter lim="800000"/>
            <a:headEnd/>
            <a:tailEnd/>
          </a:ln>
        </p:spPr>
        <p:txBody>
          <a:bodyPr wrap="none">
            <a:spAutoFit/>
          </a:bodyPr>
          <a:lstStyle/>
          <a:p>
            <a:pPr algn="ctr"/>
            <a:r>
              <a:rPr lang="en-US">
                <a:latin typeface="Lucida Sans Unicode" pitchFamily="34" charset="0"/>
              </a:rPr>
              <a:t>St Louis </a:t>
            </a:r>
            <a:r>
              <a:rPr lang="en-US" sz="1400">
                <a:latin typeface="Lucida Sans Unicode" pitchFamily="34" charset="0"/>
              </a:rPr>
              <a:t>(700)</a:t>
            </a:r>
          </a:p>
        </p:txBody>
      </p:sp>
      <p:sp>
        <p:nvSpPr>
          <p:cNvPr id="166963" name="Line 100"/>
          <p:cNvSpPr>
            <a:spLocks noChangeShapeType="1"/>
          </p:cNvSpPr>
          <p:nvPr/>
        </p:nvSpPr>
        <p:spPr bwMode="auto">
          <a:xfrm flipV="1">
            <a:off x="4419600" y="5322888"/>
            <a:ext cx="287338" cy="849312"/>
          </a:xfrm>
          <a:prstGeom prst="line">
            <a:avLst/>
          </a:prstGeom>
          <a:noFill/>
          <a:ln w="19050">
            <a:solidFill>
              <a:schemeClr val="tx1"/>
            </a:solidFill>
            <a:round/>
            <a:headEnd/>
            <a:tailEnd type="triangle" w="med" len="med"/>
          </a:ln>
        </p:spPr>
        <p:txBody>
          <a:bodyPr/>
          <a:lstStyle/>
          <a:p>
            <a:endParaRPr lang="en-US"/>
          </a:p>
        </p:txBody>
      </p:sp>
      <p:sp>
        <p:nvSpPr>
          <p:cNvPr id="166964" name="Text Box 101"/>
          <p:cNvSpPr txBox="1">
            <a:spLocks noChangeArrowheads="1"/>
          </p:cNvSpPr>
          <p:nvPr/>
        </p:nvSpPr>
        <p:spPr bwMode="auto">
          <a:xfrm>
            <a:off x="5240338" y="6183313"/>
            <a:ext cx="1943100" cy="366712"/>
          </a:xfrm>
          <a:prstGeom prst="rect">
            <a:avLst/>
          </a:prstGeom>
          <a:noFill/>
          <a:ln w="9525">
            <a:noFill/>
            <a:miter lim="800000"/>
            <a:headEnd/>
            <a:tailEnd/>
          </a:ln>
        </p:spPr>
        <p:txBody>
          <a:bodyPr wrap="none">
            <a:spAutoFit/>
          </a:bodyPr>
          <a:lstStyle/>
          <a:p>
            <a:pPr algn="ctr"/>
            <a:r>
              <a:rPr lang="en-US" b="1">
                <a:latin typeface="Lucida Sans Unicode" pitchFamily="34" charset="0"/>
              </a:rPr>
              <a:t> </a:t>
            </a:r>
            <a:r>
              <a:rPr lang="en-US">
                <a:latin typeface="Lucida Sans Unicode" pitchFamily="34" charset="0"/>
              </a:rPr>
              <a:t>Indianapolis </a:t>
            </a:r>
            <a:r>
              <a:rPr lang="en-US" sz="1400">
                <a:latin typeface="Lucida Sans Unicode" pitchFamily="34" charset="0"/>
              </a:rPr>
              <a:t>(150)</a:t>
            </a:r>
          </a:p>
        </p:txBody>
      </p:sp>
      <p:sp>
        <p:nvSpPr>
          <p:cNvPr id="166965" name="Line 102"/>
          <p:cNvSpPr>
            <a:spLocks noChangeShapeType="1"/>
          </p:cNvSpPr>
          <p:nvPr/>
        </p:nvSpPr>
        <p:spPr bwMode="auto">
          <a:xfrm flipV="1">
            <a:off x="5559425" y="4757738"/>
            <a:ext cx="149225" cy="1425575"/>
          </a:xfrm>
          <a:prstGeom prst="line">
            <a:avLst/>
          </a:prstGeom>
          <a:noFill/>
          <a:ln w="19050">
            <a:solidFill>
              <a:schemeClr val="tx1"/>
            </a:solidFill>
            <a:round/>
            <a:headEnd/>
            <a:tailEnd type="triangle" w="med" len="med"/>
          </a:ln>
        </p:spPr>
        <p:txBody>
          <a:bodyPr/>
          <a:lstStyle/>
          <a:p>
            <a:endParaRPr lang="en-US"/>
          </a:p>
        </p:txBody>
      </p:sp>
      <p:sp>
        <p:nvSpPr>
          <p:cNvPr id="166966" name="Text Box 103"/>
          <p:cNvSpPr txBox="1">
            <a:spLocks noChangeArrowheads="1"/>
          </p:cNvSpPr>
          <p:nvPr/>
        </p:nvSpPr>
        <p:spPr bwMode="auto">
          <a:xfrm>
            <a:off x="3200400" y="1423988"/>
            <a:ext cx="1841500" cy="366712"/>
          </a:xfrm>
          <a:prstGeom prst="rect">
            <a:avLst/>
          </a:prstGeom>
          <a:noFill/>
          <a:ln w="9525">
            <a:noFill/>
            <a:miter lim="800000"/>
            <a:headEnd/>
            <a:tailEnd/>
          </a:ln>
        </p:spPr>
        <p:txBody>
          <a:bodyPr wrap="none">
            <a:spAutoFit/>
          </a:bodyPr>
          <a:lstStyle/>
          <a:p>
            <a:pPr algn="ctr"/>
            <a:r>
              <a:rPr lang="en-US">
                <a:latin typeface="Lucida Sans Unicode" pitchFamily="34" charset="0"/>
              </a:rPr>
              <a:t> Twin Cities </a:t>
            </a:r>
            <a:r>
              <a:rPr lang="en-US" sz="1400">
                <a:latin typeface="Lucida Sans Unicode" pitchFamily="34" charset="0"/>
              </a:rPr>
              <a:t>(250)</a:t>
            </a:r>
          </a:p>
        </p:txBody>
      </p:sp>
      <p:sp>
        <p:nvSpPr>
          <p:cNvPr id="166967" name="Text Box 104"/>
          <p:cNvSpPr txBox="1">
            <a:spLocks noChangeArrowheads="1"/>
          </p:cNvSpPr>
          <p:nvPr/>
        </p:nvSpPr>
        <p:spPr bwMode="auto">
          <a:xfrm>
            <a:off x="5918200" y="2068513"/>
            <a:ext cx="1660525" cy="366712"/>
          </a:xfrm>
          <a:prstGeom prst="rect">
            <a:avLst/>
          </a:prstGeom>
          <a:noFill/>
          <a:ln w="9525">
            <a:noFill/>
            <a:miter lim="800000"/>
            <a:headEnd/>
            <a:tailEnd/>
          </a:ln>
        </p:spPr>
        <p:txBody>
          <a:bodyPr wrap="none">
            <a:spAutoFit/>
          </a:bodyPr>
          <a:lstStyle/>
          <a:p>
            <a:pPr algn="ctr"/>
            <a:r>
              <a:rPr lang="en-US" b="1">
                <a:latin typeface="Lucida Sans Unicode" pitchFamily="34" charset="0"/>
              </a:rPr>
              <a:t> </a:t>
            </a:r>
            <a:r>
              <a:rPr lang="en-US">
                <a:latin typeface="Lucida Sans Unicode" pitchFamily="34" charset="0"/>
              </a:rPr>
              <a:t>Chicago </a:t>
            </a:r>
            <a:r>
              <a:rPr lang="en-US" sz="1400">
                <a:latin typeface="Lucida Sans Unicode" pitchFamily="34" charset="0"/>
              </a:rPr>
              <a:t>( 100</a:t>
            </a:r>
            <a:r>
              <a:rPr lang="en-US" sz="1400">
                <a:solidFill>
                  <a:srgbClr val="CC9900"/>
                </a:solidFill>
                <a:latin typeface="Lucida Sans Unicode" pitchFamily="34" charset="0"/>
              </a:rPr>
              <a:t> )</a:t>
            </a:r>
          </a:p>
        </p:txBody>
      </p:sp>
      <p:sp>
        <p:nvSpPr>
          <p:cNvPr id="166968" name="Text Box 105"/>
          <p:cNvSpPr txBox="1">
            <a:spLocks noChangeArrowheads="1"/>
          </p:cNvSpPr>
          <p:nvPr/>
        </p:nvSpPr>
        <p:spPr bwMode="auto">
          <a:xfrm>
            <a:off x="7086600" y="4735513"/>
            <a:ext cx="1531938" cy="366712"/>
          </a:xfrm>
          <a:prstGeom prst="rect">
            <a:avLst/>
          </a:prstGeom>
          <a:noFill/>
          <a:ln w="9525">
            <a:noFill/>
            <a:miter lim="800000"/>
            <a:headEnd/>
            <a:tailEnd/>
          </a:ln>
        </p:spPr>
        <p:txBody>
          <a:bodyPr wrap="none">
            <a:spAutoFit/>
          </a:bodyPr>
          <a:lstStyle/>
          <a:p>
            <a:pPr algn="ctr"/>
            <a:r>
              <a:rPr lang="en-US">
                <a:latin typeface="Lucida Sans Unicode" pitchFamily="34" charset="0"/>
              </a:rPr>
              <a:t>Dayton </a:t>
            </a:r>
            <a:r>
              <a:rPr lang="en-US" sz="1400">
                <a:latin typeface="Lucida Sans Unicode" pitchFamily="34" charset="0"/>
              </a:rPr>
              <a:t>(6,000)</a:t>
            </a:r>
          </a:p>
        </p:txBody>
      </p:sp>
      <p:sp>
        <p:nvSpPr>
          <p:cNvPr id="166969" name="Line 106"/>
          <p:cNvSpPr>
            <a:spLocks noChangeShapeType="1"/>
          </p:cNvSpPr>
          <p:nvPr/>
        </p:nvSpPr>
        <p:spPr bwMode="auto">
          <a:xfrm flipH="1">
            <a:off x="6540500" y="4232275"/>
            <a:ext cx="722313" cy="230188"/>
          </a:xfrm>
          <a:prstGeom prst="line">
            <a:avLst/>
          </a:prstGeom>
          <a:noFill/>
          <a:ln w="19050">
            <a:solidFill>
              <a:schemeClr val="tx1"/>
            </a:solidFill>
            <a:round/>
            <a:headEnd/>
            <a:tailEnd type="triangle" w="med" len="med"/>
          </a:ln>
        </p:spPr>
        <p:txBody>
          <a:bodyPr/>
          <a:lstStyle/>
          <a:p>
            <a:endParaRPr lang="en-US"/>
          </a:p>
        </p:txBody>
      </p:sp>
      <p:sp>
        <p:nvSpPr>
          <p:cNvPr id="166970" name="Line 107"/>
          <p:cNvSpPr>
            <a:spLocks noChangeShapeType="1"/>
          </p:cNvSpPr>
          <p:nvPr/>
        </p:nvSpPr>
        <p:spPr bwMode="auto">
          <a:xfrm flipH="1">
            <a:off x="6538913" y="3889375"/>
            <a:ext cx="517525" cy="196850"/>
          </a:xfrm>
          <a:prstGeom prst="line">
            <a:avLst/>
          </a:prstGeom>
          <a:noFill/>
          <a:ln w="19050">
            <a:solidFill>
              <a:schemeClr val="tx1"/>
            </a:solidFill>
            <a:round/>
            <a:headEnd/>
            <a:tailEnd type="triangle" w="med" len="med"/>
          </a:ln>
        </p:spPr>
        <p:txBody>
          <a:bodyPr/>
          <a:lstStyle/>
          <a:p>
            <a:endParaRPr lang="en-US"/>
          </a:p>
        </p:txBody>
      </p:sp>
      <p:sp>
        <p:nvSpPr>
          <p:cNvPr id="166971" name="Text Box 108"/>
          <p:cNvSpPr txBox="1">
            <a:spLocks noChangeArrowheads="1"/>
          </p:cNvSpPr>
          <p:nvPr/>
        </p:nvSpPr>
        <p:spPr bwMode="auto">
          <a:xfrm>
            <a:off x="7262813" y="4017963"/>
            <a:ext cx="1836737" cy="366712"/>
          </a:xfrm>
          <a:prstGeom prst="rect">
            <a:avLst/>
          </a:prstGeom>
          <a:noFill/>
          <a:ln w="9525">
            <a:noFill/>
            <a:miter lim="800000"/>
            <a:headEnd/>
            <a:tailEnd/>
          </a:ln>
        </p:spPr>
        <p:txBody>
          <a:bodyPr wrap="none">
            <a:spAutoFit/>
          </a:bodyPr>
          <a:lstStyle/>
          <a:p>
            <a:pPr algn="ctr"/>
            <a:r>
              <a:rPr lang="en-US">
                <a:latin typeface="Lucida Sans Unicode" pitchFamily="34" charset="0"/>
              </a:rPr>
              <a:t>Columbus </a:t>
            </a:r>
            <a:r>
              <a:rPr lang="en-US" sz="1400">
                <a:latin typeface="Lucida Sans Unicode" pitchFamily="34" charset="0"/>
              </a:rPr>
              <a:t>(1,700)</a:t>
            </a:r>
          </a:p>
        </p:txBody>
      </p:sp>
      <p:sp>
        <p:nvSpPr>
          <p:cNvPr id="166972" name="Text Box 109"/>
          <p:cNvSpPr txBox="1">
            <a:spLocks noChangeArrowheads="1"/>
          </p:cNvSpPr>
          <p:nvPr/>
        </p:nvSpPr>
        <p:spPr bwMode="auto">
          <a:xfrm>
            <a:off x="6991350" y="5459413"/>
            <a:ext cx="1714500" cy="366712"/>
          </a:xfrm>
          <a:prstGeom prst="rect">
            <a:avLst/>
          </a:prstGeom>
          <a:noFill/>
          <a:ln w="9525">
            <a:noFill/>
            <a:miter lim="800000"/>
            <a:headEnd/>
            <a:tailEnd/>
          </a:ln>
        </p:spPr>
        <p:txBody>
          <a:bodyPr wrap="none">
            <a:spAutoFit/>
          </a:bodyPr>
          <a:lstStyle/>
          <a:p>
            <a:pPr algn="ctr"/>
            <a:r>
              <a:rPr lang="en-US" b="1">
                <a:latin typeface="Lucida Sans Unicode" pitchFamily="34" charset="0"/>
              </a:rPr>
              <a:t> </a:t>
            </a:r>
            <a:r>
              <a:rPr lang="en-US">
                <a:latin typeface="Lucida Sans Unicode" pitchFamily="34" charset="0"/>
              </a:rPr>
              <a:t>Lexington </a:t>
            </a:r>
            <a:r>
              <a:rPr lang="en-US" sz="1400">
                <a:latin typeface="Lucida Sans Unicode" pitchFamily="34" charset="0"/>
              </a:rPr>
              <a:t>(100</a:t>
            </a:r>
            <a:r>
              <a:rPr lang="en-US" sz="1400">
                <a:solidFill>
                  <a:srgbClr val="CC9900"/>
                </a:solidFill>
                <a:latin typeface="Lucida Sans Unicode" pitchFamily="34" charset="0"/>
              </a:rPr>
              <a:t>)</a:t>
            </a:r>
          </a:p>
        </p:txBody>
      </p:sp>
      <p:sp>
        <p:nvSpPr>
          <p:cNvPr id="166973" name="Text Box 110"/>
          <p:cNvSpPr txBox="1">
            <a:spLocks noChangeArrowheads="1"/>
          </p:cNvSpPr>
          <p:nvPr/>
        </p:nvSpPr>
        <p:spPr bwMode="auto">
          <a:xfrm>
            <a:off x="457200" y="6583363"/>
            <a:ext cx="7118350" cy="274637"/>
          </a:xfrm>
          <a:prstGeom prst="rect">
            <a:avLst/>
          </a:prstGeom>
          <a:noFill/>
          <a:ln w="9525">
            <a:noFill/>
            <a:miter lim="800000"/>
            <a:headEnd/>
            <a:tailEnd/>
          </a:ln>
        </p:spPr>
        <p:txBody>
          <a:bodyPr wrap="none">
            <a:spAutoFit/>
          </a:bodyPr>
          <a:lstStyle/>
          <a:p>
            <a:r>
              <a:rPr lang="en-US" sz="1200">
                <a:latin typeface="Lucida Sans Unicode" pitchFamily="34" charset="0"/>
              </a:rPr>
              <a:t>Source:  Defense Manpower Data Center, September 2002, Workforce population within 50 mile radius</a:t>
            </a:r>
          </a:p>
        </p:txBody>
      </p:sp>
      <p:sp>
        <p:nvSpPr>
          <p:cNvPr id="166974" name="Text Box 111"/>
          <p:cNvSpPr txBox="1">
            <a:spLocks noChangeArrowheads="1"/>
          </p:cNvSpPr>
          <p:nvPr/>
        </p:nvSpPr>
        <p:spPr bwMode="auto">
          <a:xfrm>
            <a:off x="6680200" y="5878513"/>
            <a:ext cx="1663700" cy="366712"/>
          </a:xfrm>
          <a:prstGeom prst="rect">
            <a:avLst/>
          </a:prstGeom>
          <a:noFill/>
          <a:ln w="9525">
            <a:noFill/>
            <a:miter lim="800000"/>
            <a:headEnd/>
            <a:tailEnd/>
          </a:ln>
        </p:spPr>
        <p:txBody>
          <a:bodyPr wrap="none">
            <a:spAutoFit/>
          </a:bodyPr>
          <a:lstStyle/>
          <a:p>
            <a:pPr algn="ctr"/>
            <a:r>
              <a:rPr lang="en-US" b="1">
                <a:latin typeface="Lucida Sans Unicode" pitchFamily="34" charset="0"/>
              </a:rPr>
              <a:t> </a:t>
            </a:r>
            <a:r>
              <a:rPr lang="en-US">
                <a:latin typeface="Lucida Sans Unicode" pitchFamily="34" charset="0"/>
              </a:rPr>
              <a:t>Louisville </a:t>
            </a:r>
            <a:r>
              <a:rPr lang="en-US" sz="1400">
                <a:latin typeface="Lucida Sans Unicode" pitchFamily="34" charset="0"/>
              </a:rPr>
              <a:t>(350)</a:t>
            </a:r>
          </a:p>
        </p:txBody>
      </p:sp>
      <p:sp>
        <p:nvSpPr>
          <p:cNvPr id="166975" name="Line 112"/>
          <p:cNvSpPr>
            <a:spLocks noChangeShapeType="1"/>
          </p:cNvSpPr>
          <p:nvPr/>
        </p:nvSpPr>
        <p:spPr bwMode="auto">
          <a:xfrm flipH="1" flipV="1">
            <a:off x="5892800" y="5365750"/>
            <a:ext cx="857250" cy="628650"/>
          </a:xfrm>
          <a:prstGeom prst="line">
            <a:avLst/>
          </a:prstGeom>
          <a:noFill/>
          <a:ln w="19050">
            <a:solidFill>
              <a:schemeClr val="tx1"/>
            </a:solidFill>
            <a:round/>
            <a:headEnd/>
            <a:tailEnd type="triangle" w="med" len="med"/>
          </a:ln>
        </p:spPr>
        <p:txBody>
          <a:bodyPr/>
          <a:lstStyle/>
          <a:p>
            <a:endParaRPr lang="en-US"/>
          </a:p>
        </p:txBody>
      </p:sp>
      <p:sp>
        <p:nvSpPr>
          <p:cNvPr id="146545" name="Rectangle 113"/>
          <p:cNvSpPr>
            <a:spLocks noChangeArrowheads="1"/>
          </p:cNvSpPr>
          <p:nvPr/>
        </p:nvSpPr>
        <p:spPr bwMode="auto">
          <a:xfrm>
            <a:off x="533400" y="-293688"/>
            <a:ext cx="7772400" cy="1295401"/>
          </a:xfrm>
          <a:prstGeom prst="rect">
            <a:avLst/>
          </a:prstGeom>
          <a:noFill/>
          <a:ln w="9525">
            <a:noFill/>
            <a:miter lim="800000"/>
            <a:headEnd/>
            <a:tailEnd/>
          </a:ln>
          <a:effectLst/>
        </p:spPr>
        <p:txBody>
          <a:bodyPr anchor="ctr"/>
          <a:lstStyle/>
          <a:p>
            <a:pPr algn="ctr" fontAlgn="auto">
              <a:lnSpc>
                <a:spcPct val="90000"/>
              </a:lnSpc>
              <a:spcBef>
                <a:spcPts val="0"/>
              </a:spcBef>
              <a:spcAft>
                <a:spcPts val="0"/>
              </a:spcAft>
              <a:defRPr/>
            </a:pPr>
            <a:endParaRPr lang="en-US" sz="3600">
              <a:solidFill>
                <a:srgbClr val="FFFF99"/>
              </a:solidFill>
              <a:effectLst>
                <a:outerShdw blurRad="38100" dist="38100" dir="2700000" algn="tl">
                  <a:srgbClr val="000000"/>
                </a:outerShdw>
              </a:effectLst>
              <a:latin typeface="+mn-lt"/>
            </a:endParaRPr>
          </a:p>
        </p:txBody>
      </p:sp>
      <p:sp>
        <p:nvSpPr>
          <p:cNvPr id="146546" name="Rectangle 114"/>
          <p:cNvSpPr>
            <a:spLocks noChangeArrowheads="1"/>
          </p:cNvSpPr>
          <p:nvPr/>
        </p:nvSpPr>
        <p:spPr bwMode="auto">
          <a:xfrm>
            <a:off x="1790700" y="304800"/>
            <a:ext cx="5867400" cy="876300"/>
          </a:xfrm>
          <a:prstGeom prst="rect">
            <a:avLst/>
          </a:prstGeom>
          <a:noFill/>
          <a:ln w="9525">
            <a:noFill/>
            <a:miter lim="800000"/>
            <a:headEnd/>
            <a:tailEnd/>
          </a:ln>
          <a:effectLst/>
        </p:spPr>
        <p:txBody>
          <a:bodyPr anchor="ctr"/>
          <a:lstStyle/>
          <a:p>
            <a:pPr algn="ctr" fontAlgn="auto">
              <a:lnSpc>
                <a:spcPct val="90000"/>
              </a:lnSpc>
              <a:spcBef>
                <a:spcPts val="0"/>
              </a:spcBef>
              <a:spcAft>
                <a:spcPts val="0"/>
              </a:spcAft>
              <a:defRPr/>
            </a:pPr>
            <a:r>
              <a:rPr lang="en-US" sz="2800" b="1" dirty="0">
                <a:solidFill>
                  <a:schemeClr val="tx2"/>
                </a:solidFill>
                <a:effectLst>
                  <a:outerShdw blurRad="38100" dist="38100" dir="2700000" algn="tl">
                    <a:srgbClr val="000000"/>
                  </a:outerShdw>
                </a:effectLst>
                <a:latin typeface="+mn-lt"/>
              </a:rPr>
              <a:t>Approx 19,000 Workforce Members Region-Wide</a:t>
            </a:r>
            <a:r>
              <a:rPr lang="en-US" sz="2000" dirty="0">
                <a:solidFill>
                  <a:schemeClr val="tx2"/>
                </a:solidFill>
                <a:effectLst>
                  <a:outerShdw blurRad="38100" dist="38100" dir="2700000" algn="tl">
                    <a:srgbClr val="000000"/>
                  </a:outerShdw>
                </a:effectLst>
                <a:latin typeface="+mn-lt"/>
              </a:rPr>
              <a:t/>
            </a:r>
            <a:br>
              <a:rPr lang="en-US" sz="2000" dirty="0">
                <a:solidFill>
                  <a:schemeClr val="tx2"/>
                </a:solidFill>
                <a:effectLst>
                  <a:outerShdw blurRad="38100" dist="38100" dir="2700000" algn="tl">
                    <a:srgbClr val="000000"/>
                  </a:outerShdw>
                </a:effectLst>
                <a:latin typeface="+mn-lt"/>
              </a:rPr>
            </a:br>
            <a:r>
              <a:rPr lang="en-US" sz="2000" dirty="0">
                <a:solidFill>
                  <a:schemeClr val="tx2"/>
                </a:solidFill>
                <a:effectLst>
                  <a:outerShdw blurRad="38100" dist="38100" dir="2700000" algn="tl">
                    <a:srgbClr val="000000"/>
                  </a:outerShdw>
                </a:effectLst>
                <a:latin typeface="+mn-lt"/>
              </a:rPr>
              <a:t/>
            </a:r>
            <a:br>
              <a:rPr lang="en-US" sz="2000" dirty="0">
                <a:solidFill>
                  <a:schemeClr val="tx2"/>
                </a:solidFill>
                <a:effectLst>
                  <a:outerShdw blurRad="38100" dist="38100" dir="2700000" algn="tl">
                    <a:srgbClr val="000000"/>
                  </a:outerShdw>
                </a:effectLst>
                <a:latin typeface="+mn-lt"/>
              </a:rPr>
            </a:br>
            <a:endParaRPr lang="en-US" sz="2000" dirty="0">
              <a:solidFill>
                <a:schemeClr val="tx2"/>
              </a:solidFill>
              <a:effectLst>
                <a:outerShdw blurRad="38100" dist="38100" dir="2700000" algn="tl">
                  <a:srgbClr val="000000"/>
                </a:outerShdw>
              </a:effectLst>
              <a:latin typeface="+mn-lt"/>
            </a:endParaRPr>
          </a:p>
        </p:txBody>
      </p:sp>
      <p:sp>
        <p:nvSpPr>
          <p:cNvPr id="166978" name="Freeform 115"/>
          <p:cNvSpPr>
            <a:spLocks/>
          </p:cNvSpPr>
          <p:nvPr/>
        </p:nvSpPr>
        <p:spPr bwMode="auto">
          <a:xfrm>
            <a:off x="4572000" y="5105400"/>
            <a:ext cx="228600" cy="242888"/>
          </a:xfrm>
          <a:custGeom>
            <a:avLst/>
            <a:gdLst>
              <a:gd name="T0" fmla="*/ 2147483647 w 150"/>
              <a:gd name="T1" fmla="*/ 0 h 142"/>
              <a:gd name="T2" fmla="*/ 2147483647 w 150"/>
              <a:gd name="T3" fmla="*/ 2147483647 h 142"/>
              <a:gd name="T4" fmla="*/ 0 w 150"/>
              <a:gd name="T5" fmla="*/ 2147483647 h 142"/>
              <a:gd name="T6" fmla="*/ 2147483647 w 150"/>
              <a:gd name="T7" fmla="*/ 2147483647 h 142"/>
              <a:gd name="T8" fmla="*/ 2147483647 w 150"/>
              <a:gd name="T9" fmla="*/ 2147483647 h 142"/>
              <a:gd name="T10" fmla="*/ 2147483647 w 150"/>
              <a:gd name="T11" fmla="*/ 2147483647 h 142"/>
              <a:gd name="T12" fmla="*/ 2147483647 w 150"/>
              <a:gd name="T13" fmla="*/ 2147483647 h 142"/>
              <a:gd name="T14" fmla="*/ 2147483647 w 150"/>
              <a:gd name="T15" fmla="*/ 2147483647 h 142"/>
              <a:gd name="T16" fmla="*/ 2147483647 w 150"/>
              <a:gd name="T17" fmla="*/ 2147483647 h 142"/>
              <a:gd name="T18" fmla="*/ 2147483647 w 150"/>
              <a:gd name="T19" fmla="*/ 2147483647 h 142"/>
              <a:gd name="T20" fmla="*/ 2147483647 w 150"/>
              <a:gd name="T21" fmla="*/ 0 h 1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0"/>
              <a:gd name="T34" fmla="*/ 0 h 142"/>
              <a:gd name="T35" fmla="*/ 150 w 150"/>
              <a:gd name="T36" fmla="*/ 142 h 1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0" h="142">
                <a:moveTo>
                  <a:pt x="76" y="0"/>
                </a:moveTo>
                <a:lnTo>
                  <a:pt x="58" y="54"/>
                </a:lnTo>
                <a:lnTo>
                  <a:pt x="0" y="54"/>
                </a:lnTo>
                <a:lnTo>
                  <a:pt x="46" y="88"/>
                </a:lnTo>
                <a:lnTo>
                  <a:pt x="30" y="142"/>
                </a:lnTo>
                <a:lnTo>
                  <a:pt x="76" y="110"/>
                </a:lnTo>
                <a:lnTo>
                  <a:pt x="122" y="142"/>
                </a:lnTo>
                <a:lnTo>
                  <a:pt x="104" y="88"/>
                </a:lnTo>
                <a:lnTo>
                  <a:pt x="150" y="54"/>
                </a:lnTo>
                <a:lnTo>
                  <a:pt x="94" y="54"/>
                </a:lnTo>
                <a:lnTo>
                  <a:pt x="76" y="0"/>
                </a:lnTo>
                <a:close/>
              </a:path>
            </a:pathLst>
          </a:custGeom>
          <a:solidFill>
            <a:srgbClr val="FFCC00"/>
          </a:solidFill>
          <a:ln w="3175">
            <a:solidFill>
              <a:schemeClr val="tx1"/>
            </a:solidFill>
            <a:round/>
            <a:headEnd/>
            <a:tailEnd/>
          </a:ln>
        </p:spPr>
        <p:txBody>
          <a:bodyPr/>
          <a:lstStyle/>
          <a:p>
            <a:endParaRPr lang="en-US">
              <a:latin typeface="Lucida Sans Unicode" pitchFamily="34" charset="0"/>
            </a:endParaRPr>
          </a:p>
        </p:txBody>
      </p:sp>
      <p:pic>
        <p:nvPicPr>
          <p:cNvPr id="166979" name="Picture 116" descr="Gold-DAU-LOGO-gif"/>
          <p:cNvPicPr>
            <a:picLocks noChangeAspect="1" noChangeArrowheads="1"/>
          </p:cNvPicPr>
          <p:nvPr/>
        </p:nvPicPr>
        <p:blipFill>
          <a:blip r:embed="rId3"/>
          <a:srcRect/>
          <a:stretch>
            <a:fillRect/>
          </a:stretch>
        </p:blipFill>
        <p:spPr bwMode="auto">
          <a:xfrm>
            <a:off x="7848600" y="0"/>
            <a:ext cx="1295400" cy="1225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178" name="Group 2"/>
          <p:cNvGraphicFramePr>
            <a:graphicFrameLocks noGrp="1"/>
          </p:cNvGraphicFramePr>
          <p:nvPr>
            <p:ph/>
          </p:nvPr>
        </p:nvGraphicFramePr>
        <p:xfrm>
          <a:off x="533400" y="1249363"/>
          <a:ext cx="8001000" cy="4130675"/>
        </p:xfrm>
        <a:graphic>
          <a:graphicData uri="http://schemas.openxmlformats.org/drawingml/2006/table">
            <a:tbl>
              <a:tblPr/>
              <a:tblGrid>
                <a:gridCol w="1524000"/>
                <a:gridCol w="1066800"/>
                <a:gridCol w="1066800"/>
                <a:gridCol w="1066800"/>
                <a:gridCol w="1143000"/>
                <a:gridCol w="1066800"/>
                <a:gridCol w="1066800"/>
              </a:tblGrid>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Narrow" pitchFamily="34" charset="0"/>
                      </a:endParaRPr>
                    </a:p>
                  </a:txBody>
                  <a:tcP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National*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B"/>
                    </a:solid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DoD**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B"/>
                    </a:solid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Civilian AT&amp;L***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Workforce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r>
              <a:tr h="5238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rPr>
                        <a:t>Generation</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rPr>
                        <a:t>Workforce (millions)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rPr>
                        <a: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rPr>
                        <a:t>Workforce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rPr>
                        <a:t>Workforce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rPr>
                        <a: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rPr>
                        <a:t>Workforce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rPr>
                        <a:t>Workforce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rPr>
                        <a: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rPr>
                        <a:t>Workforce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5397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rPr>
                        <a:t>Silent Generation (born before 1946)</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11.5</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6.5%</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45,625</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6.7%</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6,624</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5.9%</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r>
              <a:tr h="517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rPr>
                        <a:t>Baby Boomers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rPr>
                        <a:t>(1946-64)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61.5</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34.9%</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438,971</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64.5%</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74,887</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67.3%</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FF"/>
                    </a:solidFill>
                  </a:tcPr>
                </a:tc>
              </a:tr>
              <a:tr h="579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rPr>
                        <a:t>Generation X</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rPr>
                        <a:t>(1965-76)</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3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43.5</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3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24.7%</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3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132,948</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3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19.5%</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3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18,544</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3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16.7%</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3FF"/>
                    </a:solidFill>
                  </a:tcPr>
                </a:tc>
              </a:tr>
              <a:tr h="649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rPr>
                        <a:t>Generation 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rPr>
                        <a:t>(1977-1989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3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31.5</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3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17.9%</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3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62,676</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3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9.2%</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3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11,286</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3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10.1%</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3FF"/>
                    </a:solidFill>
                  </a:tcPr>
                </a:tc>
              </a:tr>
              <a:tr h="6254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rPr>
                        <a:t>Millenium</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Narrow" pitchFamily="34" charset="0"/>
                        </a:rPr>
                        <a:t>(1990-present)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3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28.0</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3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15.9%</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3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153</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3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0.0%</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3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0</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3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Narrow" pitchFamily="34" charset="0"/>
                        </a:rPr>
                        <a:t>0.0%</a:t>
                      </a: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F3FF"/>
                    </a:solidFill>
                  </a:tcPr>
                </a:tc>
              </a:tr>
            </a:tbl>
          </a:graphicData>
        </a:graphic>
      </p:graphicFrame>
      <p:sp>
        <p:nvSpPr>
          <p:cNvPr id="169024" name="Rectangle 68"/>
          <p:cNvSpPr>
            <a:spLocks noChangeArrowheads="1"/>
          </p:cNvSpPr>
          <p:nvPr/>
        </p:nvSpPr>
        <p:spPr bwMode="auto">
          <a:xfrm>
            <a:off x="565150" y="5575300"/>
            <a:ext cx="8070850" cy="168275"/>
          </a:xfrm>
          <a:prstGeom prst="rect">
            <a:avLst/>
          </a:prstGeom>
          <a:noFill/>
          <a:ln w="9525">
            <a:noFill/>
            <a:miter lim="800000"/>
            <a:headEnd/>
            <a:tailEnd/>
          </a:ln>
        </p:spPr>
        <p:txBody>
          <a:bodyPr wrap="none" lIns="0" tIns="0" rIns="0" bIns="0">
            <a:spAutoFit/>
          </a:bodyPr>
          <a:lstStyle/>
          <a:p>
            <a:r>
              <a:rPr lang="en-US" sz="1100" b="1">
                <a:solidFill>
                  <a:srgbClr val="000000"/>
                </a:solidFill>
                <a:latin typeface="Lucida Sans Unicode" pitchFamily="34" charset="0"/>
              </a:rPr>
              <a:t>    *Source: Armour, Stephanie "Generation Y They've Arrived at Work with a New Attitude" USA Today, Nov 7, 2005, 18-28</a:t>
            </a:r>
            <a:endParaRPr lang="en-US" sz="1100" b="1">
              <a:latin typeface="Lucida Sans Unicode" pitchFamily="34" charset="0"/>
            </a:endParaRPr>
          </a:p>
        </p:txBody>
      </p:sp>
      <p:sp>
        <p:nvSpPr>
          <p:cNvPr id="169025" name="Rectangle 69"/>
          <p:cNvSpPr>
            <a:spLocks noChangeArrowheads="1"/>
          </p:cNvSpPr>
          <p:nvPr/>
        </p:nvSpPr>
        <p:spPr bwMode="auto">
          <a:xfrm>
            <a:off x="552450" y="5762625"/>
            <a:ext cx="6669088" cy="168275"/>
          </a:xfrm>
          <a:prstGeom prst="rect">
            <a:avLst/>
          </a:prstGeom>
          <a:noFill/>
          <a:ln w="9525">
            <a:noFill/>
            <a:miter lim="800000"/>
            <a:headEnd/>
            <a:tailEnd/>
          </a:ln>
        </p:spPr>
        <p:txBody>
          <a:bodyPr wrap="none" lIns="0" tIns="0" rIns="0" bIns="0">
            <a:spAutoFit/>
          </a:bodyPr>
          <a:lstStyle/>
          <a:p>
            <a:r>
              <a:rPr lang="en-US" sz="1100" b="1">
                <a:solidFill>
                  <a:srgbClr val="000000"/>
                </a:solidFill>
                <a:latin typeface="Lucida Sans Unicode" pitchFamily="34" charset="0"/>
              </a:rPr>
              <a:t>   **Source: OSD P&amp;R Report: DoD Civilian Workforce Statistics/DoD Demographics/May2006 Edition</a:t>
            </a:r>
            <a:endParaRPr lang="en-US" sz="1100" b="1">
              <a:latin typeface="Lucida Sans Unicode" pitchFamily="34" charset="0"/>
            </a:endParaRPr>
          </a:p>
        </p:txBody>
      </p:sp>
      <p:sp>
        <p:nvSpPr>
          <p:cNvPr id="169026" name="Rectangle 70"/>
          <p:cNvSpPr>
            <a:spLocks noChangeArrowheads="1"/>
          </p:cNvSpPr>
          <p:nvPr/>
        </p:nvSpPr>
        <p:spPr bwMode="auto">
          <a:xfrm>
            <a:off x="541338" y="5943600"/>
            <a:ext cx="7558087" cy="168275"/>
          </a:xfrm>
          <a:prstGeom prst="rect">
            <a:avLst/>
          </a:prstGeom>
          <a:noFill/>
          <a:ln w="9525">
            <a:noFill/>
            <a:miter lim="800000"/>
            <a:headEnd/>
            <a:tailEnd/>
          </a:ln>
        </p:spPr>
        <p:txBody>
          <a:bodyPr wrap="none" lIns="0" tIns="0" rIns="0" bIns="0">
            <a:spAutoFit/>
          </a:bodyPr>
          <a:lstStyle/>
          <a:p>
            <a:r>
              <a:rPr lang="en-US" sz="1100" b="1">
                <a:solidFill>
                  <a:srgbClr val="000000"/>
                </a:solidFill>
                <a:latin typeface="Lucida Sans Unicode" pitchFamily="34" charset="0"/>
              </a:rPr>
              <a:t>  ***Source:  AT&amp;L Datamart FY07 AT&amp;L Workforce Count/AT&amp;L workforce data contains 456 files with null for age</a:t>
            </a:r>
            <a:endParaRPr lang="en-US" sz="1100" b="1">
              <a:latin typeface="Lucida Sans Unicode" pitchFamily="34" charset="0"/>
            </a:endParaRPr>
          </a:p>
        </p:txBody>
      </p:sp>
      <p:sp>
        <p:nvSpPr>
          <p:cNvPr id="169027" name="Text Box 71"/>
          <p:cNvSpPr txBox="1">
            <a:spLocks noChangeArrowheads="1"/>
          </p:cNvSpPr>
          <p:nvPr/>
        </p:nvSpPr>
        <p:spPr bwMode="auto">
          <a:xfrm>
            <a:off x="1981200" y="152400"/>
            <a:ext cx="4811713" cy="946150"/>
          </a:xfrm>
          <a:prstGeom prst="rect">
            <a:avLst/>
          </a:prstGeom>
          <a:noFill/>
          <a:ln w="9525">
            <a:noFill/>
            <a:miter lim="800000"/>
            <a:headEnd/>
            <a:tailEnd/>
          </a:ln>
        </p:spPr>
        <p:txBody>
          <a:bodyPr wrap="none">
            <a:spAutoFit/>
          </a:bodyPr>
          <a:lstStyle/>
          <a:p>
            <a:r>
              <a:rPr lang="en-US" sz="2800" b="1">
                <a:latin typeface="Lucida Sans Unicode" pitchFamily="34" charset="0"/>
              </a:rPr>
              <a:t>DoD Acquisition Workforce</a:t>
            </a:r>
          </a:p>
          <a:p>
            <a:r>
              <a:rPr lang="en-US" sz="2800" b="1">
                <a:latin typeface="Lucida Sans Unicode" pitchFamily="34" charset="0"/>
              </a:rPr>
              <a:t> Generational Composition</a:t>
            </a:r>
          </a:p>
        </p:txBody>
      </p:sp>
      <p:sp>
        <p:nvSpPr>
          <p:cNvPr id="169028" name="Oval 72"/>
          <p:cNvSpPr>
            <a:spLocks noChangeArrowheads="1"/>
          </p:cNvSpPr>
          <p:nvPr/>
        </p:nvSpPr>
        <p:spPr bwMode="auto">
          <a:xfrm>
            <a:off x="7480300" y="3200400"/>
            <a:ext cx="990600" cy="533400"/>
          </a:xfrm>
          <a:prstGeom prst="ellipse">
            <a:avLst/>
          </a:prstGeom>
          <a:noFill/>
          <a:ln w="38100" algn="ctr">
            <a:solidFill>
              <a:srgbClr val="FF3300"/>
            </a:solidFill>
            <a:round/>
            <a:headEnd/>
            <a:tailEnd/>
          </a:ln>
        </p:spPr>
        <p:txBody>
          <a:bodyPr wrap="none" anchor="ctr"/>
          <a:lstStyle/>
          <a:p>
            <a:endParaRPr lang="en-US">
              <a:latin typeface="Lucida Sans Unicode" pitchFamily="34" charset="0"/>
            </a:endParaRPr>
          </a:p>
        </p:txBody>
      </p:sp>
      <p:sp>
        <p:nvSpPr>
          <p:cNvPr id="169029" name="Text Box 73"/>
          <p:cNvSpPr txBox="1">
            <a:spLocks noChangeArrowheads="1"/>
          </p:cNvSpPr>
          <p:nvPr/>
        </p:nvSpPr>
        <p:spPr bwMode="auto">
          <a:xfrm>
            <a:off x="606425" y="6248400"/>
            <a:ext cx="8004175" cy="555625"/>
          </a:xfrm>
          <a:prstGeom prst="rect">
            <a:avLst/>
          </a:prstGeom>
          <a:solidFill>
            <a:schemeClr val="bg1"/>
          </a:solidFill>
          <a:ln w="38100" algn="ctr">
            <a:solidFill>
              <a:srgbClr val="FF3300"/>
            </a:solidFill>
            <a:miter lim="800000"/>
            <a:headEnd/>
            <a:tailEnd/>
          </a:ln>
        </p:spPr>
        <p:txBody>
          <a:bodyPr>
            <a:spAutoFit/>
          </a:bodyPr>
          <a:lstStyle/>
          <a:p>
            <a:r>
              <a:rPr lang="en-US" sz="1400" b="1">
                <a:latin typeface="Lucida Sans Unicode" pitchFamily="34" charset="0"/>
              </a:rPr>
              <a:t>Even though our workforce is working longer, there is a growing concern that a large and experienced component of the DAW will start to contract—creating </a:t>
            </a:r>
            <a:r>
              <a:rPr lang="en-US" sz="1400" b="1" u="sng">
                <a:latin typeface="Lucida Sans Unicode" pitchFamily="34" charset="0"/>
              </a:rPr>
              <a:t>gaps in critical skills</a:t>
            </a:r>
          </a:p>
        </p:txBody>
      </p:sp>
      <p:sp>
        <p:nvSpPr>
          <p:cNvPr id="169030" name="Freeform 74"/>
          <p:cNvSpPr>
            <a:spLocks/>
          </p:cNvSpPr>
          <p:nvPr/>
        </p:nvSpPr>
        <p:spPr bwMode="auto">
          <a:xfrm>
            <a:off x="6172200" y="3784600"/>
            <a:ext cx="1524000" cy="2438400"/>
          </a:xfrm>
          <a:custGeom>
            <a:avLst/>
            <a:gdLst>
              <a:gd name="T0" fmla="*/ 2147483647 w 912"/>
              <a:gd name="T1" fmla="*/ 0 h 1584"/>
              <a:gd name="T2" fmla="*/ 2147483647 w 912"/>
              <a:gd name="T3" fmla="*/ 2147483647 h 1584"/>
              <a:gd name="T4" fmla="*/ 2147483647 w 912"/>
              <a:gd name="T5" fmla="*/ 2147483647 h 1584"/>
              <a:gd name="T6" fmla="*/ 0 w 912"/>
              <a:gd name="T7" fmla="*/ 2147483647 h 1584"/>
              <a:gd name="T8" fmla="*/ 0 60000 65536"/>
              <a:gd name="T9" fmla="*/ 0 60000 65536"/>
              <a:gd name="T10" fmla="*/ 0 60000 65536"/>
              <a:gd name="T11" fmla="*/ 0 60000 65536"/>
              <a:gd name="T12" fmla="*/ 0 w 912"/>
              <a:gd name="T13" fmla="*/ 0 h 1584"/>
              <a:gd name="T14" fmla="*/ 912 w 912"/>
              <a:gd name="T15" fmla="*/ 1584 h 1584"/>
            </a:gdLst>
            <a:ahLst/>
            <a:cxnLst>
              <a:cxn ang="T8">
                <a:pos x="T0" y="T1"/>
              </a:cxn>
              <a:cxn ang="T9">
                <a:pos x="T2" y="T3"/>
              </a:cxn>
              <a:cxn ang="T10">
                <a:pos x="T4" y="T5"/>
              </a:cxn>
              <a:cxn ang="T11">
                <a:pos x="T6" y="T7"/>
              </a:cxn>
            </a:cxnLst>
            <a:rect l="T12" t="T13" r="T14" b="T15"/>
            <a:pathLst>
              <a:path w="912" h="1584">
                <a:moveTo>
                  <a:pt x="912" y="0"/>
                </a:moveTo>
                <a:lnTo>
                  <a:pt x="144" y="816"/>
                </a:lnTo>
                <a:lnTo>
                  <a:pt x="720" y="912"/>
                </a:lnTo>
                <a:lnTo>
                  <a:pt x="0" y="1584"/>
                </a:lnTo>
              </a:path>
            </a:pathLst>
          </a:custGeom>
          <a:noFill/>
          <a:ln w="57150">
            <a:solidFill>
              <a:srgbClr val="FF3300"/>
            </a:solidFill>
            <a:round/>
            <a:headEnd type="triangle" w="med" len="med"/>
            <a:tailEnd/>
          </a:ln>
        </p:spPr>
        <p:txBody>
          <a:bodyPr/>
          <a:lstStyle/>
          <a:p>
            <a:endParaRPr lang="en-US">
              <a:latin typeface="Lucida Sans Unicode" pitchFamily="34" charset="0"/>
            </a:endParaRP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3"/>
          <p:cNvSpPr>
            <a:spLocks noGrp="1" noChangeArrowheads="1"/>
          </p:cNvSpPr>
          <p:nvPr>
            <p:ph idx="1"/>
          </p:nvPr>
        </p:nvSpPr>
        <p:spPr>
          <a:xfrm>
            <a:off x="444500" y="1163638"/>
            <a:ext cx="8229600" cy="5299075"/>
          </a:xfrm>
        </p:spPr>
        <p:txBody>
          <a:bodyPr/>
          <a:lstStyle/>
          <a:p>
            <a:pPr eaLnBrk="1" hangingPunct="1">
              <a:lnSpc>
                <a:spcPct val="80000"/>
              </a:lnSpc>
              <a:buFontTx/>
              <a:buNone/>
            </a:pPr>
            <a:r>
              <a:rPr lang="en-US" sz="2000" smtClean="0"/>
              <a:t>Concept:</a:t>
            </a:r>
          </a:p>
          <a:p>
            <a:pPr eaLnBrk="1" hangingPunct="1">
              <a:lnSpc>
                <a:spcPct val="80000"/>
              </a:lnSpc>
              <a:buFontTx/>
              <a:buNone/>
            </a:pPr>
            <a:endParaRPr lang="en-US" sz="1000" smtClean="0"/>
          </a:p>
          <a:p>
            <a:pPr eaLnBrk="1" hangingPunct="1">
              <a:lnSpc>
                <a:spcPct val="80000"/>
              </a:lnSpc>
            </a:pPr>
            <a:r>
              <a:rPr lang="en-US" sz="2000" smtClean="0"/>
              <a:t>DAU is working to partner with Ohio Colleges &amp; Universities, Local Industry, and Learning Organizations including AFMC, ASC, and AFRL at Wright Patterson AFB, OH to create opportunities for college students who complete DAWIA certified coursework in contracting or logistics  </a:t>
            </a:r>
          </a:p>
          <a:p>
            <a:pPr lvl="1" eaLnBrk="1" hangingPunct="1">
              <a:lnSpc>
                <a:spcPct val="80000"/>
              </a:lnSpc>
            </a:pPr>
            <a:r>
              <a:rPr lang="en-US" sz="1800" smtClean="0"/>
              <a:t>Co-op Opportunities  </a:t>
            </a:r>
          </a:p>
          <a:p>
            <a:pPr lvl="2" eaLnBrk="1" hangingPunct="1">
              <a:lnSpc>
                <a:spcPct val="80000"/>
              </a:lnSpc>
            </a:pPr>
            <a:r>
              <a:rPr lang="en-US" sz="1600" smtClean="0"/>
              <a:t>The FY10 State of Ohio stimulus package may have up to $250M available for internships/co-ops (an RFP will be issued in July 2009 to solicit programs interested)</a:t>
            </a:r>
          </a:p>
          <a:p>
            <a:pPr lvl="2" eaLnBrk="1" hangingPunct="1">
              <a:lnSpc>
                <a:spcPct val="80000"/>
              </a:lnSpc>
            </a:pPr>
            <a:r>
              <a:rPr lang="en-US" sz="1600" smtClean="0"/>
              <a:t>Co-ops at Wright Patterson AFB will allow students to gain on-the-job exposure to both contracting and logistics careers</a:t>
            </a:r>
          </a:p>
          <a:p>
            <a:pPr lvl="2" eaLnBrk="1" hangingPunct="1">
              <a:lnSpc>
                <a:spcPct val="80000"/>
              </a:lnSpc>
            </a:pPr>
            <a:endParaRPr lang="en-US" sz="1600" smtClean="0"/>
          </a:p>
          <a:p>
            <a:pPr eaLnBrk="1" hangingPunct="1">
              <a:lnSpc>
                <a:spcPct val="80000"/>
              </a:lnSpc>
            </a:pPr>
            <a:r>
              <a:rPr lang="en-US" sz="2000" smtClean="0"/>
              <a:t>Colleges/Universities will provide or accept equivalent DAWIA courses in contracting or logistics as part of undergraduate degrees  </a:t>
            </a:r>
          </a:p>
          <a:p>
            <a:pPr lvl="1" eaLnBrk="1" hangingPunct="1">
              <a:lnSpc>
                <a:spcPct val="80000"/>
              </a:lnSpc>
            </a:pPr>
            <a:r>
              <a:rPr lang="en-US" sz="1800" smtClean="0"/>
              <a:t>Courses include CON 100, 110, 111,112,120, 214, 215, 216, 217 &amp; 218 or LOG 100, 102, 200, 201, 235, &amp; 236 </a:t>
            </a:r>
          </a:p>
          <a:p>
            <a:pPr lvl="1" eaLnBrk="1" hangingPunct="1">
              <a:lnSpc>
                <a:spcPct val="80000"/>
              </a:lnSpc>
            </a:pPr>
            <a:r>
              <a:rPr lang="en-US" sz="1800" smtClean="0"/>
              <a:t>There will be various options for students to complete the coursework depending on their college status </a:t>
            </a:r>
          </a:p>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buFontTx/>
              <a:buNone/>
            </a:pPr>
            <a:endParaRPr lang="en-US" sz="2000" smtClean="0"/>
          </a:p>
          <a:p>
            <a:pPr eaLnBrk="1" hangingPunct="1">
              <a:lnSpc>
                <a:spcPct val="80000"/>
              </a:lnSpc>
              <a:buFontTx/>
              <a:buNone/>
            </a:pPr>
            <a:endParaRPr lang="en-US" sz="2000" smtClean="0"/>
          </a:p>
          <a:p>
            <a:pPr eaLnBrk="1" hangingPunct="1">
              <a:lnSpc>
                <a:spcPct val="80000"/>
              </a:lnSpc>
              <a:buFontTx/>
              <a:buNone/>
            </a:pPr>
            <a:endParaRPr lang="en-US" sz="2000" smtClean="0"/>
          </a:p>
          <a:p>
            <a:pPr eaLnBrk="1" hangingPunct="1">
              <a:lnSpc>
                <a:spcPct val="80000"/>
              </a:lnSpc>
              <a:buFontTx/>
              <a:buNone/>
            </a:pPr>
            <a:endParaRPr lang="en-US" sz="1800" smtClean="0"/>
          </a:p>
          <a:p>
            <a:pPr eaLnBrk="1" hangingPunct="1">
              <a:lnSpc>
                <a:spcPct val="80000"/>
              </a:lnSpc>
            </a:pPr>
            <a:endParaRPr lang="en-US" sz="2000" smtClean="0"/>
          </a:p>
          <a:p>
            <a:pPr eaLnBrk="1" hangingPunct="1">
              <a:lnSpc>
                <a:spcPct val="80000"/>
              </a:lnSpc>
            </a:pPr>
            <a:endParaRPr lang="en-US" sz="2000" smtClean="0"/>
          </a:p>
          <a:p>
            <a:pPr lvl="1" eaLnBrk="1" hangingPunct="1">
              <a:lnSpc>
                <a:spcPct val="80000"/>
              </a:lnSpc>
            </a:pPr>
            <a:endParaRPr lang="en-US" sz="1800" smtClean="0"/>
          </a:p>
          <a:p>
            <a:pPr lvl="1" eaLnBrk="1" hangingPunct="1">
              <a:lnSpc>
                <a:spcPct val="80000"/>
              </a:lnSpc>
            </a:pPr>
            <a:endParaRPr lang="en-US" sz="1800" smtClean="0"/>
          </a:p>
          <a:p>
            <a:pPr lvl="1" eaLnBrk="1" hangingPunct="1">
              <a:lnSpc>
                <a:spcPct val="80000"/>
              </a:lnSpc>
            </a:pPr>
            <a:endParaRPr lang="en-US" sz="1800" smtClean="0"/>
          </a:p>
        </p:txBody>
      </p:sp>
      <p:sp>
        <p:nvSpPr>
          <p:cNvPr id="10242" name="Rectangle 2"/>
          <p:cNvSpPr>
            <a:spLocks noGrp="1" noChangeArrowheads="1"/>
          </p:cNvSpPr>
          <p:nvPr>
            <p:ph type="title"/>
          </p:nvPr>
        </p:nvSpPr>
        <p:spPr/>
        <p:txBody>
          <a:bodyPr/>
          <a:lstStyle/>
          <a:p>
            <a:pPr eaLnBrk="1" fontAlgn="auto" hangingPunct="1">
              <a:spcAft>
                <a:spcPts val="0"/>
              </a:spcAft>
              <a:defRPr/>
            </a:pPr>
            <a:r>
              <a:rPr lang="en-US" smtClean="0"/>
              <a:t>Executive Summary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3"/>
          <p:cNvSpPr>
            <a:spLocks noGrp="1" noChangeArrowheads="1"/>
          </p:cNvSpPr>
          <p:nvPr>
            <p:ph idx="1"/>
          </p:nvPr>
        </p:nvSpPr>
        <p:spPr>
          <a:xfrm>
            <a:off x="444500" y="1163638"/>
            <a:ext cx="8229600" cy="5299075"/>
          </a:xfrm>
        </p:spPr>
        <p:txBody>
          <a:bodyPr/>
          <a:lstStyle/>
          <a:p>
            <a:pPr eaLnBrk="1" hangingPunct="1">
              <a:lnSpc>
                <a:spcPct val="70000"/>
              </a:lnSpc>
            </a:pPr>
            <a:endParaRPr lang="en-US" sz="1900" smtClean="0"/>
          </a:p>
          <a:p>
            <a:pPr eaLnBrk="1" hangingPunct="1">
              <a:lnSpc>
                <a:spcPct val="70000"/>
              </a:lnSpc>
            </a:pPr>
            <a:r>
              <a:rPr lang="en-US" sz="1900" smtClean="0"/>
              <a:t>Industry benefits as students will be better versed in the DoD language of contracting and logistics </a:t>
            </a:r>
          </a:p>
          <a:p>
            <a:pPr eaLnBrk="1" hangingPunct="1">
              <a:lnSpc>
                <a:spcPct val="70000"/>
              </a:lnSpc>
            </a:pPr>
            <a:r>
              <a:rPr lang="en-US" sz="1900" smtClean="0"/>
              <a:t>Ohio benefits from one more way of attracting/developing a quality workforce</a:t>
            </a:r>
          </a:p>
          <a:p>
            <a:pPr eaLnBrk="1" hangingPunct="1">
              <a:lnSpc>
                <a:spcPct val="70000"/>
              </a:lnSpc>
              <a:buFontTx/>
              <a:buNone/>
            </a:pPr>
            <a:endParaRPr lang="en-US" sz="1900" smtClean="0"/>
          </a:p>
          <a:p>
            <a:pPr eaLnBrk="1" hangingPunct="1">
              <a:lnSpc>
                <a:spcPct val="70000"/>
              </a:lnSpc>
              <a:buFontTx/>
              <a:buNone/>
            </a:pPr>
            <a:r>
              <a:rPr lang="en-US" sz="1900" smtClean="0"/>
              <a:t>Background:</a:t>
            </a:r>
          </a:p>
          <a:p>
            <a:pPr eaLnBrk="1" hangingPunct="1">
              <a:lnSpc>
                <a:spcPct val="70000"/>
              </a:lnSpc>
              <a:buFontTx/>
              <a:buNone/>
            </a:pPr>
            <a:endParaRPr lang="en-US" sz="1000" smtClean="0"/>
          </a:p>
          <a:p>
            <a:pPr eaLnBrk="1" hangingPunct="1">
              <a:lnSpc>
                <a:spcPct val="70000"/>
              </a:lnSpc>
            </a:pPr>
            <a:r>
              <a:rPr lang="en-US" sz="1900" smtClean="0"/>
              <a:t>Workforce is changing rapidly with </a:t>
            </a:r>
            <a:r>
              <a:rPr lang="en-US" sz="1900" smtClean="0">
                <a:solidFill>
                  <a:schemeClr val="tx2"/>
                </a:solidFill>
              </a:rPr>
              <a:t>75,000 Department of Defense employees eligible to retire now</a:t>
            </a:r>
          </a:p>
          <a:p>
            <a:pPr eaLnBrk="1" hangingPunct="1">
              <a:lnSpc>
                <a:spcPct val="70000"/>
              </a:lnSpc>
            </a:pPr>
            <a:r>
              <a:rPr lang="en-US" sz="1900" smtClean="0">
                <a:solidFill>
                  <a:schemeClr val="tx2"/>
                </a:solidFill>
              </a:rPr>
              <a:t>An additional 120,000 coming up on their initial eligibility within the next 5 years and the average DoD employee retires within 3 years of eligibility</a:t>
            </a:r>
          </a:p>
          <a:p>
            <a:pPr eaLnBrk="1" hangingPunct="1">
              <a:lnSpc>
                <a:spcPct val="70000"/>
              </a:lnSpc>
            </a:pPr>
            <a:r>
              <a:rPr lang="en-US" sz="1900" smtClean="0"/>
              <a:t>We need to work together to attract and recruit talented students in these high demand career fields</a:t>
            </a:r>
          </a:p>
          <a:p>
            <a:pPr eaLnBrk="1" hangingPunct="1">
              <a:lnSpc>
                <a:spcPct val="70000"/>
              </a:lnSpc>
            </a:pPr>
            <a:endParaRPr lang="en-US" sz="1900" smtClean="0"/>
          </a:p>
          <a:p>
            <a:pPr eaLnBrk="1" hangingPunct="1">
              <a:lnSpc>
                <a:spcPct val="70000"/>
              </a:lnSpc>
              <a:buFontTx/>
              <a:buNone/>
            </a:pPr>
            <a:endParaRPr lang="en-US" sz="1900" smtClean="0"/>
          </a:p>
          <a:p>
            <a:pPr eaLnBrk="1" hangingPunct="1">
              <a:lnSpc>
                <a:spcPct val="70000"/>
              </a:lnSpc>
              <a:buFontTx/>
              <a:buNone/>
            </a:pPr>
            <a:endParaRPr lang="en-US" sz="1900" smtClean="0"/>
          </a:p>
          <a:p>
            <a:pPr eaLnBrk="1" hangingPunct="1">
              <a:lnSpc>
                <a:spcPct val="70000"/>
              </a:lnSpc>
              <a:buFontTx/>
              <a:buNone/>
            </a:pPr>
            <a:r>
              <a:rPr lang="en-US" sz="1700" smtClean="0"/>
              <a:t>DAU Point of Contact: </a:t>
            </a:r>
          </a:p>
          <a:p>
            <a:pPr eaLnBrk="1" hangingPunct="1">
              <a:lnSpc>
                <a:spcPct val="70000"/>
              </a:lnSpc>
              <a:buFontTx/>
              <a:buNone/>
            </a:pPr>
            <a:r>
              <a:rPr lang="en-US" sz="1700" smtClean="0"/>
              <a:t> Jerry VanDeWiele, Major, USAF, 3100 Research Blvd, Kettering, OH  </a:t>
            </a:r>
          </a:p>
          <a:p>
            <a:pPr eaLnBrk="1" hangingPunct="1">
              <a:lnSpc>
                <a:spcPct val="70000"/>
              </a:lnSpc>
              <a:buFontTx/>
              <a:buNone/>
            </a:pPr>
            <a:r>
              <a:rPr lang="en-US" sz="1700" smtClean="0"/>
              <a:t> Phone:  (937) 781-1059 &amp; Email:  jerry.vandewiele@dau.mil</a:t>
            </a:r>
          </a:p>
          <a:p>
            <a:pPr eaLnBrk="1" hangingPunct="1">
              <a:lnSpc>
                <a:spcPct val="70000"/>
              </a:lnSpc>
              <a:buFontTx/>
              <a:buNone/>
            </a:pPr>
            <a:endParaRPr lang="en-US" sz="1700" smtClean="0"/>
          </a:p>
          <a:p>
            <a:pPr eaLnBrk="1" hangingPunct="1">
              <a:lnSpc>
                <a:spcPct val="70000"/>
              </a:lnSpc>
            </a:pPr>
            <a:endParaRPr lang="en-US" sz="1900" smtClean="0"/>
          </a:p>
          <a:p>
            <a:pPr eaLnBrk="1" hangingPunct="1">
              <a:lnSpc>
                <a:spcPct val="70000"/>
              </a:lnSpc>
            </a:pPr>
            <a:endParaRPr lang="en-US" sz="1900" smtClean="0"/>
          </a:p>
          <a:p>
            <a:pPr lvl="1" eaLnBrk="1" hangingPunct="1">
              <a:lnSpc>
                <a:spcPct val="70000"/>
              </a:lnSpc>
            </a:pPr>
            <a:endParaRPr lang="en-US" sz="1700" smtClean="0"/>
          </a:p>
          <a:p>
            <a:pPr lvl="1" eaLnBrk="1" hangingPunct="1">
              <a:lnSpc>
                <a:spcPct val="70000"/>
              </a:lnSpc>
            </a:pPr>
            <a:endParaRPr lang="en-US" sz="1700" smtClean="0"/>
          </a:p>
          <a:p>
            <a:pPr lvl="1" eaLnBrk="1" hangingPunct="1">
              <a:lnSpc>
                <a:spcPct val="70000"/>
              </a:lnSpc>
            </a:pPr>
            <a:endParaRPr lang="en-US" sz="1700" smtClean="0"/>
          </a:p>
        </p:txBody>
      </p:sp>
      <p:sp>
        <p:nvSpPr>
          <p:cNvPr id="11266" name="Rectangle 2"/>
          <p:cNvSpPr>
            <a:spLocks noGrp="1" noChangeArrowheads="1"/>
          </p:cNvSpPr>
          <p:nvPr>
            <p:ph type="title"/>
          </p:nvPr>
        </p:nvSpPr>
        <p:spPr>
          <a:xfrm>
            <a:off x="1422400" y="0"/>
            <a:ext cx="6858000" cy="914400"/>
          </a:xfrm>
        </p:spPr>
        <p:txBody>
          <a:bodyPr/>
          <a:lstStyle/>
          <a:p>
            <a:pPr eaLnBrk="1" fontAlgn="auto" hangingPunct="1">
              <a:spcAft>
                <a:spcPts val="0"/>
              </a:spcAft>
              <a:defRPr/>
            </a:pPr>
            <a:r>
              <a:rPr lang="en-US" smtClean="0"/>
              <a:t>Executive Summary (cont)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43000" y="152400"/>
            <a:ext cx="7162800" cy="1371600"/>
          </a:xfrm>
        </p:spPr>
        <p:txBody>
          <a:bodyPr>
            <a:normAutofit fontScale="90000"/>
          </a:bodyPr>
          <a:lstStyle/>
          <a:p>
            <a:pPr eaLnBrk="1" fontAlgn="auto" hangingPunct="1">
              <a:spcAft>
                <a:spcPts val="0"/>
              </a:spcAft>
              <a:defRPr/>
            </a:pPr>
            <a:r>
              <a:rPr lang="en-US" sz="3600" dirty="0" smtClean="0">
                <a:cs typeface="Times New Roman" pitchFamily="18" charset="0"/>
              </a:rPr>
              <a:t>Miami Valley Tech Prep Consortium</a:t>
            </a:r>
            <a:br>
              <a:rPr lang="en-US" sz="3600" dirty="0" smtClean="0">
                <a:cs typeface="Times New Roman" pitchFamily="18" charset="0"/>
              </a:rPr>
            </a:br>
            <a:r>
              <a:rPr lang="en-US" sz="3600" dirty="0" smtClean="0">
                <a:cs typeface="Times New Roman" pitchFamily="18" charset="0"/>
              </a:rPr>
              <a:t>MVCTC</a:t>
            </a:r>
            <a:endParaRPr lang="en-US" sz="3600" dirty="0" smtClean="0"/>
          </a:p>
        </p:txBody>
      </p:sp>
      <p:sp>
        <p:nvSpPr>
          <p:cNvPr id="61443" name="Rectangle 3"/>
          <p:cNvSpPr>
            <a:spLocks noGrp="1" noChangeArrowheads="1"/>
          </p:cNvSpPr>
          <p:nvPr>
            <p:ph type="body" sz="half" idx="2"/>
          </p:nvPr>
        </p:nvSpPr>
        <p:spPr>
          <a:xfrm>
            <a:off x="4876800" y="1524000"/>
            <a:ext cx="4267200" cy="5029200"/>
          </a:xfrm>
        </p:spPr>
        <p:txBody>
          <a:bodyPr/>
          <a:lstStyle/>
          <a:p>
            <a:pPr eaLnBrk="1" hangingPunct="1">
              <a:lnSpc>
                <a:spcPct val="80000"/>
              </a:lnSpc>
            </a:pPr>
            <a:r>
              <a:rPr lang="en-US" sz="1800" smtClean="0">
                <a:cs typeface="Times New Roman" pitchFamily="18" charset="0"/>
              </a:rPr>
              <a:t>Organized in 1992 </a:t>
            </a:r>
          </a:p>
          <a:p>
            <a:pPr eaLnBrk="1" hangingPunct="1">
              <a:lnSpc>
                <a:spcPct val="80000"/>
              </a:lnSpc>
            </a:pPr>
            <a:r>
              <a:rPr lang="en-US" sz="1800" smtClean="0">
                <a:cs typeface="Times New Roman" pitchFamily="18" charset="0"/>
              </a:rPr>
              <a:t>One of 23 Ohio consortia</a:t>
            </a:r>
          </a:p>
          <a:p>
            <a:pPr eaLnBrk="1" hangingPunct="1">
              <a:lnSpc>
                <a:spcPct val="80000"/>
              </a:lnSpc>
            </a:pPr>
            <a:r>
              <a:rPr lang="en-US" sz="1800" smtClean="0">
                <a:cs typeface="Times New Roman" pitchFamily="18" charset="0"/>
              </a:rPr>
              <a:t>14 academic-technical pathways for 2008-2009 school year</a:t>
            </a:r>
          </a:p>
          <a:p>
            <a:pPr lvl="1" eaLnBrk="1" hangingPunct="1">
              <a:lnSpc>
                <a:spcPct val="80000"/>
              </a:lnSpc>
            </a:pPr>
            <a:r>
              <a:rPr lang="en-US" sz="1600" smtClean="0">
                <a:cs typeface="Times New Roman" pitchFamily="18" charset="0"/>
              </a:rPr>
              <a:t>Allied Health </a:t>
            </a:r>
          </a:p>
          <a:p>
            <a:pPr lvl="1" eaLnBrk="1" hangingPunct="1">
              <a:lnSpc>
                <a:spcPct val="80000"/>
              </a:lnSpc>
            </a:pPr>
            <a:r>
              <a:rPr lang="en-US" sz="1600" smtClean="0">
                <a:cs typeface="Times New Roman" pitchFamily="18" charset="0"/>
              </a:rPr>
              <a:t>Architecture-Construction</a:t>
            </a:r>
          </a:p>
          <a:p>
            <a:pPr lvl="1" eaLnBrk="1" hangingPunct="1">
              <a:lnSpc>
                <a:spcPct val="80000"/>
              </a:lnSpc>
            </a:pPr>
            <a:r>
              <a:rPr lang="en-US" sz="1600" smtClean="0">
                <a:cs typeface="Times New Roman" pitchFamily="18" charset="0"/>
              </a:rPr>
              <a:t>Arts &amp; Communication (pending)</a:t>
            </a:r>
          </a:p>
          <a:p>
            <a:pPr lvl="1" eaLnBrk="1" hangingPunct="1">
              <a:lnSpc>
                <a:spcPct val="80000"/>
              </a:lnSpc>
            </a:pPr>
            <a:r>
              <a:rPr lang="en-US" sz="1600" smtClean="0">
                <a:cs typeface="Times New Roman" pitchFamily="18" charset="0"/>
              </a:rPr>
              <a:t>Automotive Technologies</a:t>
            </a:r>
          </a:p>
          <a:p>
            <a:pPr lvl="1" eaLnBrk="1" hangingPunct="1">
              <a:lnSpc>
                <a:spcPct val="80000"/>
              </a:lnSpc>
            </a:pPr>
            <a:r>
              <a:rPr lang="en-US" sz="1600" smtClean="0">
                <a:cs typeface="Times New Roman" pitchFamily="18" charset="0"/>
              </a:rPr>
              <a:t>Biotechnology </a:t>
            </a:r>
          </a:p>
          <a:p>
            <a:pPr lvl="1" eaLnBrk="1" hangingPunct="1">
              <a:lnSpc>
                <a:spcPct val="80000"/>
              </a:lnSpc>
            </a:pPr>
            <a:r>
              <a:rPr lang="en-US" sz="1600" smtClean="0">
                <a:cs typeface="Times New Roman" pitchFamily="18" charset="0"/>
              </a:rPr>
              <a:t>Business Technologies</a:t>
            </a:r>
          </a:p>
          <a:p>
            <a:pPr lvl="1" eaLnBrk="1" hangingPunct="1">
              <a:lnSpc>
                <a:spcPct val="80000"/>
              </a:lnSpc>
            </a:pPr>
            <a:r>
              <a:rPr lang="en-US" sz="1600" smtClean="0">
                <a:cs typeface="Times New Roman" pitchFamily="18" charset="0"/>
              </a:rPr>
              <a:t>Criminal Science </a:t>
            </a:r>
          </a:p>
          <a:p>
            <a:pPr lvl="1" eaLnBrk="1" hangingPunct="1">
              <a:lnSpc>
                <a:spcPct val="80000"/>
              </a:lnSpc>
            </a:pPr>
            <a:r>
              <a:rPr lang="en-US" sz="1600" smtClean="0">
                <a:cs typeface="Times New Roman" pitchFamily="18" charset="0"/>
              </a:rPr>
              <a:t>Culinary Arts</a:t>
            </a:r>
          </a:p>
          <a:p>
            <a:pPr lvl="1" eaLnBrk="1" hangingPunct="1">
              <a:lnSpc>
                <a:spcPct val="80000"/>
              </a:lnSpc>
            </a:pPr>
            <a:r>
              <a:rPr lang="en-US" sz="1600" smtClean="0">
                <a:cs typeface="Times New Roman" pitchFamily="18" charset="0"/>
              </a:rPr>
              <a:t>Digital Design Technologies</a:t>
            </a:r>
          </a:p>
          <a:p>
            <a:pPr lvl="1" eaLnBrk="1" hangingPunct="1">
              <a:lnSpc>
                <a:spcPct val="80000"/>
              </a:lnSpc>
            </a:pPr>
            <a:r>
              <a:rPr lang="en-US" sz="1600" smtClean="0">
                <a:cs typeface="Times New Roman" pitchFamily="18" charset="0"/>
              </a:rPr>
              <a:t>Exercise Science</a:t>
            </a:r>
          </a:p>
          <a:p>
            <a:pPr lvl="1" eaLnBrk="1" hangingPunct="1">
              <a:lnSpc>
                <a:spcPct val="80000"/>
              </a:lnSpc>
            </a:pPr>
            <a:r>
              <a:rPr lang="en-US" sz="1600" smtClean="0">
                <a:cs typeface="Times New Roman" pitchFamily="18" charset="0"/>
              </a:rPr>
              <a:t>Engineering Technologies</a:t>
            </a:r>
          </a:p>
          <a:p>
            <a:pPr lvl="1" eaLnBrk="1" hangingPunct="1">
              <a:lnSpc>
                <a:spcPct val="80000"/>
              </a:lnSpc>
            </a:pPr>
            <a:r>
              <a:rPr lang="en-US" sz="1600" smtClean="0">
                <a:cs typeface="Times New Roman" pitchFamily="18" charset="0"/>
              </a:rPr>
              <a:t>Environmental Technologies </a:t>
            </a:r>
          </a:p>
          <a:p>
            <a:pPr lvl="1" eaLnBrk="1" hangingPunct="1">
              <a:lnSpc>
                <a:spcPct val="80000"/>
              </a:lnSpc>
            </a:pPr>
            <a:r>
              <a:rPr lang="en-US" sz="1600" smtClean="0">
                <a:cs typeface="Times New Roman" pitchFamily="18" charset="0"/>
              </a:rPr>
              <a:t>Information Technologies</a:t>
            </a:r>
          </a:p>
          <a:p>
            <a:pPr lvl="1" eaLnBrk="1" hangingPunct="1">
              <a:lnSpc>
                <a:spcPct val="80000"/>
              </a:lnSpc>
            </a:pPr>
            <a:r>
              <a:rPr lang="en-US" sz="1600" smtClean="0">
                <a:cs typeface="Times New Roman" pitchFamily="18" charset="0"/>
              </a:rPr>
              <a:t>Theater Technology</a:t>
            </a:r>
          </a:p>
          <a:p>
            <a:pPr eaLnBrk="1" hangingPunct="1">
              <a:lnSpc>
                <a:spcPct val="80000"/>
              </a:lnSpc>
              <a:buFontTx/>
              <a:buNone/>
            </a:pPr>
            <a:r>
              <a:rPr lang="en-US" sz="1800" smtClean="0"/>
              <a:t> </a:t>
            </a:r>
            <a:endParaRPr lang="en-US" sz="1600" b="1" smtClean="0"/>
          </a:p>
        </p:txBody>
      </p:sp>
      <p:pic>
        <p:nvPicPr>
          <p:cNvPr id="26627" name="Picture 6" descr="website"/>
          <p:cNvPicPr>
            <a:picLocks noChangeAspect="1" noChangeArrowheads="1"/>
          </p:cNvPicPr>
          <p:nvPr/>
        </p:nvPicPr>
        <p:blipFill>
          <a:blip r:embed="rId3"/>
          <a:srcRect/>
          <a:stretch>
            <a:fillRect/>
          </a:stretch>
        </p:blipFill>
        <p:spPr bwMode="auto">
          <a:xfrm>
            <a:off x="533400" y="1600200"/>
            <a:ext cx="4295775" cy="44196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dissolve">
                                      <p:cBhvr>
                                        <p:cTn id="7" dur="500"/>
                                        <p:tgtEl>
                                          <p:spTgt spid="6144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1443">
                                            <p:txEl>
                                              <p:pRg st="1" end="1"/>
                                            </p:txEl>
                                          </p:spTgt>
                                        </p:tgtEl>
                                        <p:attrNameLst>
                                          <p:attrName>style.visibility</p:attrName>
                                        </p:attrNameLst>
                                      </p:cBhvr>
                                      <p:to>
                                        <p:strVal val="visible"/>
                                      </p:to>
                                    </p:set>
                                    <p:animEffect transition="in" filter="dissolve">
                                      <p:cBhvr>
                                        <p:cTn id="10" dur="500"/>
                                        <p:tgtEl>
                                          <p:spTgt spid="6144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animEffect transition="in" filter="dissolve">
                                      <p:cBhvr>
                                        <p:cTn id="13" dur="500"/>
                                        <p:tgtEl>
                                          <p:spTgt spid="6144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1443">
                                            <p:txEl>
                                              <p:pRg st="3" end="3"/>
                                            </p:txEl>
                                          </p:spTgt>
                                        </p:tgtEl>
                                        <p:attrNameLst>
                                          <p:attrName>style.visibility</p:attrName>
                                        </p:attrNameLst>
                                      </p:cBhvr>
                                      <p:to>
                                        <p:strVal val="visible"/>
                                      </p:to>
                                    </p:set>
                                    <p:animEffect transition="in" filter="dissolve">
                                      <p:cBhvr>
                                        <p:cTn id="16" dur="500"/>
                                        <p:tgtEl>
                                          <p:spTgt spid="6144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1443">
                                            <p:txEl>
                                              <p:pRg st="4" end="4"/>
                                            </p:txEl>
                                          </p:spTgt>
                                        </p:tgtEl>
                                        <p:attrNameLst>
                                          <p:attrName>style.visibility</p:attrName>
                                        </p:attrNameLst>
                                      </p:cBhvr>
                                      <p:to>
                                        <p:strVal val="visible"/>
                                      </p:to>
                                    </p:set>
                                    <p:animEffect transition="in" filter="dissolve">
                                      <p:cBhvr>
                                        <p:cTn id="19" dur="500"/>
                                        <p:tgtEl>
                                          <p:spTgt spid="61443">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1443">
                                            <p:txEl>
                                              <p:pRg st="5" end="5"/>
                                            </p:txEl>
                                          </p:spTgt>
                                        </p:tgtEl>
                                        <p:attrNameLst>
                                          <p:attrName>style.visibility</p:attrName>
                                        </p:attrNameLst>
                                      </p:cBhvr>
                                      <p:to>
                                        <p:strVal val="visible"/>
                                      </p:to>
                                    </p:set>
                                    <p:animEffect transition="in" filter="dissolve">
                                      <p:cBhvr>
                                        <p:cTn id="22" dur="500"/>
                                        <p:tgtEl>
                                          <p:spTgt spid="61443">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1443">
                                            <p:txEl>
                                              <p:pRg st="6" end="6"/>
                                            </p:txEl>
                                          </p:spTgt>
                                        </p:tgtEl>
                                        <p:attrNameLst>
                                          <p:attrName>style.visibility</p:attrName>
                                        </p:attrNameLst>
                                      </p:cBhvr>
                                      <p:to>
                                        <p:strVal val="visible"/>
                                      </p:to>
                                    </p:set>
                                    <p:animEffect transition="in" filter="dissolve">
                                      <p:cBhvr>
                                        <p:cTn id="25" dur="500"/>
                                        <p:tgtEl>
                                          <p:spTgt spid="61443">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1443">
                                            <p:txEl>
                                              <p:pRg st="7" end="7"/>
                                            </p:txEl>
                                          </p:spTgt>
                                        </p:tgtEl>
                                        <p:attrNameLst>
                                          <p:attrName>style.visibility</p:attrName>
                                        </p:attrNameLst>
                                      </p:cBhvr>
                                      <p:to>
                                        <p:strVal val="visible"/>
                                      </p:to>
                                    </p:set>
                                    <p:animEffect transition="in" filter="dissolve">
                                      <p:cBhvr>
                                        <p:cTn id="28" dur="500"/>
                                        <p:tgtEl>
                                          <p:spTgt spid="61443">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1443">
                                            <p:txEl>
                                              <p:pRg st="8" end="8"/>
                                            </p:txEl>
                                          </p:spTgt>
                                        </p:tgtEl>
                                        <p:attrNameLst>
                                          <p:attrName>style.visibility</p:attrName>
                                        </p:attrNameLst>
                                      </p:cBhvr>
                                      <p:to>
                                        <p:strVal val="visible"/>
                                      </p:to>
                                    </p:set>
                                    <p:animEffect transition="in" filter="dissolve">
                                      <p:cBhvr>
                                        <p:cTn id="31" dur="500"/>
                                        <p:tgtEl>
                                          <p:spTgt spid="61443">
                                            <p:txEl>
                                              <p:pRg st="8" end="8"/>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1443">
                                            <p:txEl>
                                              <p:pRg st="9" end="9"/>
                                            </p:txEl>
                                          </p:spTgt>
                                        </p:tgtEl>
                                        <p:attrNameLst>
                                          <p:attrName>style.visibility</p:attrName>
                                        </p:attrNameLst>
                                      </p:cBhvr>
                                      <p:to>
                                        <p:strVal val="visible"/>
                                      </p:to>
                                    </p:set>
                                    <p:animEffect transition="in" filter="dissolve">
                                      <p:cBhvr>
                                        <p:cTn id="34" dur="500"/>
                                        <p:tgtEl>
                                          <p:spTgt spid="61443">
                                            <p:txEl>
                                              <p:pRg st="9" end="9"/>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61443">
                                            <p:txEl>
                                              <p:pRg st="10" end="10"/>
                                            </p:txEl>
                                          </p:spTgt>
                                        </p:tgtEl>
                                        <p:attrNameLst>
                                          <p:attrName>style.visibility</p:attrName>
                                        </p:attrNameLst>
                                      </p:cBhvr>
                                      <p:to>
                                        <p:strVal val="visible"/>
                                      </p:to>
                                    </p:set>
                                    <p:animEffect transition="in" filter="dissolve">
                                      <p:cBhvr>
                                        <p:cTn id="37" dur="500"/>
                                        <p:tgtEl>
                                          <p:spTgt spid="61443">
                                            <p:txEl>
                                              <p:pRg st="10" end="10"/>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61443">
                                            <p:txEl>
                                              <p:pRg st="11" end="11"/>
                                            </p:txEl>
                                          </p:spTgt>
                                        </p:tgtEl>
                                        <p:attrNameLst>
                                          <p:attrName>style.visibility</p:attrName>
                                        </p:attrNameLst>
                                      </p:cBhvr>
                                      <p:to>
                                        <p:strVal val="visible"/>
                                      </p:to>
                                    </p:set>
                                    <p:animEffect transition="in" filter="dissolve">
                                      <p:cBhvr>
                                        <p:cTn id="40" dur="500"/>
                                        <p:tgtEl>
                                          <p:spTgt spid="61443">
                                            <p:txEl>
                                              <p:pRg st="11" end="11"/>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61443">
                                            <p:txEl>
                                              <p:pRg st="12" end="12"/>
                                            </p:txEl>
                                          </p:spTgt>
                                        </p:tgtEl>
                                        <p:attrNameLst>
                                          <p:attrName>style.visibility</p:attrName>
                                        </p:attrNameLst>
                                      </p:cBhvr>
                                      <p:to>
                                        <p:strVal val="visible"/>
                                      </p:to>
                                    </p:set>
                                    <p:animEffect transition="in" filter="dissolve">
                                      <p:cBhvr>
                                        <p:cTn id="43" dur="500"/>
                                        <p:tgtEl>
                                          <p:spTgt spid="61443">
                                            <p:txEl>
                                              <p:pRg st="12" end="12"/>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61443">
                                            <p:txEl>
                                              <p:pRg st="13" end="13"/>
                                            </p:txEl>
                                          </p:spTgt>
                                        </p:tgtEl>
                                        <p:attrNameLst>
                                          <p:attrName>style.visibility</p:attrName>
                                        </p:attrNameLst>
                                      </p:cBhvr>
                                      <p:to>
                                        <p:strVal val="visible"/>
                                      </p:to>
                                    </p:set>
                                    <p:animEffect transition="in" filter="dissolve">
                                      <p:cBhvr>
                                        <p:cTn id="46" dur="500"/>
                                        <p:tgtEl>
                                          <p:spTgt spid="61443">
                                            <p:txEl>
                                              <p:pRg st="13" end="13"/>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1443">
                                            <p:txEl>
                                              <p:pRg st="14" end="14"/>
                                            </p:txEl>
                                          </p:spTgt>
                                        </p:tgtEl>
                                        <p:attrNameLst>
                                          <p:attrName>style.visibility</p:attrName>
                                        </p:attrNameLst>
                                      </p:cBhvr>
                                      <p:to>
                                        <p:strVal val="visible"/>
                                      </p:to>
                                    </p:set>
                                    <p:animEffect transition="in" filter="dissolve">
                                      <p:cBhvr>
                                        <p:cTn id="49" dur="500"/>
                                        <p:tgtEl>
                                          <p:spTgt spid="61443">
                                            <p:txEl>
                                              <p:pRg st="14" end="1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61443">
                                            <p:txEl>
                                              <p:pRg st="15" end="15"/>
                                            </p:txEl>
                                          </p:spTgt>
                                        </p:tgtEl>
                                        <p:attrNameLst>
                                          <p:attrName>style.visibility</p:attrName>
                                        </p:attrNameLst>
                                      </p:cBhvr>
                                      <p:to>
                                        <p:strVal val="visible"/>
                                      </p:to>
                                    </p:set>
                                    <p:animEffect transition="in" filter="dissolve">
                                      <p:cBhvr>
                                        <p:cTn id="52" dur="500"/>
                                        <p:tgtEl>
                                          <p:spTgt spid="61443">
                                            <p:txEl>
                                              <p:pRg st="15" end="1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61443">
                                            <p:txEl>
                                              <p:pRg st="16" end="16"/>
                                            </p:txEl>
                                          </p:spTgt>
                                        </p:tgtEl>
                                        <p:attrNameLst>
                                          <p:attrName>style.visibility</p:attrName>
                                        </p:attrNameLst>
                                      </p:cBhvr>
                                      <p:to>
                                        <p:strVal val="visible"/>
                                      </p:to>
                                    </p:set>
                                    <p:animEffect transition="in" filter="dissolve">
                                      <p:cBhvr>
                                        <p:cTn id="55" dur="500"/>
                                        <p:tgtEl>
                                          <p:spTgt spid="61443">
                                            <p:txEl>
                                              <p:pRg st="16" end="16"/>
                                            </p:txEl>
                                          </p:spTgt>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61443">
                                            <p:txEl>
                                              <p:pRg st="17" end="17"/>
                                            </p:txEl>
                                          </p:spTgt>
                                        </p:tgtEl>
                                        <p:attrNameLst>
                                          <p:attrName>style.visibility</p:attrName>
                                        </p:attrNameLst>
                                      </p:cBhvr>
                                      <p:to>
                                        <p:strVal val="visible"/>
                                      </p:to>
                                    </p:set>
                                    <p:animEffect transition="in" filter="dissolve">
                                      <p:cBhvr>
                                        <p:cTn id="58" dur="500"/>
                                        <p:tgtEl>
                                          <p:spTgt spid="6144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ChangeArrowheads="1"/>
          </p:cNvSpPr>
          <p:nvPr/>
        </p:nvSpPr>
        <p:spPr bwMode="auto">
          <a:xfrm>
            <a:off x="0" y="4763"/>
            <a:ext cx="9144000" cy="847725"/>
          </a:xfrm>
          <a:prstGeom prst="rect">
            <a:avLst/>
          </a:prstGeom>
          <a:noFill/>
          <a:ln w="9525">
            <a:noFill/>
            <a:miter lim="800000"/>
            <a:headEnd/>
            <a:tailEnd/>
          </a:ln>
        </p:spPr>
        <p:txBody>
          <a:bodyPr anchor="b"/>
          <a:lstStyle/>
          <a:p>
            <a:pPr algn="ctr"/>
            <a:endParaRPr lang="en-US" sz="4000">
              <a:solidFill>
                <a:srgbClr val="FFCC00"/>
              </a:solidFill>
              <a:latin typeface="Lucida Sans Unicode" pitchFamily="34" charset="0"/>
            </a:endParaRPr>
          </a:p>
        </p:txBody>
      </p:sp>
      <p:sp>
        <p:nvSpPr>
          <p:cNvPr id="177154" name="Text Box 3"/>
          <p:cNvSpPr txBox="1">
            <a:spLocks noChangeArrowheads="1"/>
          </p:cNvSpPr>
          <p:nvPr/>
        </p:nvSpPr>
        <p:spPr bwMode="auto">
          <a:xfrm>
            <a:off x="1549400" y="214313"/>
            <a:ext cx="5721350" cy="506412"/>
          </a:xfrm>
          <a:prstGeom prst="rect">
            <a:avLst/>
          </a:prstGeom>
          <a:noFill/>
          <a:ln w="9525" algn="ctr">
            <a:noFill/>
            <a:miter lim="800000"/>
            <a:headEnd/>
            <a:tailEnd/>
          </a:ln>
        </p:spPr>
        <p:txBody>
          <a:bodyPr>
            <a:spAutoFit/>
          </a:bodyPr>
          <a:lstStyle/>
          <a:p>
            <a:pPr algn="ctr" eaLnBrk="0" hangingPunct="0">
              <a:lnSpc>
                <a:spcPct val="80000"/>
              </a:lnSpc>
            </a:pPr>
            <a:r>
              <a:rPr lang="en-US" sz="3400" b="1">
                <a:latin typeface="Arial Narrow" pitchFamily="34" charset="0"/>
              </a:rPr>
              <a:t> </a:t>
            </a:r>
            <a:r>
              <a:rPr lang="en-US" sz="3200" b="1">
                <a:latin typeface="Arial Narrow" pitchFamily="34" charset="0"/>
              </a:rPr>
              <a:t>Strategic Partnership Concept </a:t>
            </a:r>
          </a:p>
        </p:txBody>
      </p:sp>
      <p:sp>
        <p:nvSpPr>
          <p:cNvPr id="177155" name="Text Box 4"/>
          <p:cNvSpPr txBox="1">
            <a:spLocks noChangeArrowheads="1"/>
          </p:cNvSpPr>
          <p:nvPr/>
        </p:nvSpPr>
        <p:spPr bwMode="auto">
          <a:xfrm>
            <a:off x="269875" y="1123950"/>
            <a:ext cx="8312150" cy="1127125"/>
          </a:xfrm>
          <a:prstGeom prst="rect">
            <a:avLst/>
          </a:prstGeom>
          <a:noFill/>
          <a:ln w="9525">
            <a:noFill/>
            <a:miter lim="800000"/>
            <a:headEnd/>
            <a:tailEnd/>
          </a:ln>
        </p:spPr>
        <p:txBody>
          <a:bodyPr>
            <a:spAutoFit/>
          </a:bodyPr>
          <a:lstStyle/>
          <a:p>
            <a:endParaRPr lang="en-US" sz="2000">
              <a:latin typeface="Arial Narrow" pitchFamily="34" charset="0"/>
            </a:endParaRPr>
          </a:p>
          <a:p>
            <a:pPr>
              <a:buFontTx/>
              <a:buChar char="-"/>
            </a:pPr>
            <a:endParaRPr lang="en-US" sz="2400">
              <a:latin typeface="Times New Roman" pitchFamily="18" charset="0"/>
            </a:endParaRPr>
          </a:p>
          <a:p>
            <a:pPr lvl="1">
              <a:buFontTx/>
              <a:buChar char="-"/>
            </a:pPr>
            <a:endParaRPr lang="en-US" sz="2400">
              <a:latin typeface="Times New Roman" pitchFamily="18" charset="0"/>
            </a:endParaRPr>
          </a:p>
        </p:txBody>
      </p:sp>
      <p:sp>
        <p:nvSpPr>
          <p:cNvPr id="177156" name="Rectangle 5"/>
          <p:cNvSpPr>
            <a:spLocks noChangeArrowheads="1"/>
          </p:cNvSpPr>
          <p:nvPr/>
        </p:nvSpPr>
        <p:spPr bwMode="auto">
          <a:xfrm>
            <a:off x="457200" y="838200"/>
            <a:ext cx="8229600" cy="4906963"/>
          </a:xfrm>
          <a:prstGeom prst="rect">
            <a:avLst/>
          </a:prstGeom>
          <a:noFill/>
          <a:ln w="9525">
            <a:noFill/>
            <a:miter lim="800000"/>
            <a:headEnd/>
            <a:tailEnd/>
          </a:ln>
        </p:spPr>
        <p:txBody>
          <a:bodyPr/>
          <a:lstStyle/>
          <a:p>
            <a:pPr marL="609600" indent="-609600" eaLnBrk="0" hangingPunct="0">
              <a:spcBef>
                <a:spcPct val="20000"/>
              </a:spcBef>
              <a:buFontTx/>
              <a:buAutoNum type="arabicPeriod"/>
            </a:pPr>
            <a:r>
              <a:rPr lang="en-US" sz="1600">
                <a:latin typeface="Lucida Sans Unicode" pitchFamily="34" charset="0"/>
              </a:rPr>
              <a:t>Strategic Partnership between DAU MW and Interested Colleges/Universities or other Organization</a:t>
            </a:r>
          </a:p>
          <a:p>
            <a:pPr marL="609600" indent="-609600" eaLnBrk="0" hangingPunct="0">
              <a:spcBef>
                <a:spcPct val="20000"/>
              </a:spcBef>
              <a:buFontTx/>
              <a:buAutoNum type="arabicPeriod"/>
            </a:pPr>
            <a:endParaRPr lang="en-US" sz="800">
              <a:latin typeface="Lucida Sans Unicode" pitchFamily="34" charset="0"/>
            </a:endParaRPr>
          </a:p>
          <a:p>
            <a:pPr marL="609600" indent="-609600" eaLnBrk="0" hangingPunct="0">
              <a:spcBef>
                <a:spcPct val="20000"/>
              </a:spcBef>
              <a:buFontTx/>
              <a:buAutoNum type="arabicPeriod"/>
            </a:pPr>
            <a:r>
              <a:rPr lang="en-US" sz="1600">
                <a:latin typeface="Lucida Sans Unicode" pitchFamily="34" charset="0"/>
              </a:rPr>
              <a:t>MOU (written agreement) between DAU MW and the Partner(s) outlining the objectives both parties will ensure get accomplished </a:t>
            </a:r>
          </a:p>
          <a:p>
            <a:pPr marL="609600" indent="-609600" eaLnBrk="0" hangingPunct="0">
              <a:spcBef>
                <a:spcPct val="20000"/>
              </a:spcBef>
              <a:buFontTx/>
              <a:buAutoNum type="arabicPeriod"/>
            </a:pPr>
            <a:endParaRPr lang="en-US" sz="800">
              <a:latin typeface="Lucida Sans Unicode" pitchFamily="34" charset="0"/>
            </a:endParaRPr>
          </a:p>
          <a:p>
            <a:pPr marL="609600" indent="-609600" eaLnBrk="0" hangingPunct="0">
              <a:spcBef>
                <a:spcPct val="20000"/>
              </a:spcBef>
              <a:buFontTx/>
              <a:buAutoNum type="arabicPeriod"/>
            </a:pPr>
            <a:r>
              <a:rPr lang="en-US" sz="1600">
                <a:latin typeface="Lucida Sans Unicode" pitchFamily="34" charset="0"/>
              </a:rPr>
              <a:t>Students will sign up to one of 4 options depending on their current academic status</a:t>
            </a:r>
          </a:p>
          <a:p>
            <a:pPr marL="609600" indent="-609600" eaLnBrk="0" hangingPunct="0">
              <a:spcBef>
                <a:spcPct val="20000"/>
              </a:spcBef>
              <a:buFontTx/>
              <a:buAutoNum type="arabicPeriod"/>
            </a:pPr>
            <a:endParaRPr lang="en-US" sz="800">
              <a:latin typeface="Lucida Sans Unicode" pitchFamily="34" charset="0"/>
            </a:endParaRPr>
          </a:p>
          <a:p>
            <a:pPr marL="990600" lvl="1" indent="-533400" eaLnBrk="0" hangingPunct="0">
              <a:spcBef>
                <a:spcPct val="20000"/>
              </a:spcBef>
              <a:buFontTx/>
              <a:buAutoNum type="alphaLcParenR"/>
            </a:pPr>
            <a:r>
              <a:rPr lang="en-US" sz="1400">
                <a:latin typeface="Lucida Sans Unicode" pitchFamily="34" charset="0"/>
              </a:rPr>
              <a:t>Enroll in Community College and start taking CON or LOG 100 courses as part of their curriculum (could technically start while in High School if enrolled in college)</a:t>
            </a:r>
          </a:p>
          <a:p>
            <a:pPr marL="990600" lvl="1" indent="-533400" eaLnBrk="0" hangingPunct="0">
              <a:spcBef>
                <a:spcPct val="20000"/>
              </a:spcBef>
              <a:buFontTx/>
              <a:buAutoNum type="alphaLcParenR"/>
            </a:pPr>
            <a:r>
              <a:rPr lang="en-US" sz="1400">
                <a:latin typeface="Lucida Sans Unicode" pitchFamily="34" charset="0"/>
              </a:rPr>
              <a:t>If currently a Freshman in a 4 year institution, enroll in CON or LOG 100 level courses during the first 2 years, then CON or LOG 200 level courses during their Junior/Senior years.  If available/feasible, apply for a co-op during their Junior year</a:t>
            </a:r>
          </a:p>
          <a:p>
            <a:pPr marL="990600" lvl="1" indent="-533400" eaLnBrk="0" hangingPunct="0">
              <a:spcBef>
                <a:spcPct val="20000"/>
              </a:spcBef>
              <a:buFontTx/>
              <a:buAutoNum type="alphaLcParenR"/>
            </a:pPr>
            <a:r>
              <a:rPr lang="en-US" sz="1400">
                <a:latin typeface="Lucida Sans Unicode" pitchFamily="34" charset="0"/>
              </a:rPr>
              <a:t>Enter in as a Junior/Senior if already in a 4 year school</a:t>
            </a:r>
          </a:p>
          <a:p>
            <a:pPr marL="990600" lvl="1" indent="-533400" eaLnBrk="0" hangingPunct="0">
              <a:spcBef>
                <a:spcPct val="20000"/>
              </a:spcBef>
              <a:buFontTx/>
              <a:buAutoNum type="alphaLcParenR"/>
            </a:pPr>
            <a:r>
              <a:rPr lang="en-US" sz="1400">
                <a:latin typeface="Lucida Sans Unicode" pitchFamily="34" charset="0"/>
              </a:rPr>
              <a:t>Combination of the above programs </a:t>
            </a:r>
          </a:p>
          <a:p>
            <a:pPr marL="1371600" lvl="2" indent="-457200" eaLnBrk="0" hangingPunct="0">
              <a:spcBef>
                <a:spcPct val="20000"/>
              </a:spcBef>
              <a:buFontTx/>
              <a:buAutoNum type="arabicPeriod"/>
            </a:pPr>
            <a:endParaRPr lang="en-US" sz="800">
              <a:latin typeface="Lucida Sans Unicode" pitchFamily="34" charset="0"/>
            </a:endParaRPr>
          </a:p>
          <a:p>
            <a:pPr marL="609600" indent="-609600" eaLnBrk="0" hangingPunct="0">
              <a:spcBef>
                <a:spcPct val="20000"/>
              </a:spcBef>
              <a:buFontTx/>
              <a:buAutoNum type="arabicPeriod"/>
            </a:pPr>
            <a:r>
              <a:rPr lang="en-US" sz="1600">
                <a:latin typeface="Lucida Sans Unicode" pitchFamily="34" charset="0"/>
              </a:rPr>
              <a:t>Once an Undergraduate Degree is awarded, the student will be able to apply for jobs within Wright Patterson AFB, OH (ASC/AFRL/AFMC) at higher entry starting salaries than an applicant without the CON or LOG coursework (and co-op)</a:t>
            </a:r>
          </a:p>
          <a:p>
            <a:pPr marL="990600" lvl="1" indent="-533400" eaLnBrk="0" hangingPunct="0">
              <a:spcBef>
                <a:spcPct val="20000"/>
              </a:spcBef>
              <a:buFontTx/>
              <a:buAutoNum type="alphaLcParenR"/>
            </a:pPr>
            <a:endParaRPr lang="en-US" sz="1600">
              <a:latin typeface="Lucida Sans Unicode" pitchFamily="34" charset="0"/>
            </a:endParaRPr>
          </a:p>
          <a:p>
            <a:pPr marL="609600" indent="-609600" eaLnBrk="0" hangingPunct="0">
              <a:spcBef>
                <a:spcPct val="20000"/>
              </a:spcBef>
              <a:buFontTx/>
              <a:buAutoNum type="arabicPeriod"/>
            </a:pPr>
            <a:endParaRPr lang="en-US" sz="1600" b="1">
              <a:latin typeface="Lucida Sans Unicode" pitchFamily="34" charset="0"/>
            </a:endParaRPr>
          </a:p>
          <a:p>
            <a:pPr marL="990600" lvl="1" indent="-533400" eaLnBrk="0" hangingPunct="0">
              <a:spcBef>
                <a:spcPct val="20000"/>
              </a:spcBef>
              <a:buFontTx/>
              <a:buAutoNum type="arabicPeriod"/>
            </a:pPr>
            <a:endParaRPr lang="en-US" sz="1400" b="1">
              <a:latin typeface="Lucida Sans Unicode" pitchFamily="34" charset="0"/>
            </a:endParaRPr>
          </a:p>
          <a:p>
            <a:pPr marL="1371600" lvl="2" indent="-457200" eaLnBrk="0" hangingPunct="0">
              <a:spcBef>
                <a:spcPct val="20000"/>
              </a:spcBef>
            </a:pPr>
            <a:endParaRPr lang="en-US" sz="1200" b="1">
              <a:latin typeface="Lucida Sans Unicode" pitchFamily="34" charset="0"/>
            </a:endParaRPr>
          </a:p>
          <a:p>
            <a:pPr marL="990600" lvl="1" indent="-533400" eaLnBrk="0" hangingPunct="0">
              <a:spcBef>
                <a:spcPct val="20000"/>
              </a:spcBef>
              <a:buFontTx/>
              <a:buAutoNum type="arabicPeriod"/>
            </a:pPr>
            <a:endParaRPr lang="en-US" sz="1600" b="1">
              <a:latin typeface="Lucida Sans Unicode" pitchFamily="34" charset="0"/>
            </a:endParaRPr>
          </a:p>
          <a:p>
            <a:pPr marL="990600" lvl="1" indent="-533400" eaLnBrk="0" hangingPunct="0">
              <a:spcBef>
                <a:spcPct val="20000"/>
              </a:spcBef>
              <a:buFontTx/>
              <a:buAutoNum type="arabicPeriod"/>
            </a:pPr>
            <a:endParaRPr lang="en-US" sz="2600" b="1">
              <a:latin typeface="Lucida Sans Unicode" pitchFamily="34" charset="0"/>
            </a:endParaRPr>
          </a:p>
          <a:p>
            <a:pPr marL="609600" indent="-609600" eaLnBrk="0" hangingPunct="0">
              <a:spcBef>
                <a:spcPct val="20000"/>
              </a:spcBef>
              <a:buFontTx/>
              <a:buChar char="-"/>
            </a:pPr>
            <a:endParaRPr lang="en-US" sz="3000" b="1">
              <a:latin typeface="Lucida Sans Unicode" pitchFamily="34" charset="0"/>
            </a:endParaRPr>
          </a:p>
          <a:p>
            <a:pPr marL="609600" indent="-609600" eaLnBrk="0" hangingPunct="0">
              <a:spcBef>
                <a:spcPct val="20000"/>
              </a:spcBef>
              <a:buFontTx/>
              <a:buChar char="-"/>
            </a:pPr>
            <a:r>
              <a:rPr lang="en-US" sz="3000" b="1">
                <a:latin typeface="Lucida Sans Unicode" pitchFamily="34" charset="0"/>
              </a:rPr>
              <a:t>Executive Summary</a:t>
            </a:r>
            <a:endParaRPr lang="en-US" sz="2800" b="1">
              <a:latin typeface="Lucida Sans Unicode" pitchFamily="34" charset="0"/>
            </a:endParaRPr>
          </a:p>
          <a:p>
            <a:pPr marL="990600" lvl="1" indent="-533400" eaLnBrk="0" hangingPunct="0">
              <a:spcBef>
                <a:spcPct val="20000"/>
              </a:spcBef>
              <a:buFontTx/>
              <a:buChar char="-"/>
            </a:pPr>
            <a:r>
              <a:rPr lang="en-US" sz="2600" b="1">
                <a:latin typeface="Lucida Sans Unicode" pitchFamily="34" charset="0"/>
              </a:rPr>
              <a:t>Potential Players </a:t>
            </a:r>
          </a:p>
          <a:p>
            <a:pPr marL="990600" lvl="1" indent="-533400" eaLnBrk="0" hangingPunct="0">
              <a:spcBef>
                <a:spcPct val="20000"/>
              </a:spcBef>
              <a:buFontTx/>
              <a:buChar char="-"/>
            </a:pPr>
            <a:r>
              <a:rPr lang="en-US" sz="2600" b="1">
                <a:latin typeface="Lucida Sans Unicode" pitchFamily="34" charset="0"/>
              </a:rPr>
              <a:t>DAU Strategic Concept</a:t>
            </a:r>
          </a:p>
          <a:p>
            <a:pPr marL="990600" lvl="1" indent="-533400" eaLnBrk="0" hangingPunct="0">
              <a:spcBef>
                <a:spcPct val="20000"/>
              </a:spcBef>
              <a:buFontTx/>
              <a:buChar char="-"/>
            </a:pPr>
            <a:r>
              <a:rPr lang="en-US" sz="2600" b="1">
                <a:latin typeface="Lucida Sans Unicode" pitchFamily="34" charset="0"/>
              </a:rPr>
              <a:t>DAWIA Certification – 2 parts (education, experience)</a:t>
            </a:r>
          </a:p>
          <a:p>
            <a:pPr marL="1371600" lvl="2" indent="-457200" eaLnBrk="0" hangingPunct="0">
              <a:spcBef>
                <a:spcPct val="20000"/>
              </a:spcBef>
            </a:pPr>
            <a:endParaRPr lang="en-US" sz="2600" b="1">
              <a:latin typeface="Lucida Sans Unicode" pitchFamily="34" charset="0"/>
            </a:endParaRPr>
          </a:p>
          <a:p>
            <a:pPr marL="609600" indent="-609600" eaLnBrk="0" hangingPunct="0">
              <a:spcBef>
                <a:spcPct val="20000"/>
              </a:spcBef>
            </a:pPr>
            <a:endParaRPr lang="en-US" sz="3200" b="1">
              <a:latin typeface="Arial Narrow" pitchFamily="34" charset="0"/>
            </a:endParaRPr>
          </a:p>
          <a:p>
            <a:pPr marL="609600" indent="-609600" eaLnBrk="0" hangingPunct="0">
              <a:spcBef>
                <a:spcPct val="20000"/>
              </a:spcBef>
            </a:pPr>
            <a:endParaRPr lang="en-US" sz="3200" b="1">
              <a:latin typeface="Arial Narrow" pitchFamily="34" charset="0"/>
            </a:endParaRP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ext Box 2"/>
          <p:cNvSpPr txBox="1">
            <a:spLocks noChangeArrowheads="1"/>
          </p:cNvSpPr>
          <p:nvPr/>
        </p:nvSpPr>
        <p:spPr bwMode="auto">
          <a:xfrm>
            <a:off x="1652588" y="165100"/>
            <a:ext cx="6254750" cy="506413"/>
          </a:xfrm>
          <a:prstGeom prst="rect">
            <a:avLst/>
          </a:prstGeom>
          <a:noFill/>
          <a:ln w="9525" algn="ctr">
            <a:noFill/>
            <a:miter lim="800000"/>
            <a:headEnd/>
            <a:tailEnd/>
          </a:ln>
        </p:spPr>
        <p:txBody>
          <a:bodyPr>
            <a:spAutoFit/>
          </a:bodyPr>
          <a:lstStyle/>
          <a:p>
            <a:pPr algn="ctr" eaLnBrk="0" hangingPunct="0">
              <a:lnSpc>
                <a:spcPct val="80000"/>
              </a:lnSpc>
            </a:pPr>
            <a:r>
              <a:rPr lang="en-US" sz="3400" b="1">
                <a:latin typeface="Arial Narrow" pitchFamily="34" charset="0"/>
              </a:rPr>
              <a:t>Strategic Partnership Concept </a:t>
            </a:r>
            <a:r>
              <a:rPr lang="en-US" sz="1600" b="1">
                <a:latin typeface="Arial Narrow" pitchFamily="34" charset="0"/>
              </a:rPr>
              <a:t>(cont)</a:t>
            </a:r>
          </a:p>
        </p:txBody>
      </p:sp>
      <p:sp>
        <p:nvSpPr>
          <p:cNvPr id="179202" name="Text Box 3"/>
          <p:cNvSpPr txBox="1">
            <a:spLocks noChangeArrowheads="1"/>
          </p:cNvSpPr>
          <p:nvPr/>
        </p:nvSpPr>
        <p:spPr bwMode="auto">
          <a:xfrm>
            <a:off x="1171575" y="4265613"/>
            <a:ext cx="1765300" cy="457200"/>
          </a:xfrm>
          <a:prstGeom prst="rect">
            <a:avLst/>
          </a:prstGeom>
          <a:noFill/>
          <a:ln w="9525">
            <a:noFill/>
            <a:miter lim="800000"/>
            <a:headEnd/>
            <a:tailEnd/>
          </a:ln>
        </p:spPr>
        <p:txBody>
          <a:bodyPr>
            <a:spAutoFit/>
          </a:bodyPr>
          <a:lstStyle/>
          <a:p>
            <a:pPr algn="ctr">
              <a:spcBef>
                <a:spcPct val="50000"/>
              </a:spcBef>
            </a:pPr>
            <a:r>
              <a:rPr lang="en-US" sz="2400" b="1">
                <a:latin typeface="Arial Narrow" pitchFamily="34" charset="0"/>
              </a:rPr>
              <a:t>Certification </a:t>
            </a:r>
          </a:p>
        </p:txBody>
      </p:sp>
      <p:sp>
        <p:nvSpPr>
          <p:cNvPr id="179203" name="Text Box 4"/>
          <p:cNvSpPr txBox="1">
            <a:spLocks noChangeArrowheads="1"/>
          </p:cNvSpPr>
          <p:nvPr/>
        </p:nvSpPr>
        <p:spPr bwMode="auto">
          <a:xfrm>
            <a:off x="6354763" y="4249738"/>
            <a:ext cx="1279525" cy="457200"/>
          </a:xfrm>
          <a:prstGeom prst="rect">
            <a:avLst/>
          </a:prstGeom>
          <a:noFill/>
          <a:ln w="9525">
            <a:noFill/>
            <a:miter lim="800000"/>
            <a:headEnd/>
            <a:tailEnd/>
          </a:ln>
        </p:spPr>
        <p:txBody>
          <a:bodyPr>
            <a:spAutoFit/>
          </a:bodyPr>
          <a:lstStyle/>
          <a:p>
            <a:pPr algn="ctr">
              <a:spcBef>
                <a:spcPct val="50000"/>
              </a:spcBef>
            </a:pPr>
            <a:r>
              <a:rPr lang="en-US" sz="2400" b="1">
                <a:latin typeface="Arial Narrow" pitchFamily="34" charset="0"/>
              </a:rPr>
              <a:t>Degree </a:t>
            </a:r>
          </a:p>
        </p:txBody>
      </p:sp>
      <p:sp>
        <p:nvSpPr>
          <p:cNvPr id="179204" name="Text Box 5"/>
          <p:cNvSpPr txBox="1">
            <a:spLocks noChangeArrowheads="1"/>
          </p:cNvSpPr>
          <p:nvPr/>
        </p:nvSpPr>
        <p:spPr bwMode="auto">
          <a:xfrm>
            <a:off x="3906838" y="977900"/>
            <a:ext cx="1279525" cy="457200"/>
          </a:xfrm>
          <a:prstGeom prst="rect">
            <a:avLst/>
          </a:prstGeom>
          <a:noFill/>
          <a:ln w="9525">
            <a:noFill/>
            <a:miter lim="800000"/>
            <a:headEnd/>
            <a:tailEnd/>
          </a:ln>
        </p:spPr>
        <p:txBody>
          <a:bodyPr>
            <a:spAutoFit/>
          </a:bodyPr>
          <a:lstStyle/>
          <a:p>
            <a:pPr algn="ctr">
              <a:spcBef>
                <a:spcPct val="50000"/>
              </a:spcBef>
            </a:pPr>
            <a:r>
              <a:rPr lang="en-US" sz="2400" b="1">
                <a:latin typeface="Arial Narrow" pitchFamily="34" charset="0"/>
              </a:rPr>
              <a:t>Careers </a:t>
            </a:r>
          </a:p>
        </p:txBody>
      </p:sp>
      <p:pic>
        <p:nvPicPr>
          <p:cNvPr id="179205" name="Picture 6" descr="DAU-logo-only"/>
          <p:cNvPicPr>
            <a:picLocks noChangeAspect="1" noChangeArrowheads="1"/>
          </p:cNvPicPr>
          <p:nvPr/>
        </p:nvPicPr>
        <p:blipFill>
          <a:blip r:embed="rId3"/>
          <a:srcRect/>
          <a:stretch>
            <a:fillRect/>
          </a:stretch>
        </p:blipFill>
        <p:spPr bwMode="auto">
          <a:xfrm>
            <a:off x="885825" y="4657725"/>
            <a:ext cx="1677988" cy="492125"/>
          </a:xfrm>
          <a:prstGeom prst="rect">
            <a:avLst/>
          </a:prstGeom>
          <a:noFill/>
          <a:ln w="9525">
            <a:noFill/>
            <a:miter lim="800000"/>
            <a:headEnd/>
            <a:tailEnd/>
          </a:ln>
        </p:spPr>
      </p:pic>
      <p:sp>
        <p:nvSpPr>
          <p:cNvPr id="179206" name="AutoShape 8"/>
          <p:cNvSpPr>
            <a:spLocks noChangeArrowheads="1"/>
          </p:cNvSpPr>
          <p:nvPr/>
        </p:nvSpPr>
        <p:spPr bwMode="auto">
          <a:xfrm>
            <a:off x="3921125" y="4818063"/>
            <a:ext cx="1047750" cy="431800"/>
          </a:xfrm>
          <a:prstGeom prst="leftRightArrow">
            <a:avLst>
              <a:gd name="adj1" fmla="val 50000"/>
              <a:gd name="adj2" fmla="val 48529"/>
            </a:avLst>
          </a:prstGeom>
          <a:noFill/>
          <a:ln w="38100">
            <a:solidFill>
              <a:schemeClr val="tx1"/>
            </a:solidFill>
            <a:miter lim="800000"/>
            <a:headEnd/>
            <a:tailEnd/>
          </a:ln>
        </p:spPr>
        <p:txBody>
          <a:bodyPr wrap="none" anchor="ctr"/>
          <a:lstStyle/>
          <a:p>
            <a:endParaRPr lang="en-US">
              <a:latin typeface="Lucida Sans Unicode" pitchFamily="34" charset="0"/>
            </a:endParaRPr>
          </a:p>
        </p:txBody>
      </p:sp>
      <p:sp>
        <p:nvSpPr>
          <p:cNvPr id="179207" name="AutoShape 9"/>
          <p:cNvSpPr>
            <a:spLocks noChangeArrowheads="1"/>
          </p:cNvSpPr>
          <p:nvPr/>
        </p:nvSpPr>
        <p:spPr bwMode="auto">
          <a:xfrm rot="-3015293">
            <a:off x="1626394" y="3209131"/>
            <a:ext cx="1387475" cy="633413"/>
          </a:xfrm>
          <a:prstGeom prst="rightArrow">
            <a:avLst>
              <a:gd name="adj1" fmla="val 50000"/>
              <a:gd name="adj2" fmla="val 54762"/>
            </a:avLst>
          </a:prstGeom>
          <a:noFill/>
          <a:ln w="38100">
            <a:solidFill>
              <a:schemeClr val="tx1"/>
            </a:solidFill>
            <a:miter lim="800000"/>
            <a:headEnd/>
            <a:tailEnd/>
          </a:ln>
        </p:spPr>
        <p:txBody>
          <a:bodyPr wrap="none" anchor="ctr"/>
          <a:lstStyle/>
          <a:p>
            <a:endParaRPr lang="en-US">
              <a:latin typeface="Lucida Sans Unicode" pitchFamily="34" charset="0"/>
            </a:endParaRPr>
          </a:p>
        </p:txBody>
      </p:sp>
      <p:sp>
        <p:nvSpPr>
          <p:cNvPr id="179208" name="AutoShape 10"/>
          <p:cNvSpPr>
            <a:spLocks noChangeArrowheads="1"/>
          </p:cNvSpPr>
          <p:nvPr/>
        </p:nvSpPr>
        <p:spPr bwMode="auto">
          <a:xfrm rot="3463188" flipH="1">
            <a:off x="6122194" y="3278982"/>
            <a:ext cx="1387475" cy="585787"/>
          </a:xfrm>
          <a:prstGeom prst="rightArrow">
            <a:avLst>
              <a:gd name="adj1" fmla="val 50000"/>
              <a:gd name="adj2" fmla="val 59214"/>
            </a:avLst>
          </a:prstGeom>
          <a:noFill/>
          <a:ln w="38100">
            <a:solidFill>
              <a:schemeClr val="tx1"/>
            </a:solidFill>
            <a:miter lim="800000"/>
            <a:headEnd/>
            <a:tailEnd/>
          </a:ln>
        </p:spPr>
        <p:txBody>
          <a:bodyPr wrap="none" anchor="ctr"/>
          <a:lstStyle/>
          <a:p>
            <a:endParaRPr lang="en-US">
              <a:latin typeface="Lucida Sans Unicode" pitchFamily="34" charset="0"/>
            </a:endParaRPr>
          </a:p>
        </p:txBody>
      </p:sp>
      <p:sp>
        <p:nvSpPr>
          <p:cNvPr id="179209" name="Text Box 11"/>
          <p:cNvSpPr txBox="1">
            <a:spLocks noChangeArrowheads="1"/>
          </p:cNvSpPr>
          <p:nvPr/>
        </p:nvSpPr>
        <p:spPr bwMode="auto">
          <a:xfrm>
            <a:off x="0" y="1716088"/>
            <a:ext cx="2774950" cy="923925"/>
          </a:xfrm>
          <a:prstGeom prst="rect">
            <a:avLst/>
          </a:prstGeom>
          <a:noFill/>
          <a:ln w="9525">
            <a:noFill/>
            <a:miter lim="800000"/>
            <a:headEnd/>
            <a:tailEnd/>
          </a:ln>
        </p:spPr>
        <p:txBody>
          <a:bodyPr>
            <a:spAutoFit/>
          </a:bodyPr>
          <a:lstStyle/>
          <a:p>
            <a:pPr algn="ctr">
              <a:lnSpc>
                <a:spcPct val="85000"/>
              </a:lnSpc>
            </a:pPr>
            <a:r>
              <a:rPr lang="en-US" sz="1600" b="1">
                <a:latin typeface="Arial Narrow" pitchFamily="34" charset="0"/>
              </a:rPr>
              <a:t>Students who meet all student eligibility requirements may be hired with a salary incentive</a:t>
            </a:r>
          </a:p>
          <a:p>
            <a:pPr algn="ctr">
              <a:lnSpc>
                <a:spcPct val="85000"/>
              </a:lnSpc>
            </a:pPr>
            <a:r>
              <a:rPr lang="en-US" sz="1600" b="1">
                <a:latin typeface="Arial Narrow" pitchFamily="34" charset="0"/>
              </a:rPr>
              <a:t>(Co-Ops)</a:t>
            </a:r>
          </a:p>
        </p:txBody>
      </p:sp>
      <p:sp>
        <p:nvSpPr>
          <p:cNvPr id="179210" name="Text Box 12"/>
          <p:cNvSpPr txBox="1">
            <a:spLocks noChangeArrowheads="1"/>
          </p:cNvSpPr>
          <p:nvPr/>
        </p:nvSpPr>
        <p:spPr bwMode="auto">
          <a:xfrm>
            <a:off x="519113" y="5381625"/>
            <a:ext cx="2981325" cy="923925"/>
          </a:xfrm>
          <a:prstGeom prst="rect">
            <a:avLst/>
          </a:prstGeom>
          <a:noFill/>
          <a:ln w="9525">
            <a:noFill/>
            <a:miter lim="800000"/>
            <a:headEnd/>
            <a:tailEnd/>
          </a:ln>
        </p:spPr>
        <p:txBody>
          <a:bodyPr>
            <a:spAutoFit/>
          </a:bodyPr>
          <a:lstStyle/>
          <a:p>
            <a:pPr algn="ctr">
              <a:lnSpc>
                <a:spcPct val="85000"/>
              </a:lnSpc>
            </a:pPr>
            <a:r>
              <a:rPr lang="en-US" sz="1600" b="1">
                <a:latin typeface="Arial Narrow" pitchFamily="34" charset="0"/>
              </a:rPr>
              <a:t>Increased flexibility within budget.   Liaison available to discuss issues concerning DAWIA certification training.</a:t>
            </a:r>
          </a:p>
        </p:txBody>
      </p:sp>
      <p:sp>
        <p:nvSpPr>
          <p:cNvPr id="179211" name="Text Box 13"/>
          <p:cNvSpPr txBox="1">
            <a:spLocks noChangeArrowheads="1"/>
          </p:cNvSpPr>
          <p:nvPr/>
        </p:nvSpPr>
        <p:spPr bwMode="auto">
          <a:xfrm>
            <a:off x="5768975" y="5786438"/>
            <a:ext cx="2514600" cy="923925"/>
          </a:xfrm>
          <a:prstGeom prst="rect">
            <a:avLst/>
          </a:prstGeom>
          <a:noFill/>
          <a:ln w="9525">
            <a:noFill/>
            <a:miter lim="800000"/>
            <a:headEnd/>
            <a:tailEnd/>
          </a:ln>
        </p:spPr>
        <p:txBody>
          <a:bodyPr>
            <a:spAutoFit/>
          </a:bodyPr>
          <a:lstStyle/>
          <a:p>
            <a:pPr algn="ctr">
              <a:lnSpc>
                <a:spcPct val="85000"/>
              </a:lnSpc>
            </a:pPr>
            <a:r>
              <a:rPr lang="en-US" sz="1600" b="1">
                <a:latin typeface="Arial Narrow" pitchFamily="34" charset="0"/>
              </a:rPr>
              <a:t>Enhanced academic portfolio for recruitment &amp; job placement (CON &amp; LOG Courses)</a:t>
            </a:r>
          </a:p>
        </p:txBody>
      </p:sp>
      <p:sp>
        <p:nvSpPr>
          <p:cNvPr id="179212" name="Text Box 14"/>
          <p:cNvSpPr txBox="1">
            <a:spLocks noChangeArrowheads="1"/>
          </p:cNvSpPr>
          <p:nvPr/>
        </p:nvSpPr>
        <p:spPr bwMode="auto">
          <a:xfrm>
            <a:off x="6681788" y="1919288"/>
            <a:ext cx="2462212" cy="825500"/>
          </a:xfrm>
          <a:prstGeom prst="rect">
            <a:avLst/>
          </a:prstGeom>
          <a:noFill/>
          <a:ln w="9525">
            <a:noFill/>
            <a:miter lim="800000"/>
            <a:headEnd/>
            <a:tailEnd/>
          </a:ln>
        </p:spPr>
        <p:txBody>
          <a:bodyPr>
            <a:spAutoFit/>
          </a:bodyPr>
          <a:lstStyle/>
          <a:p>
            <a:pPr>
              <a:spcBef>
                <a:spcPct val="50000"/>
              </a:spcBef>
            </a:pPr>
            <a:r>
              <a:rPr lang="en-US" sz="1600" b="1">
                <a:latin typeface="Arial Narrow" pitchFamily="34" charset="0"/>
              </a:rPr>
              <a:t>Heightened understanding of Gov’t Contracting &amp; Logistics </a:t>
            </a:r>
          </a:p>
        </p:txBody>
      </p:sp>
      <p:pic>
        <p:nvPicPr>
          <p:cNvPr id="179213" name="Picture 15" descr="ASC_Emblem"/>
          <p:cNvPicPr>
            <a:picLocks noChangeAspect="1" noChangeArrowheads="1"/>
          </p:cNvPicPr>
          <p:nvPr/>
        </p:nvPicPr>
        <p:blipFill>
          <a:blip r:embed="rId4"/>
          <a:srcRect/>
          <a:stretch>
            <a:fillRect/>
          </a:stretch>
        </p:blipFill>
        <p:spPr bwMode="auto">
          <a:xfrm>
            <a:off x="3651250" y="1385888"/>
            <a:ext cx="862013" cy="849312"/>
          </a:xfrm>
          <a:prstGeom prst="rect">
            <a:avLst/>
          </a:prstGeom>
          <a:noFill/>
          <a:ln w="9525">
            <a:noFill/>
            <a:miter lim="800000"/>
            <a:headEnd/>
            <a:tailEnd/>
          </a:ln>
        </p:spPr>
      </p:pic>
      <p:pic>
        <p:nvPicPr>
          <p:cNvPr id="179214" name="Picture 16" descr="Sinclair Community College logo"/>
          <p:cNvPicPr>
            <a:picLocks noChangeAspect="1" noChangeArrowheads="1"/>
          </p:cNvPicPr>
          <p:nvPr/>
        </p:nvPicPr>
        <p:blipFill>
          <a:blip r:embed="rId5"/>
          <a:srcRect r="50299"/>
          <a:stretch>
            <a:fillRect/>
          </a:stretch>
        </p:blipFill>
        <p:spPr bwMode="auto">
          <a:xfrm>
            <a:off x="8067675" y="5080000"/>
            <a:ext cx="790575" cy="809625"/>
          </a:xfrm>
          <a:prstGeom prst="rect">
            <a:avLst/>
          </a:prstGeom>
          <a:noFill/>
          <a:ln w="9525">
            <a:noFill/>
            <a:miter lim="800000"/>
            <a:headEnd/>
            <a:tailEnd/>
          </a:ln>
        </p:spPr>
      </p:pic>
      <p:pic>
        <p:nvPicPr>
          <p:cNvPr id="179215" name="Picture 17" descr="CSU-Logo"/>
          <p:cNvPicPr>
            <a:picLocks noChangeAspect="1" noChangeArrowheads="1"/>
          </p:cNvPicPr>
          <p:nvPr/>
        </p:nvPicPr>
        <p:blipFill>
          <a:blip r:embed="rId6"/>
          <a:srcRect/>
          <a:stretch>
            <a:fillRect/>
          </a:stretch>
        </p:blipFill>
        <p:spPr bwMode="auto">
          <a:xfrm>
            <a:off x="8067675" y="4119563"/>
            <a:ext cx="912813" cy="795337"/>
          </a:xfrm>
          <a:prstGeom prst="rect">
            <a:avLst/>
          </a:prstGeom>
          <a:noFill/>
          <a:ln w="9525">
            <a:noFill/>
            <a:miter lim="800000"/>
            <a:headEnd/>
            <a:tailEnd/>
          </a:ln>
        </p:spPr>
      </p:pic>
      <p:pic>
        <p:nvPicPr>
          <p:cNvPr id="179216" name="Picture 18" descr="WSU 2-color logo"/>
          <p:cNvPicPr>
            <a:picLocks noChangeAspect="1" noChangeArrowheads="1"/>
          </p:cNvPicPr>
          <p:nvPr/>
        </p:nvPicPr>
        <p:blipFill>
          <a:blip r:embed="rId7"/>
          <a:srcRect/>
          <a:stretch>
            <a:fillRect/>
          </a:stretch>
        </p:blipFill>
        <p:spPr bwMode="auto">
          <a:xfrm>
            <a:off x="6300788" y="4695825"/>
            <a:ext cx="1466850" cy="646113"/>
          </a:xfrm>
          <a:prstGeom prst="rect">
            <a:avLst/>
          </a:prstGeom>
          <a:noFill/>
          <a:ln w="9525">
            <a:noFill/>
            <a:miter lim="800000"/>
            <a:headEnd/>
            <a:tailEnd/>
          </a:ln>
        </p:spPr>
      </p:pic>
      <p:pic>
        <p:nvPicPr>
          <p:cNvPr id="179217" name="Picture 19" descr="dayton%20defense%20logo%20small"/>
          <p:cNvPicPr>
            <a:picLocks noChangeAspect="1" noChangeArrowheads="1"/>
          </p:cNvPicPr>
          <p:nvPr/>
        </p:nvPicPr>
        <p:blipFill>
          <a:blip r:embed="rId8"/>
          <a:srcRect/>
          <a:stretch>
            <a:fillRect/>
          </a:stretch>
        </p:blipFill>
        <p:spPr bwMode="auto">
          <a:xfrm>
            <a:off x="4994275" y="2314575"/>
            <a:ext cx="1670050" cy="371475"/>
          </a:xfrm>
          <a:prstGeom prst="rect">
            <a:avLst/>
          </a:prstGeom>
          <a:noFill/>
          <a:ln w="9525">
            <a:noFill/>
            <a:miter lim="800000"/>
            <a:headEnd/>
            <a:tailEnd/>
          </a:ln>
        </p:spPr>
      </p:pic>
      <p:pic>
        <p:nvPicPr>
          <p:cNvPr id="179218" name="Picture 20" descr="AFG-070104-021"/>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2690813" y="1377950"/>
            <a:ext cx="876300" cy="838200"/>
          </a:xfrm>
          <a:prstGeom prst="rect">
            <a:avLst/>
          </a:prstGeom>
          <a:noFill/>
          <a:ln w="9525" algn="ctr">
            <a:noFill/>
            <a:miter lim="800000"/>
            <a:headEnd/>
            <a:tailEnd/>
          </a:ln>
        </p:spPr>
      </p:pic>
      <p:pic>
        <p:nvPicPr>
          <p:cNvPr id="179219" name="Picture 21" descr="AFG-070104-021"/>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3100388" y="2184400"/>
            <a:ext cx="927100" cy="847725"/>
          </a:xfrm>
          <a:prstGeom prst="rect">
            <a:avLst/>
          </a:prstGeom>
          <a:noFill/>
          <a:ln w="9525" algn="ctr">
            <a:noFill/>
            <a:miter lim="800000"/>
            <a:headEnd/>
            <a:tailEnd/>
          </a:ln>
        </p:spPr>
      </p:pic>
      <p:pic>
        <p:nvPicPr>
          <p:cNvPr id="179220" name="Picture 22" descr="ptac_transparentII"/>
          <p:cNvPicPr>
            <a:picLocks noChangeAspect="1" noChangeArrowheads="1"/>
          </p:cNvPicPr>
          <p:nvPr/>
        </p:nvPicPr>
        <p:blipFill>
          <a:blip r:embed="rId11"/>
          <a:srcRect/>
          <a:stretch>
            <a:fillRect/>
          </a:stretch>
        </p:blipFill>
        <p:spPr bwMode="auto">
          <a:xfrm>
            <a:off x="5724525" y="1277938"/>
            <a:ext cx="1662113" cy="698500"/>
          </a:xfrm>
          <a:prstGeom prst="rect">
            <a:avLst/>
          </a:prstGeom>
          <a:noFill/>
          <a:ln w="9525">
            <a:noFill/>
            <a:miter lim="800000"/>
            <a:headEnd/>
            <a:tailEnd/>
          </a:ln>
        </p:spPr>
      </p:pic>
      <p:pic>
        <p:nvPicPr>
          <p:cNvPr id="179221" name="Picture 23" descr="MVAC"/>
          <p:cNvPicPr>
            <a:picLocks noChangeAspect="1" noChangeArrowheads="1"/>
          </p:cNvPicPr>
          <p:nvPr/>
        </p:nvPicPr>
        <p:blipFill>
          <a:blip r:embed="rId12"/>
          <a:srcRect/>
          <a:stretch>
            <a:fillRect/>
          </a:stretch>
        </p:blipFill>
        <p:spPr bwMode="auto">
          <a:xfrm>
            <a:off x="7797800" y="1163638"/>
            <a:ext cx="922338" cy="806450"/>
          </a:xfrm>
          <a:prstGeom prst="rect">
            <a:avLst/>
          </a:prstGeom>
          <a:noFill/>
          <a:ln w="9525">
            <a:noFill/>
            <a:miter lim="800000"/>
            <a:headEnd/>
            <a:tailEnd/>
          </a:ln>
        </p:spPr>
      </p:pic>
      <p:pic>
        <p:nvPicPr>
          <p:cNvPr id="179222" name="Picture 25" descr="Bellevue Logo"/>
          <p:cNvPicPr>
            <a:picLocks noChangeAspect="1" noChangeArrowheads="1"/>
          </p:cNvPicPr>
          <p:nvPr/>
        </p:nvPicPr>
        <p:blipFill>
          <a:blip r:embed="rId13"/>
          <a:srcRect/>
          <a:stretch>
            <a:fillRect/>
          </a:stretch>
        </p:blipFill>
        <p:spPr bwMode="auto">
          <a:xfrm>
            <a:off x="5838825" y="5233988"/>
            <a:ext cx="2189163" cy="614362"/>
          </a:xfrm>
          <a:prstGeom prst="rect">
            <a:avLst/>
          </a:prstGeom>
          <a:noFill/>
          <a:ln w="9525">
            <a:noFill/>
            <a:miter lim="800000"/>
            <a:headEnd/>
            <a:tailEnd/>
          </a:ln>
        </p:spPr>
      </p:pic>
      <p:pic>
        <p:nvPicPr>
          <p:cNvPr id="179223" name="Picture 28" descr="Developing the Future Workforce clear background"/>
          <p:cNvPicPr>
            <a:picLocks noChangeAspect="1" noChangeArrowheads="1"/>
          </p:cNvPicPr>
          <p:nvPr/>
        </p:nvPicPr>
        <p:blipFill>
          <a:blip r:embed="rId14"/>
          <a:srcRect/>
          <a:stretch>
            <a:fillRect/>
          </a:stretch>
        </p:blipFill>
        <p:spPr bwMode="auto">
          <a:xfrm>
            <a:off x="3073400" y="3006725"/>
            <a:ext cx="3227388" cy="1766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ChangeArrowheads="1"/>
          </p:cNvSpPr>
          <p:nvPr/>
        </p:nvSpPr>
        <p:spPr bwMode="auto">
          <a:xfrm>
            <a:off x="0" y="4763"/>
            <a:ext cx="9144000" cy="847725"/>
          </a:xfrm>
          <a:prstGeom prst="rect">
            <a:avLst/>
          </a:prstGeom>
          <a:noFill/>
          <a:ln w="9525">
            <a:noFill/>
            <a:miter lim="800000"/>
            <a:headEnd/>
            <a:tailEnd/>
          </a:ln>
        </p:spPr>
        <p:txBody>
          <a:bodyPr anchor="b"/>
          <a:lstStyle/>
          <a:p>
            <a:pPr algn="ctr"/>
            <a:endParaRPr lang="en-US" sz="4000">
              <a:solidFill>
                <a:srgbClr val="FFCC00"/>
              </a:solidFill>
              <a:latin typeface="Lucida Sans Unicode" pitchFamily="34" charset="0"/>
            </a:endParaRPr>
          </a:p>
        </p:txBody>
      </p:sp>
      <p:sp>
        <p:nvSpPr>
          <p:cNvPr id="175106" name="Text Box 3"/>
          <p:cNvSpPr txBox="1">
            <a:spLocks noChangeArrowheads="1"/>
          </p:cNvSpPr>
          <p:nvPr/>
        </p:nvSpPr>
        <p:spPr bwMode="auto">
          <a:xfrm>
            <a:off x="1600200" y="152400"/>
            <a:ext cx="5721350" cy="506413"/>
          </a:xfrm>
          <a:prstGeom prst="rect">
            <a:avLst/>
          </a:prstGeom>
          <a:noFill/>
          <a:ln w="9525" algn="ctr">
            <a:noFill/>
            <a:miter lim="800000"/>
            <a:headEnd/>
            <a:tailEnd/>
          </a:ln>
        </p:spPr>
        <p:txBody>
          <a:bodyPr>
            <a:spAutoFit/>
          </a:bodyPr>
          <a:lstStyle/>
          <a:p>
            <a:pPr algn="ctr" eaLnBrk="0" hangingPunct="0">
              <a:lnSpc>
                <a:spcPct val="80000"/>
              </a:lnSpc>
            </a:pPr>
            <a:r>
              <a:rPr lang="en-US" sz="3400" b="1">
                <a:latin typeface="Arial Narrow" pitchFamily="34" charset="0"/>
              </a:rPr>
              <a:t>Potential Players</a:t>
            </a:r>
          </a:p>
        </p:txBody>
      </p:sp>
      <p:pic>
        <p:nvPicPr>
          <p:cNvPr id="175107" name="Picture 4"/>
          <p:cNvPicPr>
            <a:picLocks noChangeAspect="1" noChangeArrowheads="1"/>
          </p:cNvPicPr>
          <p:nvPr/>
        </p:nvPicPr>
        <p:blipFill>
          <a:blip r:embed="rId3"/>
          <a:srcRect/>
          <a:stretch>
            <a:fillRect/>
          </a:stretch>
        </p:blipFill>
        <p:spPr bwMode="auto">
          <a:xfrm rot="-1631447">
            <a:off x="6045200" y="2293938"/>
            <a:ext cx="2876550" cy="1457325"/>
          </a:xfrm>
          <a:prstGeom prst="rect">
            <a:avLst/>
          </a:prstGeom>
          <a:noFill/>
          <a:ln w="9525">
            <a:noFill/>
            <a:miter lim="800000"/>
            <a:headEnd/>
            <a:tailEnd/>
          </a:ln>
        </p:spPr>
      </p:pic>
      <p:sp>
        <p:nvSpPr>
          <p:cNvPr id="175108" name="Text Box 5"/>
          <p:cNvSpPr txBox="1">
            <a:spLocks noChangeArrowheads="1"/>
          </p:cNvSpPr>
          <p:nvPr/>
        </p:nvSpPr>
        <p:spPr bwMode="auto">
          <a:xfrm>
            <a:off x="1209675" y="830263"/>
            <a:ext cx="7119938" cy="336550"/>
          </a:xfrm>
          <a:prstGeom prst="rect">
            <a:avLst/>
          </a:prstGeom>
          <a:noFill/>
          <a:ln w="9525">
            <a:noFill/>
            <a:miter lim="800000"/>
            <a:headEnd/>
            <a:tailEnd/>
          </a:ln>
        </p:spPr>
        <p:txBody>
          <a:bodyPr>
            <a:spAutoFit/>
          </a:bodyPr>
          <a:lstStyle/>
          <a:p>
            <a:pPr>
              <a:spcBef>
                <a:spcPct val="50000"/>
              </a:spcBef>
            </a:pPr>
            <a:r>
              <a:rPr lang="en-US" sz="1600" b="1">
                <a:latin typeface="Lucida Sans Unicode" pitchFamily="34" charset="0"/>
              </a:rPr>
              <a:t>Aeronautical Systems Center (ASC) - Contracting</a:t>
            </a:r>
          </a:p>
        </p:txBody>
      </p:sp>
      <p:sp>
        <p:nvSpPr>
          <p:cNvPr id="175109" name="Text Box 6"/>
          <p:cNvSpPr txBox="1">
            <a:spLocks noChangeArrowheads="1"/>
          </p:cNvSpPr>
          <p:nvPr/>
        </p:nvSpPr>
        <p:spPr bwMode="auto">
          <a:xfrm>
            <a:off x="2266950" y="3081338"/>
            <a:ext cx="5770563" cy="336550"/>
          </a:xfrm>
          <a:prstGeom prst="rect">
            <a:avLst/>
          </a:prstGeom>
          <a:noFill/>
          <a:ln w="9525">
            <a:noFill/>
            <a:miter lim="800000"/>
            <a:headEnd/>
            <a:tailEnd/>
          </a:ln>
        </p:spPr>
        <p:txBody>
          <a:bodyPr>
            <a:spAutoFit/>
          </a:bodyPr>
          <a:lstStyle/>
          <a:p>
            <a:pPr>
              <a:spcBef>
                <a:spcPct val="50000"/>
              </a:spcBef>
            </a:pPr>
            <a:r>
              <a:rPr lang="en-US" sz="1600" b="1">
                <a:latin typeface="Lucida Sans Unicode" pitchFamily="34" charset="0"/>
              </a:rPr>
              <a:t>Sinclair Community College</a:t>
            </a:r>
          </a:p>
        </p:txBody>
      </p:sp>
      <p:pic>
        <p:nvPicPr>
          <p:cNvPr id="175110" name="Picture 7" descr="DAU-logo-only"/>
          <p:cNvPicPr>
            <a:picLocks noChangeAspect="1" noChangeArrowheads="1"/>
          </p:cNvPicPr>
          <p:nvPr/>
        </p:nvPicPr>
        <p:blipFill>
          <a:blip r:embed="rId4">
            <a:clrChange>
              <a:clrFrom>
                <a:srgbClr val="FFFDFE"/>
              </a:clrFrom>
              <a:clrTo>
                <a:srgbClr val="FFFDFE">
                  <a:alpha val="0"/>
                </a:srgbClr>
              </a:clrTo>
            </a:clrChange>
          </a:blip>
          <a:srcRect/>
          <a:stretch>
            <a:fillRect/>
          </a:stretch>
        </p:blipFill>
        <p:spPr bwMode="auto">
          <a:xfrm>
            <a:off x="0" y="5718175"/>
            <a:ext cx="1497013" cy="541338"/>
          </a:xfrm>
          <a:prstGeom prst="rect">
            <a:avLst/>
          </a:prstGeom>
          <a:noFill/>
          <a:ln w="9525">
            <a:noFill/>
            <a:miter lim="800000"/>
            <a:headEnd/>
            <a:tailEnd/>
          </a:ln>
        </p:spPr>
      </p:pic>
      <p:sp>
        <p:nvSpPr>
          <p:cNvPr id="175111" name="Text Box 8"/>
          <p:cNvSpPr txBox="1">
            <a:spLocks noChangeArrowheads="1"/>
          </p:cNvSpPr>
          <p:nvPr/>
        </p:nvSpPr>
        <p:spPr bwMode="auto">
          <a:xfrm>
            <a:off x="1893888" y="5738813"/>
            <a:ext cx="6462712" cy="336550"/>
          </a:xfrm>
          <a:prstGeom prst="rect">
            <a:avLst/>
          </a:prstGeom>
          <a:noFill/>
          <a:ln w="9525">
            <a:noFill/>
            <a:miter lim="800000"/>
            <a:headEnd/>
            <a:tailEnd/>
          </a:ln>
        </p:spPr>
        <p:txBody>
          <a:bodyPr>
            <a:spAutoFit/>
          </a:bodyPr>
          <a:lstStyle/>
          <a:p>
            <a:pPr>
              <a:spcBef>
                <a:spcPct val="50000"/>
              </a:spcBef>
            </a:pPr>
            <a:r>
              <a:rPr lang="en-US" sz="1600" b="1">
                <a:latin typeface="Lucida Sans Unicode" pitchFamily="34" charset="0"/>
              </a:rPr>
              <a:t>Defense Acquisition University (DAU)</a:t>
            </a:r>
          </a:p>
        </p:txBody>
      </p:sp>
      <p:sp>
        <p:nvSpPr>
          <p:cNvPr id="175112" name="Text Box 9"/>
          <p:cNvSpPr txBox="1">
            <a:spLocks noChangeArrowheads="1"/>
          </p:cNvSpPr>
          <p:nvPr/>
        </p:nvSpPr>
        <p:spPr bwMode="auto">
          <a:xfrm>
            <a:off x="2114550" y="4886325"/>
            <a:ext cx="6675438" cy="336550"/>
          </a:xfrm>
          <a:prstGeom prst="rect">
            <a:avLst/>
          </a:prstGeom>
          <a:noFill/>
          <a:ln w="9525">
            <a:noFill/>
            <a:miter lim="800000"/>
            <a:headEnd/>
            <a:tailEnd/>
          </a:ln>
        </p:spPr>
        <p:txBody>
          <a:bodyPr>
            <a:spAutoFit/>
          </a:bodyPr>
          <a:lstStyle/>
          <a:p>
            <a:pPr>
              <a:spcBef>
                <a:spcPct val="50000"/>
              </a:spcBef>
            </a:pPr>
            <a:r>
              <a:rPr lang="en-US" sz="1600" b="1">
                <a:latin typeface="Lucida Sans Unicode" pitchFamily="34" charset="0"/>
              </a:rPr>
              <a:t>Dayton Area Defense Contractors Association</a:t>
            </a:r>
          </a:p>
        </p:txBody>
      </p:sp>
      <p:sp>
        <p:nvSpPr>
          <p:cNvPr id="175113" name="Text Box 10"/>
          <p:cNvSpPr txBox="1">
            <a:spLocks noChangeArrowheads="1"/>
          </p:cNvSpPr>
          <p:nvPr/>
        </p:nvSpPr>
        <p:spPr bwMode="auto">
          <a:xfrm>
            <a:off x="1430338" y="3627438"/>
            <a:ext cx="5770562" cy="336550"/>
          </a:xfrm>
          <a:prstGeom prst="rect">
            <a:avLst/>
          </a:prstGeom>
          <a:noFill/>
          <a:ln w="9525">
            <a:noFill/>
            <a:miter lim="800000"/>
            <a:headEnd/>
            <a:tailEnd/>
          </a:ln>
        </p:spPr>
        <p:txBody>
          <a:bodyPr>
            <a:spAutoFit/>
          </a:bodyPr>
          <a:lstStyle/>
          <a:p>
            <a:pPr>
              <a:spcBef>
                <a:spcPct val="50000"/>
              </a:spcBef>
            </a:pPr>
            <a:r>
              <a:rPr lang="en-US" sz="1600" b="1">
                <a:latin typeface="Lucida Sans Unicode" pitchFamily="34" charset="0"/>
              </a:rPr>
              <a:t>Central State University</a:t>
            </a:r>
          </a:p>
        </p:txBody>
      </p:sp>
      <p:sp>
        <p:nvSpPr>
          <p:cNvPr id="175114" name="Text Box 11"/>
          <p:cNvSpPr txBox="1">
            <a:spLocks noChangeArrowheads="1"/>
          </p:cNvSpPr>
          <p:nvPr/>
        </p:nvSpPr>
        <p:spPr bwMode="auto">
          <a:xfrm>
            <a:off x="1936750" y="4221163"/>
            <a:ext cx="5770563" cy="336550"/>
          </a:xfrm>
          <a:prstGeom prst="rect">
            <a:avLst/>
          </a:prstGeom>
          <a:noFill/>
          <a:ln w="9525" algn="ctr">
            <a:noFill/>
            <a:miter lim="800000"/>
            <a:headEnd/>
            <a:tailEnd/>
          </a:ln>
        </p:spPr>
        <p:txBody>
          <a:bodyPr>
            <a:spAutoFit/>
          </a:bodyPr>
          <a:lstStyle/>
          <a:p>
            <a:pPr>
              <a:spcBef>
                <a:spcPct val="50000"/>
              </a:spcBef>
            </a:pPr>
            <a:r>
              <a:rPr lang="en-US" sz="1600" b="1">
                <a:latin typeface="Lucida Sans Unicode" pitchFamily="34" charset="0"/>
              </a:rPr>
              <a:t>Wright State University</a:t>
            </a:r>
          </a:p>
        </p:txBody>
      </p:sp>
      <p:pic>
        <p:nvPicPr>
          <p:cNvPr id="175115" name="Picture 12" descr="AFG-070104-02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61938" y="1422400"/>
            <a:ext cx="639762" cy="601663"/>
          </a:xfrm>
          <a:prstGeom prst="rect">
            <a:avLst/>
          </a:prstGeom>
          <a:noFill/>
          <a:ln w="9525" algn="ctr">
            <a:noFill/>
            <a:miter lim="800000"/>
            <a:headEnd/>
            <a:tailEnd/>
          </a:ln>
        </p:spPr>
      </p:pic>
      <p:pic>
        <p:nvPicPr>
          <p:cNvPr id="175116" name="Picture 13" descr="AFG-070104-02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36538" y="2079625"/>
            <a:ext cx="614362" cy="571500"/>
          </a:xfrm>
          <a:prstGeom prst="rect">
            <a:avLst/>
          </a:prstGeom>
          <a:noFill/>
          <a:ln w="9525" algn="ctr">
            <a:noFill/>
            <a:miter lim="800000"/>
            <a:headEnd/>
            <a:tailEnd/>
          </a:ln>
        </p:spPr>
      </p:pic>
      <p:pic>
        <p:nvPicPr>
          <p:cNvPr id="175117" name="Picture 14" descr="AFG-070104-02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66725" y="828675"/>
            <a:ext cx="595313" cy="509588"/>
          </a:xfrm>
          <a:prstGeom prst="rect">
            <a:avLst/>
          </a:prstGeom>
          <a:noFill/>
          <a:ln w="9525" algn="ctr">
            <a:noFill/>
            <a:miter lim="800000"/>
            <a:headEnd/>
            <a:tailEnd/>
          </a:ln>
        </p:spPr>
      </p:pic>
      <p:pic>
        <p:nvPicPr>
          <p:cNvPr id="175118" name="Picture 15" descr="Sinclair Community College logo"/>
          <p:cNvPicPr>
            <a:picLocks noChangeAspect="1" noChangeArrowheads="1"/>
          </p:cNvPicPr>
          <p:nvPr/>
        </p:nvPicPr>
        <p:blipFill>
          <a:blip r:embed="rId8">
            <a:clrChange>
              <a:clrFrom>
                <a:srgbClr val="FFFFFF"/>
              </a:clrFrom>
              <a:clrTo>
                <a:srgbClr val="FFFFFF">
                  <a:alpha val="0"/>
                </a:srgbClr>
              </a:clrTo>
            </a:clrChange>
          </a:blip>
          <a:srcRect r="50299"/>
          <a:stretch>
            <a:fillRect/>
          </a:stretch>
        </p:blipFill>
        <p:spPr bwMode="auto">
          <a:xfrm>
            <a:off x="1460500" y="2927350"/>
            <a:ext cx="709613" cy="644525"/>
          </a:xfrm>
          <a:prstGeom prst="rect">
            <a:avLst/>
          </a:prstGeom>
          <a:noFill/>
          <a:ln w="9525">
            <a:noFill/>
            <a:miter lim="800000"/>
            <a:headEnd/>
            <a:tailEnd/>
          </a:ln>
        </p:spPr>
      </p:pic>
      <p:pic>
        <p:nvPicPr>
          <p:cNvPr id="175119" name="Picture 16" descr="CSU-Logo"/>
          <p:cNvPicPr>
            <a:picLocks noChangeAspect="1" noChangeArrowheads="1"/>
          </p:cNvPicPr>
          <p:nvPr/>
        </p:nvPicPr>
        <p:blipFill>
          <a:blip r:embed="rId9"/>
          <a:srcRect/>
          <a:stretch>
            <a:fillRect/>
          </a:stretch>
        </p:blipFill>
        <p:spPr bwMode="auto">
          <a:xfrm>
            <a:off x="322263" y="3214688"/>
            <a:ext cx="639762" cy="774700"/>
          </a:xfrm>
          <a:prstGeom prst="rect">
            <a:avLst/>
          </a:prstGeom>
          <a:noFill/>
          <a:ln w="9525">
            <a:noFill/>
            <a:miter lim="800000"/>
            <a:headEnd/>
            <a:tailEnd/>
          </a:ln>
        </p:spPr>
      </p:pic>
      <p:pic>
        <p:nvPicPr>
          <p:cNvPr id="175120" name="Picture 17" descr="WSU 2-color logo"/>
          <p:cNvPicPr>
            <a:picLocks noChangeAspect="1" noChangeArrowheads="1"/>
          </p:cNvPicPr>
          <p:nvPr/>
        </p:nvPicPr>
        <p:blipFill>
          <a:blip r:embed="rId10"/>
          <a:srcRect/>
          <a:stretch>
            <a:fillRect/>
          </a:stretch>
        </p:blipFill>
        <p:spPr bwMode="auto">
          <a:xfrm>
            <a:off x="200025" y="4019550"/>
            <a:ext cx="1466850" cy="646113"/>
          </a:xfrm>
          <a:prstGeom prst="rect">
            <a:avLst/>
          </a:prstGeom>
          <a:noFill/>
          <a:ln w="9525">
            <a:noFill/>
            <a:miter lim="800000"/>
            <a:headEnd/>
            <a:tailEnd/>
          </a:ln>
        </p:spPr>
      </p:pic>
      <p:pic>
        <p:nvPicPr>
          <p:cNvPr id="175121" name="Picture 18" descr="dayton%20defense%20logo%20small"/>
          <p:cNvPicPr>
            <a:picLocks noChangeAspect="1" noChangeArrowheads="1"/>
          </p:cNvPicPr>
          <p:nvPr/>
        </p:nvPicPr>
        <p:blipFill>
          <a:blip r:embed="rId11"/>
          <a:srcRect/>
          <a:stretch>
            <a:fillRect/>
          </a:stretch>
        </p:blipFill>
        <p:spPr bwMode="auto">
          <a:xfrm>
            <a:off x="303213" y="4845050"/>
            <a:ext cx="1262062" cy="523875"/>
          </a:xfrm>
          <a:prstGeom prst="rect">
            <a:avLst/>
          </a:prstGeom>
          <a:noFill/>
          <a:ln w="9525">
            <a:noFill/>
            <a:miter lim="800000"/>
            <a:headEnd/>
            <a:tailEnd/>
          </a:ln>
        </p:spPr>
      </p:pic>
      <p:sp>
        <p:nvSpPr>
          <p:cNvPr id="175122" name="Text Box 19"/>
          <p:cNvSpPr txBox="1">
            <a:spLocks noChangeArrowheads="1"/>
          </p:cNvSpPr>
          <p:nvPr/>
        </p:nvSpPr>
        <p:spPr bwMode="auto">
          <a:xfrm>
            <a:off x="962025" y="1890713"/>
            <a:ext cx="7119938" cy="336550"/>
          </a:xfrm>
          <a:prstGeom prst="rect">
            <a:avLst/>
          </a:prstGeom>
          <a:noFill/>
          <a:ln w="9525">
            <a:noFill/>
            <a:miter lim="800000"/>
            <a:headEnd/>
            <a:tailEnd/>
          </a:ln>
        </p:spPr>
        <p:txBody>
          <a:bodyPr>
            <a:spAutoFit/>
          </a:bodyPr>
          <a:lstStyle/>
          <a:p>
            <a:pPr>
              <a:spcBef>
                <a:spcPct val="50000"/>
              </a:spcBef>
            </a:pPr>
            <a:r>
              <a:rPr lang="en-US" sz="1600" b="1">
                <a:latin typeface="Lucida Sans Unicode" pitchFamily="34" charset="0"/>
              </a:rPr>
              <a:t>Air Force Research Laboratory (AFRL) - Contracting </a:t>
            </a:r>
          </a:p>
        </p:txBody>
      </p:sp>
      <p:sp>
        <p:nvSpPr>
          <p:cNvPr id="175123" name="Text Box 20"/>
          <p:cNvSpPr txBox="1">
            <a:spLocks noChangeArrowheads="1"/>
          </p:cNvSpPr>
          <p:nvPr/>
        </p:nvSpPr>
        <p:spPr bwMode="auto">
          <a:xfrm>
            <a:off x="966788" y="1350963"/>
            <a:ext cx="7119937" cy="336550"/>
          </a:xfrm>
          <a:prstGeom prst="rect">
            <a:avLst/>
          </a:prstGeom>
          <a:noFill/>
          <a:ln w="9525">
            <a:noFill/>
            <a:miter lim="800000"/>
            <a:headEnd/>
            <a:tailEnd/>
          </a:ln>
        </p:spPr>
        <p:txBody>
          <a:bodyPr>
            <a:spAutoFit/>
          </a:bodyPr>
          <a:lstStyle/>
          <a:p>
            <a:pPr>
              <a:spcBef>
                <a:spcPct val="50000"/>
              </a:spcBef>
            </a:pPr>
            <a:r>
              <a:rPr lang="en-US" sz="1600" b="1">
                <a:latin typeface="Lucida Sans Unicode" pitchFamily="34" charset="0"/>
              </a:rPr>
              <a:t>Air Force Material Command (AFMC) – Logistics </a:t>
            </a:r>
          </a:p>
        </p:txBody>
      </p:sp>
      <p:sp>
        <p:nvSpPr>
          <p:cNvPr id="153621" name="Rectangle 21"/>
          <p:cNvSpPr>
            <a:spLocks noChangeArrowheads="1"/>
          </p:cNvSpPr>
          <p:nvPr/>
        </p:nvSpPr>
        <p:spPr bwMode="auto">
          <a:xfrm>
            <a:off x="808038" y="2595563"/>
            <a:ext cx="8112125" cy="3365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0" fontAlgn="auto" hangingPunct="0">
              <a:spcBef>
                <a:spcPts val="0"/>
              </a:spcBef>
              <a:spcAft>
                <a:spcPts val="0"/>
              </a:spcAft>
              <a:defRPr/>
            </a:pPr>
            <a:r>
              <a:rPr lang="en-US" sz="1600" b="1">
                <a:latin typeface="+mn-lt"/>
              </a:rPr>
              <a:t>Southwest Central Ohio Procurement Technical Assistance Center (SWCO PTAC) </a:t>
            </a:r>
          </a:p>
        </p:txBody>
      </p:sp>
      <p:pic>
        <p:nvPicPr>
          <p:cNvPr id="175125" name="Picture 22" descr="ptac_transparentII"/>
          <p:cNvPicPr>
            <a:picLocks noChangeAspect="1" noChangeArrowheads="1"/>
          </p:cNvPicPr>
          <p:nvPr/>
        </p:nvPicPr>
        <p:blipFill>
          <a:blip r:embed="rId12"/>
          <a:srcRect/>
          <a:stretch>
            <a:fillRect/>
          </a:stretch>
        </p:blipFill>
        <p:spPr bwMode="auto">
          <a:xfrm>
            <a:off x="0" y="2581275"/>
            <a:ext cx="808038" cy="552450"/>
          </a:xfrm>
          <a:prstGeom prst="rect">
            <a:avLst/>
          </a:prstGeom>
          <a:noFill/>
          <a:ln w="9525">
            <a:noFill/>
            <a:miter lim="800000"/>
            <a:headEnd/>
            <a:tailEnd/>
          </a:ln>
        </p:spPr>
      </p:pic>
      <p:sp>
        <p:nvSpPr>
          <p:cNvPr id="175126" name="WordArt 23"/>
          <p:cNvSpPr>
            <a:spLocks noChangeArrowheads="1" noChangeShapeType="1" noTextEdit="1"/>
          </p:cNvSpPr>
          <p:nvPr/>
        </p:nvSpPr>
        <p:spPr bwMode="auto">
          <a:xfrm>
            <a:off x="4956175" y="3657600"/>
            <a:ext cx="3263900" cy="1219200"/>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&amp; YOU??</a:t>
            </a:r>
          </a:p>
        </p:txBody>
      </p:sp>
      <p:pic>
        <p:nvPicPr>
          <p:cNvPr id="175127" name="Picture 24" descr="MVAC"/>
          <p:cNvPicPr>
            <a:picLocks noChangeAspect="1" noChangeArrowheads="1"/>
          </p:cNvPicPr>
          <p:nvPr/>
        </p:nvPicPr>
        <p:blipFill>
          <a:blip r:embed="rId13"/>
          <a:srcRect/>
          <a:stretch>
            <a:fillRect/>
          </a:stretch>
        </p:blipFill>
        <p:spPr bwMode="auto">
          <a:xfrm>
            <a:off x="7299325" y="4656138"/>
            <a:ext cx="1535113" cy="14668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49" name="Picture 2" descr="MVAC_logo_05092006"/>
          <p:cNvPicPr>
            <a:picLocks noChangeAspect="1" noChangeArrowheads="1"/>
          </p:cNvPicPr>
          <p:nvPr/>
        </p:nvPicPr>
        <p:blipFill>
          <a:blip r:embed="rId3"/>
          <a:srcRect/>
          <a:stretch>
            <a:fillRect/>
          </a:stretch>
        </p:blipFill>
        <p:spPr bwMode="auto">
          <a:xfrm>
            <a:off x="0" y="-457200"/>
            <a:ext cx="9144000" cy="769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ext Box 1027"/>
          <p:cNvSpPr txBox="1">
            <a:spLocks noChangeArrowheads="1"/>
          </p:cNvSpPr>
          <p:nvPr/>
        </p:nvSpPr>
        <p:spPr bwMode="auto">
          <a:xfrm>
            <a:off x="685800" y="609600"/>
            <a:ext cx="7848600" cy="701675"/>
          </a:xfrm>
          <a:prstGeom prst="rect">
            <a:avLst/>
          </a:prstGeom>
          <a:noFill/>
          <a:ln w="9525">
            <a:noFill/>
            <a:miter lim="800000"/>
            <a:headEnd/>
            <a:tailEnd/>
          </a:ln>
        </p:spPr>
        <p:txBody>
          <a:bodyPr>
            <a:spAutoFit/>
          </a:bodyPr>
          <a:lstStyle/>
          <a:p>
            <a:pPr algn="ctr">
              <a:spcBef>
                <a:spcPct val="50000"/>
              </a:spcBef>
            </a:pPr>
            <a:r>
              <a:rPr lang="en-US" sz="4000" b="1">
                <a:latin typeface="Lucida Sans Unicode" pitchFamily="34" charset="0"/>
              </a:rPr>
              <a:t>MVAC</a:t>
            </a:r>
          </a:p>
        </p:txBody>
      </p:sp>
      <p:sp>
        <p:nvSpPr>
          <p:cNvPr id="183298" name="Text Box 1028"/>
          <p:cNvSpPr txBox="1">
            <a:spLocks noChangeArrowheads="1"/>
          </p:cNvSpPr>
          <p:nvPr/>
        </p:nvSpPr>
        <p:spPr bwMode="auto">
          <a:xfrm>
            <a:off x="1219200" y="1600200"/>
            <a:ext cx="6858000" cy="2465388"/>
          </a:xfrm>
          <a:prstGeom prst="rect">
            <a:avLst/>
          </a:prstGeom>
          <a:noFill/>
          <a:ln w="9525">
            <a:noFill/>
            <a:miter lim="800000"/>
            <a:headEnd/>
            <a:tailEnd/>
          </a:ln>
        </p:spPr>
        <p:txBody>
          <a:bodyPr>
            <a:spAutoFit/>
          </a:bodyPr>
          <a:lstStyle/>
          <a:p>
            <a:pPr>
              <a:spcBef>
                <a:spcPct val="50000"/>
              </a:spcBef>
            </a:pPr>
            <a:r>
              <a:rPr lang="en-US" sz="2400" b="1">
                <a:latin typeface="Lucida Sans Unicode" pitchFamily="34" charset="0"/>
              </a:rPr>
              <a:t>The Miami Valley Acquisition Consortium (MVAC) is a joint academic, government, and industry partnership preparing the Miami Valley workforce for the challenges of tomorrow.  </a:t>
            </a:r>
          </a:p>
          <a:p>
            <a:pPr>
              <a:spcBef>
                <a:spcPct val="50000"/>
              </a:spcBef>
            </a:pPr>
            <a:r>
              <a:rPr lang="en-US" sz="2400" b="1">
                <a:latin typeface="Lucida Sans Unicode" pitchFamily="34" charset="0"/>
              </a:rPr>
              <a:t>				- MVAC Charter</a:t>
            </a:r>
          </a:p>
        </p:txBody>
      </p:sp>
      <p:sp>
        <p:nvSpPr>
          <p:cNvPr id="183299" name="Text Box 1029"/>
          <p:cNvSpPr txBox="1">
            <a:spLocks noChangeArrowheads="1"/>
          </p:cNvSpPr>
          <p:nvPr/>
        </p:nvSpPr>
        <p:spPr bwMode="auto">
          <a:xfrm>
            <a:off x="1143000" y="4675188"/>
            <a:ext cx="7010400" cy="1552575"/>
          </a:xfrm>
          <a:prstGeom prst="rect">
            <a:avLst/>
          </a:prstGeom>
          <a:noFill/>
          <a:ln w="9525">
            <a:noFill/>
            <a:miter lim="800000"/>
            <a:headEnd/>
            <a:tailEnd/>
          </a:ln>
        </p:spPr>
        <p:txBody>
          <a:bodyPr>
            <a:spAutoFit/>
          </a:bodyPr>
          <a:lstStyle/>
          <a:p>
            <a:pPr>
              <a:spcBef>
                <a:spcPct val="50000"/>
              </a:spcBef>
            </a:pPr>
            <a:r>
              <a:rPr lang="en-US" sz="2400" b="1">
                <a:latin typeface="Lucida Sans Unicode" pitchFamily="34" charset="0"/>
              </a:rPr>
              <a:t>MVAC works to facilitate an improved Miami Valley workforce for DoD AT&amp;L and for public and private sector logistics, procurement, and supply chain management specialists.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p:txBody>
          <a:bodyPr>
            <a:normAutofit lnSpcReduction="10000"/>
          </a:bodyPr>
          <a:lstStyle/>
          <a:p>
            <a:pPr marL="365760" indent="-256032" eaLnBrk="1" fontAlgn="auto" hangingPunct="1">
              <a:spcAft>
                <a:spcPts val="0"/>
              </a:spcAft>
              <a:buFont typeface="Wingdings 3"/>
              <a:buChar char=""/>
              <a:defRPr/>
            </a:pPr>
            <a:r>
              <a:rPr lang="en-US" sz="2000" dirty="0" smtClean="0"/>
              <a:t>Cedarville University</a:t>
            </a:r>
          </a:p>
          <a:p>
            <a:pPr marL="365760" indent="-256032" eaLnBrk="1" fontAlgn="auto" hangingPunct="1">
              <a:spcAft>
                <a:spcPts val="0"/>
              </a:spcAft>
              <a:buFont typeface="Wingdings 3"/>
              <a:buChar char=""/>
              <a:defRPr/>
            </a:pPr>
            <a:r>
              <a:rPr lang="en-US" sz="2000" dirty="0" smtClean="0"/>
              <a:t>Central Michigan University</a:t>
            </a:r>
          </a:p>
          <a:p>
            <a:pPr marL="365760" indent="-256032" eaLnBrk="1" fontAlgn="auto" hangingPunct="1">
              <a:spcAft>
                <a:spcPts val="0"/>
              </a:spcAft>
              <a:buFont typeface="Wingdings 3"/>
              <a:buChar char=""/>
              <a:defRPr/>
            </a:pPr>
            <a:r>
              <a:rPr lang="en-US" sz="2000" dirty="0" smtClean="0"/>
              <a:t>Central State University</a:t>
            </a:r>
          </a:p>
          <a:p>
            <a:pPr marL="365760" indent="-256032" eaLnBrk="1" fontAlgn="auto" hangingPunct="1">
              <a:spcAft>
                <a:spcPts val="0"/>
              </a:spcAft>
              <a:buFont typeface="Wingdings 3"/>
              <a:buChar char=""/>
              <a:defRPr/>
            </a:pPr>
            <a:r>
              <a:rPr lang="en-US" sz="2000" dirty="0" smtClean="0"/>
              <a:t>Clark State Community College</a:t>
            </a:r>
          </a:p>
          <a:p>
            <a:pPr marL="365760" indent="-256032" eaLnBrk="1" fontAlgn="auto" hangingPunct="1">
              <a:spcAft>
                <a:spcPts val="0"/>
              </a:spcAft>
              <a:buFont typeface="Wingdings 3"/>
              <a:buChar char=""/>
              <a:defRPr/>
            </a:pPr>
            <a:r>
              <a:rPr lang="en-US" sz="2000" dirty="0" smtClean="0"/>
              <a:t>Defense Acquisition University</a:t>
            </a:r>
          </a:p>
          <a:p>
            <a:pPr marL="365760" indent="-256032" eaLnBrk="1" fontAlgn="auto" hangingPunct="1">
              <a:spcAft>
                <a:spcPts val="0"/>
              </a:spcAft>
              <a:buFont typeface="Wingdings 3"/>
              <a:buChar char=""/>
              <a:defRPr/>
            </a:pPr>
            <a:r>
              <a:rPr lang="en-US" sz="2000" dirty="0" smtClean="0"/>
              <a:t>Edison Community College</a:t>
            </a:r>
          </a:p>
          <a:p>
            <a:pPr marL="365760" indent="-256032" eaLnBrk="1" fontAlgn="auto" hangingPunct="1">
              <a:spcAft>
                <a:spcPts val="0"/>
              </a:spcAft>
              <a:buFont typeface="Wingdings 3"/>
              <a:buChar char=""/>
              <a:defRPr/>
            </a:pPr>
            <a:r>
              <a:rPr lang="en-US" sz="2000" dirty="0" smtClean="0"/>
              <a:t>Embry-Riddle Aeronautical University</a:t>
            </a:r>
          </a:p>
          <a:p>
            <a:pPr marL="365760" indent="-256032" eaLnBrk="1" fontAlgn="auto" hangingPunct="1">
              <a:spcAft>
                <a:spcPts val="0"/>
              </a:spcAft>
              <a:buFont typeface="Wingdings 3"/>
              <a:buChar char=""/>
              <a:defRPr/>
            </a:pPr>
            <a:r>
              <a:rPr lang="en-US" sz="2000" dirty="0" smtClean="0"/>
              <a:t>Indiana Wesleyan University</a:t>
            </a:r>
          </a:p>
          <a:p>
            <a:pPr marL="365760" indent="-256032" eaLnBrk="1" fontAlgn="auto" hangingPunct="1">
              <a:spcAft>
                <a:spcPts val="0"/>
              </a:spcAft>
              <a:buFont typeface="Wingdings 3"/>
              <a:buChar char=""/>
              <a:defRPr/>
            </a:pPr>
            <a:r>
              <a:rPr lang="en-US" sz="2000" dirty="0" smtClean="0"/>
              <a:t>Sinclair Community College</a:t>
            </a:r>
          </a:p>
          <a:p>
            <a:pPr marL="365760" indent="-256032" eaLnBrk="1" fontAlgn="auto" hangingPunct="1">
              <a:spcAft>
                <a:spcPts val="0"/>
              </a:spcAft>
              <a:buFont typeface="Wingdings 3"/>
              <a:buChar char=""/>
              <a:defRPr/>
            </a:pPr>
            <a:r>
              <a:rPr lang="en-US" sz="2000" dirty="0" smtClean="0"/>
              <a:t>University of Dayton</a:t>
            </a:r>
          </a:p>
          <a:p>
            <a:pPr marL="365760" indent="-256032" eaLnBrk="1" fontAlgn="auto" hangingPunct="1">
              <a:spcAft>
                <a:spcPts val="0"/>
              </a:spcAft>
              <a:buFont typeface="Wingdings 3"/>
              <a:buChar char=""/>
              <a:defRPr/>
            </a:pPr>
            <a:r>
              <a:rPr lang="en-US" sz="2000" dirty="0" smtClean="0"/>
              <a:t>Wright State University</a:t>
            </a:r>
          </a:p>
          <a:p>
            <a:pPr marL="365760" indent="-256032" eaLnBrk="1" fontAlgn="auto" hangingPunct="1">
              <a:spcAft>
                <a:spcPts val="0"/>
              </a:spcAft>
              <a:buFont typeface="Wingdings 3"/>
              <a:buChar char=""/>
              <a:defRPr/>
            </a:pPr>
            <a:r>
              <a:rPr lang="en-US" sz="2000" dirty="0" smtClean="0"/>
              <a:t>Wittenberg University</a:t>
            </a:r>
          </a:p>
          <a:p>
            <a:pPr marL="365760" indent="-256032" eaLnBrk="1" fontAlgn="auto" hangingPunct="1">
              <a:spcAft>
                <a:spcPts val="0"/>
              </a:spcAft>
              <a:buFont typeface="Wingdings 3"/>
              <a:buChar char=""/>
              <a:defRPr/>
            </a:pPr>
            <a:r>
              <a:rPr lang="en-US" sz="2000" dirty="0" smtClean="0"/>
              <a:t>Miami Valley Tech Prep Consortium</a:t>
            </a:r>
          </a:p>
          <a:p>
            <a:pPr marL="365760" indent="-256032" eaLnBrk="1" fontAlgn="auto" hangingPunct="1">
              <a:spcAft>
                <a:spcPts val="0"/>
              </a:spcAft>
              <a:buFont typeface="Wingdings 3"/>
              <a:buChar char=""/>
              <a:defRPr/>
            </a:pPr>
            <a:endParaRPr lang="en-US" dirty="0" smtClean="0"/>
          </a:p>
        </p:txBody>
      </p:sp>
      <p:sp>
        <p:nvSpPr>
          <p:cNvPr id="24578" name="Title 1"/>
          <p:cNvSpPr>
            <a:spLocks noGrp="1"/>
          </p:cNvSpPr>
          <p:nvPr>
            <p:ph type="title"/>
          </p:nvPr>
        </p:nvSpPr>
        <p:spPr>
          <a:xfrm>
            <a:off x="685800" y="228600"/>
            <a:ext cx="8229600" cy="1143000"/>
          </a:xfrm>
        </p:spPr>
        <p:txBody>
          <a:bodyPr/>
          <a:lstStyle/>
          <a:p>
            <a:pPr eaLnBrk="1" fontAlgn="auto" hangingPunct="1">
              <a:spcAft>
                <a:spcPts val="0"/>
              </a:spcAft>
              <a:defRPr/>
            </a:pPr>
            <a:r>
              <a:rPr lang="en-US" sz="3200" dirty="0" smtClean="0"/>
              <a:t>MVAC Membership Academia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Content Placeholder 2"/>
          <p:cNvSpPr>
            <a:spLocks noGrp="1"/>
          </p:cNvSpPr>
          <p:nvPr>
            <p:ph idx="1"/>
          </p:nvPr>
        </p:nvSpPr>
        <p:spPr>
          <a:xfrm>
            <a:off x="457200" y="1600200"/>
            <a:ext cx="8229600" cy="4724400"/>
          </a:xfrm>
        </p:spPr>
        <p:txBody>
          <a:bodyPr/>
          <a:lstStyle/>
          <a:p>
            <a:pPr eaLnBrk="1" hangingPunct="1">
              <a:lnSpc>
                <a:spcPct val="80000"/>
              </a:lnSpc>
              <a:buFontTx/>
              <a:buNone/>
            </a:pPr>
            <a:r>
              <a:rPr lang="en-US" sz="2200" u="sng" smtClean="0"/>
              <a:t>Academia:</a:t>
            </a:r>
            <a:r>
              <a:rPr lang="en-US" sz="2200" smtClean="0"/>
              <a:t>  All MVAC College and University members.</a:t>
            </a:r>
          </a:p>
          <a:p>
            <a:pPr eaLnBrk="1" hangingPunct="1">
              <a:lnSpc>
                <a:spcPct val="80000"/>
              </a:lnSpc>
              <a:buFontTx/>
              <a:buNone/>
            </a:pPr>
            <a:endParaRPr lang="en-US" sz="800" smtClean="0"/>
          </a:p>
          <a:p>
            <a:pPr eaLnBrk="1" hangingPunct="1">
              <a:lnSpc>
                <a:spcPct val="80000"/>
              </a:lnSpc>
              <a:buFontTx/>
              <a:buNone/>
            </a:pPr>
            <a:r>
              <a:rPr lang="en-US" sz="2200" u="sng" smtClean="0"/>
              <a:t>Government:</a:t>
            </a:r>
            <a:r>
              <a:rPr lang="en-US" sz="2200" smtClean="0"/>
              <a:t>  Virtually all Government agencies involved in Acquisition, Technology, and Logistics (AT&amp;L) and/or Supply Chain Management (SCM).</a:t>
            </a:r>
          </a:p>
          <a:p>
            <a:pPr eaLnBrk="1" hangingPunct="1">
              <a:lnSpc>
                <a:spcPct val="80000"/>
              </a:lnSpc>
              <a:buFontTx/>
              <a:buNone/>
            </a:pPr>
            <a:endParaRPr lang="en-US" sz="2200" smtClean="0"/>
          </a:p>
          <a:p>
            <a:pPr marL="1571625" lvl="4" indent="-457200" eaLnBrk="1" hangingPunct="1">
              <a:lnSpc>
                <a:spcPct val="80000"/>
              </a:lnSpc>
              <a:buFont typeface="Lucida Sans Unicode" pitchFamily="34" charset="0"/>
              <a:buAutoNum type="arabicPeriod"/>
            </a:pPr>
            <a:r>
              <a:rPr lang="en-US" sz="3100" smtClean="0"/>
              <a:t>Federal Government</a:t>
            </a:r>
          </a:p>
          <a:p>
            <a:pPr eaLnBrk="1" hangingPunct="1">
              <a:lnSpc>
                <a:spcPct val="80000"/>
              </a:lnSpc>
              <a:buFontTx/>
              <a:buNone/>
            </a:pPr>
            <a:r>
              <a:rPr lang="en-US" sz="2200" smtClean="0"/>
              <a:t>			a)	Department of Defense</a:t>
            </a:r>
          </a:p>
          <a:p>
            <a:pPr eaLnBrk="1" hangingPunct="1">
              <a:lnSpc>
                <a:spcPct val="80000"/>
              </a:lnSpc>
              <a:buFontTx/>
              <a:buNone/>
            </a:pPr>
            <a:r>
              <a:rPr lang="en-US" sz="2200" smtClean="0"/>
              <a:t>			b)	Environmental Protection Agency</a:t>
            </a:r>
          </a:p>
          <a:p>
            <a:pPr eaLnBrk="1" hangingPunct="1">
              <a:lnSpc>
                <a:spcPct val="80000"/>
              </a:lnSpc>
              <a:buFontTx/>
              <a:buNone/>
            </a:pPr>
            <a:r>
              <a:rPr lang="en-US" sz="2200" smtClean="0"/>
              <a:t>			c)	Other Agencies</a:t>
            </a:r>
          </a:p>
          <a:p>
            <a:pPr eaLnBrk="1" hangingPunct="1">
              <a:lnSpc>
                <a:spcPct val="80000"/>
              </a:lnSpc>
              <a:buFontTx/>
              <a:buNone/>
            </a:pPr>
            <a:endParaRPr lang="en-US" sz="2200" smtClean="0"/>
          </a:p>
          <a:p>
            <a:pPr marL="1571625" lvl="4" indent="-457200" eaLnBrk="1" hangingPunct="1">
              <a:lnSpc>
                <a:spcPct val="80000"/>
              </a:lnSpc>
              <a:buFont typeface="Lucida Sans Unicode" pitchFamily="34" charset="0"/>
              <a:buAutoNum type="arabicPeriod" startAt="2"/>
            </a:pPr>
            <a:r>
              <a:rPr lang="en-US" sz="3100" smtClean="0"/>
              <a:t>State of Ohio</a:t>
            </a:r>
          </a:p>
          <a:p>
            <a:pPr eaLnBrk="1" hangingPunct="1">
              <a:lnSpc>
                <a:spcPct val="80000"/>
              </a:lnSpc>
              <a:buFontTx/>
              <a:buNone/>
            </a:pPr>
            <a:r>
              <a:rPr lang="en-US" sz="2200" smtClean="0"/>
              <a:t>			a)	Ohio Board of Education</a:t>
            </a:r>
          </a:p>
          <a:p>
            <a:pPr eaLnBrk="1" hangingPunct="1">
              <a:lnSpc>
                <a:spcPct val="80000"/>
              </a:lnSpc>
              <a:buFontTx/>
              <a:buNone/>
            </a:pPr>
            <a:r>
              <a:rPr lang="en-US" sz="2200" smtClean="0"/>
              <a:t>			b)	Ohio Board of Regents</a:t>
            </a:r>
          </a:p>
          <a:p>
            <a:pPr eaLnBrk="1" hangingPunct="1">
              <a:lnSpc>
                <a:spcPct val="80000"/>
              </a:lnSpc>
              <a:buFontTx/>
              <a:buNone/>
            </a:pPr>
            <a:r>
              <a:rPr lang="en-US" sz="2200" smtClean="0"/>
              <a:t> </a:t>
            </a:r>
          </a:p>
          <a:p>
            <a:pPr eaLnBrk="1" hangingPunct="1">
              <a:lnSpc>
                <a:spcPct val="80000"/>
              </a:lnSpc>
              <a:buFontTx/>
              <a:buNone/>
            </a:pPr>
            <a:r>
              <a:rPr lang="en-US" sz="2200" smtClean="0"/>
              <a:t>		</a:t>
            </a:r>
          </a:p>
          <a:p>
            <a:pPr eaLnBrk="1" hangingPunct="1">
              <a:lnSpc>
                <a:spcPct val="80000"/>
              </a:lnSpc>
            </a:pPr>
            <a:endParaRPr lang="en-US" sz="2500" smtClean="0"/>
          </a:p>
        </p:txBody>
      </p:sp>
      <p:sp>
        <p:nvSpPr>
          <p:cNvPr id="26626" name="Title 1"/>
          <p:cNvSpPr>
            <a:spLocks noGrp="1"/>
          </p:cNvSpPr>
          <p:nvPr>
            <p:ph type="title"/>
          </p:nvPr>
        </p:nvSpPr>
        <p:spPr/>
        <p:txBody>
          <a:bodyPr/>
          <a:lstStyle/>
          <a:p>
            <a:pPr eaLnBrk="1" fontAlgn="auto" hangingPunct="1">
              <a:spcAft>
                <a:spcPts val="0"/>
              </a:spcAft>
              <a:defRPr/>
            </a:pPr>
            <a:r>
              <a:rPr lang="en-US" smtClean="0"/>
              <a:t>MVAC Stakeholders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Content Placeholder 2"/>
          <p:cNvSpPr>
            <a:spLocks noGrp="1"/>
          </p:cNvSpPr>
          <p:nvPr>
            <p:ph idx="1"/>
          </p:nvPr>
        </p:nvSpPr>
        <p:spPr>
          <a:xfrm>
            <a:off x="381000" y="1524000"/>
            <a:ext cx="8229600" cy="4525963"/>
          </a:xfrm>
        </p:spPr>
        <p:txBody>
          <a:bodyPr/>
          <a:lstStyle/>
          <a:p>
            <a:pPr marL="1571625" lvl="4" indent="-457200" eaLnBrk="1" hangingPunct="1">
              <a:buFont typeface="Lucida Sans Unicode" pitchFamily="34" charset="0"/>
              <a:buAutoNum type="arabicPeriod" startAt="3"/>
            </a:pPr>
            <a:r>
              <a:rPr lang="en-US" sz="3100" smtClean="0"/>
              <a:t>Ohio Counties</a:t>
            </a:r>
          </a:p>
          <a:p>
            <a:pPr marL="1571625" lvl="4" indent="-457200" eaLnBrk="1" hangingPunct="1">
              <a:buFont typeface="Lucida Sans Unicode" pitchFamily="34" charset="0"/>
              <a:buAutoNum type="arabicPeriod" startAt="3"/>
            </a:pPr>
            <a:endParaRPr lang="en-US" sz="3100" smtClean="0"/>
          </a:p>
          <a:p>
            <a:pPr marL="1571625" lvl="4" indent="-457200" eaLnBrk="1" hangingPunct="1">
              <a:buFont typeface="Lucida Sans Unicode" pitchFamily="34" charset="0"/>
              <a:buAutoNum type="arabicPeriod" startAt="3"/>
            </a:pPr>
            <a:r>
              <a:rPr lang="en-US" sz="3100" smtClean="0"/>
              <a:t>City Governments</a:t>
            </a:r>
          </a:p>
          <a:p>
            <a:pPr eaLnBrk="1" hangingPunct="1">
              <a:buFontTx/>
              <a:buNone/>
            </a:pPr>
            <a:endParaRPr lang="en-US" smtClean="0"/>
          </a:p>
          <a:p>
            <a:pPr eaLnBrk="1" hangingPunct="1">
              <a:buFontTx/>
              <a:buNone/>
            </a:pPr>
            <a:r>
              <a:rPr lang="en-US" sz="2400" u="sng" smtClean="0"/>
              <a:t>Industry:</a:t>
            </a:r>
            <a:r>
              <a:rPr lang="en-US" smtClean="0"/>
              <a:t>  </a:t>
            </a:r>
            <a:r>
              <a:rPr lang="en-US" sz="2400" smtClean="0"/>
              <a:t>Virtually all business involved in Procurement and Supply Chain Management (SCM).</a:t>
            </a:r>
          </a:p>
          <a:p>
            <a:pPr eaLnBrk="1" hangingPunct="1">
              <a:buFontTx/>
              <a:buNone/>
            </a:pPr>
            <a:r>
              <a:rPr lang="en-US" sz="2400" smtClean="0"/>
              <a:t> </a:t>
            </a:r>
          </a:p>
        </p:txBody>
      </p:sp>
      <p:sp>
        <p:nvSpPr>
          <p:cNvPr id="27650" name="Title 1"/>
          <p:cNvSpPr>
            <a:spLocks noGrp="1"/>
          </p:cNvSpPr>
          <p:nvPr>
            <p:ph type="title"/>
          </p:nvPr>
        </p:nvSpPr>
        <p:spPr>
          <a:xfrm>
            <a:off x="1524000" y="457200"/>
            <a:ext cx="7315200" cy="914400"/>
          </a:xfrm>
        </p:spPr>
        <p:txBody>
          <a:bodyPr/>
          <a:lstStyle/>
          <a:p>
            <a:pPr eaLnBrk="1" fontAlgn="auto" hangingPunct="1">
              <a:spcAft>
                <a:spcPts val="0"/>
              </a:spcAft>
              <a:defRPr/>
            </a:pPr>
            <a:r>
              <a:rPr lang="en-US" smtClean="0"/>
              <a:t>Stakeholders Continued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idx="4294967295"/>
          </p:nvPr>
        </p:nvSpPr>
        <p:spPr>
          <a:xfrm>
            <a:off x="1295400" y="228600"/>
            <a:ext cx="7848600" cy="1143000"/>
          </a:xfrm>
        </p:spPr>
        <p:txBody>
          <a:bodyPr>
            <a:normAutofit fontScale="90000"/>
          </a:bodyPr>
          <a:lstStyle/>
          <a:p>
            <a:pPr eaLnBrk="1" fontAlgn="auto" hangingPunct="1">
              <a:spcAft>
                <a:spcPts val="0"/>
              </a:spcAft>
              <a:defRPr/>
            </a:pPr>
            <a:r>
              <a:rPr lang="en-US" sz="4000" smtClean="0"/>
              <a:t>Acquisition Education</a:t>
            </a:r>
            <a:br>
              <a:rPr lang="en-US" sz="4000" smtClean="0"/>
            </a:br>
            <a:r>
              <a:rPr lang="en-US" sz="3200" smtClean="0"/>
              <a:t>Before</a:t>
            </a:r>
          </a:p>
        </p:txBody>
      </p:sp>
      <p:sp>
        <p:nvSpPr>
          <p:cNvPr id="191490" name="AutoShape 5"/>
          <p:cNvSpPr>
            <a:spLocks noChangeArrowheads="1"/>
          </p:cNvSpPr>
          <p:nvPr/>
        </p:nvSpPr>
        <p:spPr bwMode="auto">
          <a:xfrm rot="1647242">
            <a:off x="3581400" y="3581400"/>
            <a:ext cx="2057400" cy="1676400"/>
          </a:xfrm>
          <a:prstGeom prst="cube">
            <a:avLst>
              <a:gd name="adj" fmla="val 24148"/>
            </a:avLst>
          </a:prstGeom>
          <a:solidFill>
            <a:schemeClr val="accent1"/>
          </a:solidFill>
          <a:ln w="9525">
            <a:solidFill>
              <a:schemeClr val="tx1"/>
            </a:solidFill>
            <a:miter lim="800000"/>
            <a:headEnd/>
            <a:tailEnd/>
          </a:ln>
        </p:spPr>
        <p:txBody>
          <a:bodyPr wrap="none" anchor="ctr"/>
          <a:lstStyle/>
          <a:p>
            <a:endParaRPr lang="en-US">
              <a:latin typeface="Lucida Sans Unicode" pitchFamily="34" charset="0"/>
            </a:endParaRPr>
          </a:p>
        </p:txBody>
      </p:sp>
      <p:sp>
        <p:nvSpPr>
          <p:cNvPr id="191491" name="AutoShape 6"/>
          <p:cNvSpPr>
            <a:spLocks noChangeArrowheads="1"/>
          </p:cNvSpPr>
          <p:nvPr/>
        </p:nvSpPr>
        <p:spPr bwMode="auto">
          <a:xfrm rot="-643897">
            <a:off x="3352800" y="2057400"/>
            <a:ext cx="1981200" cy="137160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en-US">
              <a:latin typeface="Lucida Sans Unicode" pitchFamily="34" charset="0"/>
            </a:endParaRPr>
          </a:p>
        </p:txBody>
      </p:sp>
      <p:sp>
        <p:nvSpPr>
          <p:cNvPr id="191492" name="AutoShape 7"/>
          <p:cNvSpPr>
            <a:spLocks noChangeArrowheads="1"/>
          </p:cNvSpPr>
          <p:nvPr/>
        </p:nvSpPr>
        <p:spPr bwMode="auto">
          <a:xfrm rot="-563521">
            <a:off x="609600" y="4495800"/>
            <a:ext cx="2819400" cy="91440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en-US">
              <a:latin typeface="Lucida Sans Unicode" pitchFamily="34" charset="0"/>
            </a:endParaRPr>
          </a:p>
        </p:txBody>
      </p:sp>
      <p:sp>
        <p:nvSpPr>
          <p:cNvPr id="191493" name="AutoShape 8"/>
          <p:cNvSpPr>
            <a:spLocks noChangeArrowheads="1"/>
          </p:cNvSpPr>
          <p:nvPr/>
        </p:nvSpPr>
        <p:spPr bwMode="auto">
          <a:xfrm rot="1391752">
            <a:off x="6248400" y="3352800"/>
            <a:ext cx="1447800" cy="198120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en-US">
              <a:latin typeface="Lucida Sans Unicode" pitchFamily="34" charset="0"/>
            </a:endParaRPr>
          </a:p>
        </p:txBody>
      </p:sp>
      <p:sp>
        <p:nvSpPr>
          <p:cNvPr id="191494" name="AutoShape 9"/>
          <p:cNvSpPr>
            <a:spLocks noChangeArrowheads="1"/>
          </p:cNvSpPr>
          <p:nvPr/>
        </p:nvSpPr>
        <p:spPr bwMode="auto">
          <a:xfrm>
            <a:off x="1828800" y="5410200"/>
            <a:ext cx="4267200" cy="76200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en-US">
              <a:latin typeface="Lucida Sans Unicode" pitchFamily="34" charset="0"/>
            </a:endParaRPr>
          </a:p>
        </p:txBody>
      </p:sp>
      <p:sp>
        <p:nvSpPr>
          <p:cNvPr id="191495" name="Text Box 10"/>
          <p:cNvSpPr txBox="1">
            <a:spLocks noChangeArrowheads="1"/>
          </p:cNvSpPr>
          <p:nvPr/>
        </p:nvSpPr>
        <p:spPr bwMode="auto">
          <a:xfrm>
            <a:off x="2819400" y="5715000"/>
            <a:ext cx="2209800" cy="366713"/>
          </a:xfrm>
          <a:prstGeom prst="rect">
            <a:avLst/>
          </a:prstGeom>
          <a:noFill/>
          <a:ln w="9525">
            <a:noFill/>
            <a:miter lim="800000"/>
            <a:headEnd/>
            <a:tailEnd/>
          </a:ln>
        </p:spPr>
        <p:txBody>
          <a:bodyPr>
            <a:spAutoFit/>
          </a:bodyPr>
          <a:lstStyle/>
          <a:p>
            <a:pPr>
              <a:spcBef>
                <a:spcPct val="50000"/>
              </a:spcBef>
            </a:pPr>
            <a:r>
              <a:rPr lang="en-US" b="1">
                <a:latin typeface="Lucida Sans Unicode" pitchFamily="34" charset="0"/>
              </a:rPr>
              <a:t>HIGH</a:t>
            </a:r>
            <a:r>
              <a:rPr lang="en-US">
                <a:latin typeface="Lucida Sans Unicode" pitchFamily="34" charset="0"/>
              </a:rPr>
              <a:t> </a:t>
            </a:r>
            <a:r>
              <a:rPr lang="en-US" b="1">
                <a:latin typeface="Lucida Sans Unicode" pitchFamily="34" charset="0"/>
              </a:rPr>
              <a:t>SCHOOLS</a:t>
            </a:r>
          </a:p>
        </p:txBody>
      </p:sp>
      <p:sp>
        <p:nvSpPr>
          <p:cNvPr id="191496" name="Text Box 12"/>
          <p:cNvSpPr txBox="1">
            <a:spLocks noChangeArrowheads="1"/>
          </p:cNvSpPr>
          <p:nvPr/>
        </p:nvSpPr>
        <p:spPr bwMode="auto">
          <a:xfrm rot="-502928">
            <a:off x="990600" y="4724400"/>
            <a:ext cx="2057400" cy="641350"/>
          </a:xfrm>
          <a:prstGeom prst="rect">
            <a:avLst/>
          </a:prstGeom>
          <a:noFill/>
          <a:ln w="9525">
            <a:noFill/>
            <a:miter lim="800000"/>
            <a:headEnd/>
            <a:tailEnd/>
          </a:ln>
        </p:spPr>
        <p:txBody>
          <a:bodyPr>
            <a:spAutoFit/>
          </a:bodyPr>
          <a:lstStyle/>
          <a:p>
            <a:pPr>
              <a:spcBef>
                <a:spcPct val="50000"/>
              </a:spcBef>
            </a:pPr>
            <a:r>
              <a:rPr lang="en-US" b="1">
                <a:latin typeface="Lucida Sans Unicode" pitchFamily="34" charset="0"/>
              </a:rPr>
              <a:t>COMMUNITY COLLEGES</a:t>
            </a:r>
          </a:p>
        </p:txBody>
      </p:sp>
      <p:sp>
        <p:nvSpPr>
          <p:cNvPr id="191497" name="Text Box 14"/>
          <p:cNvSpPr txBox="1">
            <a:spLocks noChangeArrowheads="1"/>
          </p:cNvSpPr>
          <p:nvPr/>
        </p:nvSpPr>
        <p:spPr bwMode="auto">
          <a:xfrm rot="1706017">
            <a:off x="3124200" y="4343400"/>
            <a:ext cx="2362200" cy="366713"/>
          </a:xfrm>
          <a:prstGeom prst="rect">
            <a:avLst/>
          </a:prstGeom>
          <a:noFill/>
          <a:ln w="9525">
            <a:noFill/>
            <a:miter lim="800000"/>
            <a:headEnd/>
            <a:tailEnd/>
          </a:ln>
        </p:spPr>
        <p:txBody>
          <a:bodyPr>
            <a:spAutoFit/>
          </a:bodyPr>
          <a:lstStyle/>
          <a:p>
            <a:pPr>
              <a:spcBef>
                <a:spcPct val="50000"/>
              </a:spcBef>
            </a:pPr>
            <a:r>
              <a:rPr lang="en-US" b="1">
                <a:latin typeface="Lucida Sans Unicode" pitchFamily="34" charset="0"/>
              </a:rPr>
              <a:t>UNDERGRADUATE</a:t>
            </a:r>
          </a:p>
        </p:txBody>
      </p:sp>
      <p:sp>
        <p:nvSpPr>
          <p:cNvPr id="191498" name="Text Box 15"/>
          <p:cNvSpPr txBox="1">
            <a:spLocks noChangeArrowheads="1"/>
          </p:cNvSpPr>
          <p:nvPr/>
        </p:nvSpPr>
        <p:spPr bwMode="auto">
          <a:xfrm rot="-633857">
            <a:off x="3352800" y="2743200"/>
            <a:ext cx="1524000" cy="366713"/>
          </a:xfrm>
          <a:prstGeom prst="rect">
            <a:avLst/>
          </a:prstGeom>
          <a:noFill/>
          <a:ln w="9525">
            <a:noFill/>
            <a:miter lim="800000"/>
            <a:headEnd/>
            <a:tailEnd/>
          </a:ln>
        </p:spPr>
        <p:txBody>
          <a:bodyPr>
            <a:spAutoFit/>
          </a:bodyPr>
          <a:lstStyle/>
          <a:p>
            <a:pPr>
              <a:spcBef>
                <a:spcPct val="50000"/>
              </a:spcBef>
            </a:pPr>
            <a:r>
              <a:rPr lang="en-US" b="1">
                <a:latin typeface="Lucida Sans Unicode" pitchFamily="34" charset="0"/>
              </a:rPr>
              <a:t>GRADUATE</a:t>
            </a:r>
          </a:p>
        </p:txBody>
      </p:sp>
      <p:sp>
        <p:nvSpPr>
          <p:cNvPr id="191499" name="Text Box 16"/>
          <p:cNvSpPr txBox="1">
            <a:spLocks noChangeArrowheads="1"/>
          </p:cNvSpPr>
          <p:nvPr/>
        </p:nvSpPr>
        <p:spPr bwMode="auto">
          <a:xfrm rot="1377014">
            <a:off x="6400800" y="4114800"/>
            <a:ext cx="1219200" cy="366713"/>
          </a:xfrm>
          <a:prstGeom prst="rect">
            <a:avLst/>
          </a:prstGeom>
          <a:noFill/>
          <a:ln w="9525">
            <a:noFill/>
            <a:miter lim="800000"/>
            <a:headEnd/>
            <a:tailEnd/>
          </a:ln>
        </p:spPr>
        <p:txBody>
          <a:bodyPr>
            <a:spAutoFit/>
          </a:bodyPr>
          <a:lstStyle/>
          <a:p>
            <a:pPr>
              <a:spcBef>
                <a:spcPct val="50000"/>
              </a:spcBef>
            </a:pPr>
            <a:r>
              <a:rPr lang="en-US" b="1">
                <a:latin typeface="Lucida Sans Unicode" pitchFamily="34" charset="0"/>
              </a:rPr>
              <a:t>DAU</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274638"/>
            <a:ext cx="8229600" cy="1143000"/>
          </a:xfrm>
        </p:spPr>
        <p:txBody>
          <a:bodyPr>
            <a:normAutofit fontScale="90000"/>
          </a:bodyPr>
          <a:lstStyle/>
          <a:p>
            <a:pPr eaLnBrk="1" fontAlgn="auto" hangingPunct="1">
              <a:spcAft>
                <a:spcPts val="0"/>
              </a:spcAft>
              <a:defRPr/>
            </a:pPr>
            <a:r>
              <a:rPr lang="en-US" sz="4000" smtClean="0"/>
              <a:t>Acquisition Education</a:t>
            </a:r>
            <a:br>
              <a:rPr lang="en-US" sz="4000" smtClean="0"/>
            </a:br>
            <a:r>
              <a:rPr lang="en-US" sz="3200" smtClean="0"/>
              <a:t>Goal</a:t>
            </a:r>
          </a:p>
        </p:txBody>
      </p:sp>
      <p:sp>
        <p:nvSpPr>
          <p:cNvPr id="193538" name="AutoShape 3"/>
          <p:cNvSpPr>
            <a:spLocks noChangeArrowheads="1"/>
          </p:cNvSpPr>
          <p:nvPr/>
        </p:nvSpPr>
        <p:spPr bwMode="auto">
          <a:xfrm>
            <a:off x="3048000" y="2971800"/>
            <a:ext cx="2057400" cy="1676400"/>
          </a:xfrm>
          <a:prstGeom prst="cube">
            <a:avLst>
              <a:gd name="adj" fmla="val 24148"/>
            </a:avLst>
          </a:prstGeom>
          <a:solidFill>
            <a:schemeClr val="accent1"/>
          </a:solidFill>
          <a:ln w="9525">
            <a:solidFill>
              <a:schemeClr val="tx1"/>
            </a:solidFill>
            <a:miter lim="800000"/>
            <a:headEnd/>
            <a:tailEnd/>
          </a:ln>
        </p:spPr>
        <p:txBody>
          <a:bodyPr wrap="none" anchor="ctr"/>
          <a:lstStyle/>
          <a:p>
            <a:endParaRPr lang="en-US">
              <a:latin typeface="Lucida Sans Unicode" pitchFamily="34" charset="0"/>
            </a:endParaRPr>
          </a:p>
        </p:txBody>
      </p:sp>
      <p:sp>
        <p:nvSpPr>
          <p:cNvPr id="193539" name="AutoShape 4"/>
          <p:cNvSpPr>
            <a:spLocks noChangeArrowheads="1"/>
          </p:cNvSpPr>
          <p:nvPr/>
        </p:nvSpPr>
        <p:spPr bwMode="auto">
          <a:xfrm>
            <a:off x="3352800" y="1600200"/>
            <a:ext cx="1981200" cy="137160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en-US">
              <a:latin typeface="Lucida Sans Unicode" pitchFamily="34" charset="0"/>
            </a:endParaRPr>
          </a:p>
        </p:txBody>
      </p:sp>
      <p:sp>
        <p:nvSpPr>
          <p:cNvPr id="193540" name="AutoShape 5"/>
          <p:cNvSpPr>
            <a:spLocks noChangeArrowheads="1"/>
          </p:cNvSpPr>
          <p:nvPr/>
        </p:nvSpPr>
        <p:spPr bwMode="auto">
          <a:xfrm>
            <a:off x="1981200" y="4495800"/>
            <a:ext cx="2971800" cy="91440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en-US">
              <a:latin typeface="Lucida Sans Unicode" pitchFamily="34" charset="0"/>
            </a:endParaRPr>
          </a:p>
        </p:txBody>
      </p:sp>
      <p:sp>
        <p:nvSpPr>
          <p:cNvPr id="193541" name="AutoShape 6"/>
          <p:cNvSpPr>
            <a:spLocks noChangeArrowheads="1"/>
          </p:cNvSpPr>
          <p:nvPr/>
        </p:nvSpPr>
        <p:spPr bwMode="auto">
          <a:xfrm>
            <a:off x="4953000" y="2514600"/>
            <a:ext cx="1447800" cy="236220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en-US">
              <a:latin typeface="Lucida Sans Unicode" pitchFamily="34" charset="0"/>
            </a:endParaRPr>
          </a:p>
        </p:txBody>
      </p:sp>
      <p:sp>
        <p:nvSpPr>
          <p:cNvPr id="193542" name="AutoShape 7"/>
          <p:cNvSpPr>
            <a:spLocks noChangeArrowheads="1"/>
          </p:cNvSpPr>
          <p:nvPr/>
        </p:nvSpPr>
        <p:spPr bwMode="auto">
          <a:xfrm>
            <a:off x="1828800" y="5410200"/>
            <a:ext cx="4267200" cy="76200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en-US">
              <a:latin typeface="Lucida Sans Unicode" pitchFamily="34" charset="0"/>
            </a:endParaRPr>
          </a:p>
        </p:txBody>
      </p:sp>
      <p:sp>
        <p:nvSpPr>
          <p:cNvPr id="193543" name="Text Box 8"/>
          <p:cNvSpPr txBox="1">
            <a:spLocks noChangeArrowheads="1"/>
          </p:cNvSpPr>
          <p:nvPr/>
        </p:nvSpPr>
        <p:spPr bwMode="auto">
          <a:xfrm>
            <a:off x="2819400" y="5715000"/>
            <a:ext cx="2209800" cy="366713"/>
          </a:xfrm>
          <a:prstGeom prst="rect">
            <a:avLst/>
          </a:prstGeom>
          <a:noFill/>
          <a:ln w="9525">
            <a:noFill/>
            <a:miter lim="800000"/>
            <a:headEnd/>
            <a:tailEnd/>
          </a:ln>
        </p:spPr>
        <p:txBody>
          <a:bodyPr>
            <a:spAutoFit/>
          </a:bodyPr>
          <a:lstStyle/>
          <a:p>
            <a:pPr>
              <a:spcBef>
                <a:spcPct val="50000"/>
              </a:spcBef>
            </a:pPr>
            <a:r>
              <a:rPr lang="en-US" b="1">
                <a:latin typeface="Lucida Sans Unicode" pitchFamily="34" charset="0"/>
              </a:rPr>
              <a:t>HIGH</a:t>
            </a:r>
            <a:r>
              <a:rPr lang="en-US">
                <a:latin typeface="Lucida Sans Unicode" pitchFamily="34" charset="0"/>
              </a:rPr>
              <a:t> </a:t>
            </a:r>
            <a:r>
              <a:rPr lang="en-US" b="1">
                <a:latin typeface="Lucida Sans Unicode" pitchFamily="34" charset="0"/>
              </a:rPr>
              <a:t>SCHOOLS</a:t>
            </a:r>
          </a:p>
        </p:txBody>
      </p:sp>
      <p:sp>
        <p:nvSpPr>
          <p:cNvPr id="193544" name="Text Box 9"/>
          <p:cNvSpPr txBox="1">
            <a:spLocks noChangeArrowheads="1"/>
          </p:cNvSpPr>
          <p:nvPr/>
        </p:nvSpPr>
        <p:spPr bwMode="auto">
          <a:xfrm>
            <a:off x="2209800" y="4724400"/>
            <a:ext cx="2057400" cy="641350"/>
          </a:xfrm>
          <a:prstGeom prst="rect">
            <a:avLst/>
          </a:prstGeom>
          <a:noFill/>
          <a:ln w="9525">
            <a:noFill/>
            <a:miter lim="800000"/>
            <a:headEnd/>
            <a:tailEnd/>
          </a:ln>
        </p:spPr>
        <p:txBody>
          <a:bodyPr>
            <a:spAutoFit/>
          </a:bodyPr>
          <a:lstStyle/>
          <a:p>
            <a:pPr>
              <a:spcBef>
                <a:spcPct val="50000"/>
              </a:spcBef>
            </a:pPr>
            <a:r>
              <a:rPr lang="en-US" b="1">
                <a:latin typeface="Lucida Sans Unicode" pitchFamily="34" charset="0"/>
              </a:rPr>
              <a:t>COMMUNITY COLLEGES</a:t>
            </a:r>
          </a:p>
        </p:txBody>
      </p:sp>
      <p:sp>
        <p:nvSpPr>
          <p:cNvPr id="193545" name="Text Box 10"/>
          <p:cNvSpPr txBox="1">
            <a:spLocks noChangeArrowheads="1"/>
          </p:cNvSpPr>
          <p:nvPr/>
        </p:nvSpPr>
        <p:spPr bwMode="auto">
          <a:xfrm>
            <a:off x="2286000" y="3733800"/>
            <a:ext cx="2362200" cy="366713"/>
          </a:xfrm>
          <a:prstGeom prst="rect">
            <a:avLst/>
          </a:prstGeom>
          <a:noFill/>
          <a:ln w="9525">
            <a:noFill/>
            <a:miter lim="800000"/>
            <a:headEnd/>
            <a:tailEnd/>
          </a:ln>
        </p:spPr>
        <p:txBody>
          <a:bodyPr>
            <a:spAutoFit/>
          </a:bodyPr>
          <a:lstStyle/>
          <a:p>
            <a:pPr>
              <a:spcBef>
                <a:spcPct val="50000"/>
              </a:spcBef>
            </a:pPr>
            <a:r>
              <a:rPr lang="en-US" b="1">
                <a:latin typeface="Lucida Sans Unicode" pitchFamily="34" charset="0"/>
              </a:rPr>
              <a:t>UNDERGRADUATE</a:t>
            </a:r>
          </a:p>
        </p:txBody>
      </p:sp>
      <p:sp>
        <p:nvSpPr>
          <p:cNvPr id="193546" name="Text Box 11"/>
          <p:cNvSpPr txBox="1">
            <a:spLocks noChangeArrowheads="1"/>
          </p:cNvSpPr>
          <p:nvPr/>
        </p:nvSpPr>
        <p:spPr bwMode="auto">
          <a:xfrm>
            <a:off x="3276600" y="2286000"/>
            <a:ext cx="1524000" cy="366713"/>
          </a:xfrm>
          <a:prstGeom prst="rect">
            <a:avLst/>
          </a:prstGeom>
          <a:noFill/>
          <a:ln w="9525">
            <a:noFill/>
            <a:miter lim="800000"/>
            <a:headEnd/>
            <a:tailEnd/>
          </a:ln>
        </p:spPr>
        <p:txBody>
          <a:bodyPr>
            <a:spAutoFit/>
          </a:bodyPr>
          <a:lstStyle/>
          <a:p>
            <a:pPr>
              <a:spcBef>
                <a:spcPct val="50000"/>
              </a:spcBef>
            </a:pPr>
            <a:r>
              <a:rPr lang="en-US" b="1">
                <a:latin typeface="Lucida Sans Unicode" pitchFamily="34" charset="0"/>
              </a:rPr>
              <a:t>GRADUATE</a:t>
            </a:r>
          </a:p>
        </p:txBody>
      </p:sp>
      <p:sp>
        <p:nvSpPr>
          <p:cNvPr id="193547" name="Text Box 12"/>
          <p:cNvSpPr txBox="1">
            <a:spLocks noChangeArrowheads="1"/>
          </p:cNvSpPr>
          <p:nvPr/>
        </p:nvSpPr>
        <p:spPr bwMode="auto">
          <a:xfrm>
            <a:off x="5029200" y="3505200"/>
            <a:ext cx="1219200" cy="366713"/>
          </a:xfrm>
          <a:prstGeom prst="rect">
            <a:avLst/>
          </a:prstGeom>
          <a:noFill/>
          <a:ln w="9525">
            <a:noFill/>
            <a:miter lim="800000"/>
            <a:headEnd/>
            <a:tailEnd/>
          </a:ln>
        </p:spPr>
        <p:txBody>
          <a:bodyPr>
            <a:spAutoFit/>
          </a:bodyPr>
          <a:lstStyle/>
          <a:p>
            <a:pPr>
              <a:spcBef>
                <a:spcPct val="50000"/>
              </a:spcBef>
            </a:pPr>
            <a:r>
              <a:rPr lang="en-US" b="1">
                <a:latin typeface="Lucida Sans Unicode" pitchFamily="34" charset="0"/>
              </a:rPr>
              <a:t>DAU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8" name="Object 2"/>
          <p:cNvGraphicFramePr>
            <a:graphicFrameLocks noChangeAspect="1"/>
          </p:cNvGraphicFramePr>
          <p:nvPr>
            <p:ph idx="1"/>
          </p:nvPr>
        </p:nvGraphicFramePr>
        <p:xfrm>
          <a:off x="381000" y="990600"/>
          <a:ext cx="8491538" cy="5437188"/>
        </p:xfrm>
        <a:graphic>
          <a:graphicData uri="http://schemas.openxmlformats.org/presentationml/2006/ole">
            <p:oleObj spid="_x0000_s116738" name="Chart" r:id="rId4" imgW="6858000" imgH="4390949" progId="MSGraph.Chart.8">
              <p:embed/>
            </p:oleObj>
          </a:graphicData>
        </a:graphic>
      </p:graphicFrame>
      <p:sp>
        <p:nvSpPr>
          <p:cNvPr id="116739" name="Text Box 3"/>
          <p:cNvSpPr txBox="1">
            <a:spLocks noChangeArrowheads="1"/>
          </p:cNvSpPr>
          <p:nvPr/>
        </p:nvSpPr>
        <p:spPr bwMode="auto">
          <a:xfrm>
            <a:off x="0" y="0"/>
            <a:ext cx="9144000" cy="447675"/>
          </a:xfrm>
          <a:prstGeom prst="rect">
            <a:avLst/>
          </a:prstGeom>
          <a:noFill/>
          <a:ln w="9525">
            <a:noFill/>
            <a:miter lim="800000"/>
            <a:headEnd/>
            <a:tailEnd/>
          </a:ln>
        </p:spPr>
        <p:txBody>
          <a:bodyPr lIns="91423" tIns="45712" rIns="91423" bIns="45712">
            <a:spAutoFit/>
          </a:bodyPr>
          <a:lstStyle/>
          <a:p>
            <a:pPr>
              <a:spcBef>
                <a:spcPct val="50000"/>
              </a:spcBef>
            </a:pPr>
            <a:endParaRPr lang="en-US">
              <a:latin typeface="Lucida Sans Unicode" pitchFamily="34" charset="0"/>
            </a:endParaRPr>
          </a:p>
        </p:txBody>
      </p:sp>
      <p:sp>
        <p:nvSpPr>
          <p:cNvPr id="116740" name="Text Box 4"/>
          <p:cNvSpPr txBox="1">
            <a:spLocks noChangeArrowheads="1"/>
          </p:cNvSpPr>
          <p:nvPr/>
        </p:nvSpPr>
        <p:spPr bwMode="auto">
          <a:xfrm>
            <a:off x="3048000" y="381000"/>
            <a:ext cx="4343400" cy="446088"/>
          </a:xfrm>
          <a:prstGeom prst="rect">
            <a:avLst/>
          </a:prstGeom>
          <a:noFill/>
          <a:ln w="9525">
            <a:noFill/>
            <a:miter lim="800000"/>
            <a:headEnd/>
            <a:tailEnd/>
          </a:ln>
        </p:spPr>
        <p:txBody>
          <a:bodyPr lIns="91423" tIns="45712" rIns="91423" bIns="45712">
            <a:spAutoFit/>
          </a:bodyPr>
          <a:lstStyle/>
          <a:p>
            <a:pPr>
              <a:spcBef>
                <a:spcPct val="50000"/>
              </a:spcBef>
            </a:pPr>
            <a:r>
              <a:rPr lang="en-US" b="1">
                <a:latin typeface="Lucida Sans Unicode" pitchFamily="34" charset="0"/>
              </a:rPr>
              <a:t> </a:t>
            </a:r>
          </a:p>
        </p:txBody>
      </p:sp>
      <p:sp>
        <p:nvSpPr>
          <p:cNvPr id="116741" name="Text Box 5"/>
          <p:cNvSpPr txBox="1">
            <a:spLocks noChangeArrowheads="1"/>
          </p:cNvSpPr>
          <p:nvPr/>
        </p:nvSpPr>
        <p:spPr bwMode="auto">
          <a:xfrm>
            <a:off x="1066800" y="228600"/>
            <a:ext cx="7772400" cy="915988"/>
          </a:xfrm>
          <a:prstGeom prst="rect">
            <a:avLst/>
          </a:prstGeom>
          <a:noFill/>
          <a:ln w="9525">
            <a:noFill/>
            <a:miter lim="800000"/>
            <a:headEnd/>
            <a:tailEnd/>
          </a:ln>
        </p:spPr>
        <p:txBody>
          <a:bodyPr lIns="91423" tIns="45712" rIns="91423" bIns="45712">
            <a:spAutoFit/>
          </a:bodyPr>
          <a:lstStyle/>
          <a:p>
            <a:pPr algn="ctr"/>
            <a:r>
              <a:rPr lang="en-US" b="1">
                <a:latin typeface="Lucida Sans Unicode" pitchFamily="34" charset="0"/>
              </a:rPr>
              <a:t>Miami Valley Tech Prep Consortium</a:t>
            </a:r>
          </a:p>
          <a:p>
            <a:pPr algn="ctr"/>
            <a:r>
              <a:rPr lang="en-US" b="1">
                <a:latin typeface="Lucida Sans Unicode" pitchFamily="34" charset="0"/>
              </a:rPr>
              <a:t>Combined Secondary/Sinclair/Other Universities</a:t>
            </a:r>
          </a:p>
          <a:p>
            <a:pPr algn="ctr"/>
            <a:r>
              <a:rPr lang="en-US" b="1">
                <a:latin typeface="Lucida Sans Unicode" pitchFamily="34" charset="0"/>
              </a:rPr>
              <a:t> Tech Prep Enrollment 1993-2008</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ext Box 2"/>
          <p:cNvSpPr txBox="1">
            <a:spLocks noChangeArrowheads="1"/>
          </p:cNvSpPr>
          <p:nvPr/>
        </p:nvSpPr>
        <p:spPr bwMode="auto">
          <a:xfrm>
            <a:off x="1600200" y="457200"/>
            <a:ext cx="6858000" cy="701675"/>
          </a:xfrm>
          <a:prstGeom prst="rect">
            <a:avLst/>
          </a:prstGeom>
          <a:noFill/>
          <a:ln w="9525">
            <a:noFill/>
            <a:miter lim="800000"/>
            <a:headEnd/>
            <a:tailEnd/>
          </a:ln>
        </p:spPr>
        <p:txBody>
          <a:bodyPr>
            <a:spAutoFit/>
          </a:bodyPr>
          <a:lstStyle/>
          <a:p>
            <a:pPr algn="ctr">
              <a:spcBef>
                <a:spcPct val="50000"/>
              </a:spcBef>
            </a:pPr>
            <a:r>
              <a:rPr lang="en-US" sz="4000" b="1">
                <a:latin typeface="Lucida Sans Unicode" pitchFamily="34" charset="0"/>
              </a:rPr>
              <a:t>Accomplishments to date</a:t>
            </a:r>
          </a:p>
        </p:txBody>
      </p:sp>
      <p:sp>
        <p:nvSpPr>
          <p:cNvPr id="6148" name="Rectangle 6"/>
          <p:cNvSpPr>
            <a:spLocks noGrp="1" noChangeArrowheads="1"/>
          </p:cNvSpPr>
          <p:nvPr>
            <p:ph idx="1"/>
          </p:nvPr>
        </p:nvSpPr>
        <p:spPr/>
        <p:txBody>
          <a:bodyPr>
            <a:normAutofit fontScale="92500"/>
          </a:bodyPr>
          <a:lstStyle/>
          <a:p>
            <a:pPr marL="365760" indent="-256032" eaLnBrk="1" fontAlgn="auto" hangingPunct="1">
              <a:spcAft>
                <a:spcPts val="0"/>
              </a:spcAft>
              <a:buFont typeface="Wingdings 3"/>
              <a:buChar char=""/>
              <a:defRPr/>
            </a:pPr>
            <a:r>
              <a:rPr lang="en-US" sz="2800" smtClean="0"/>
              <a:t>Pathway from HS through community college and/or four year degree in SCM (PALS)</a:t>
            </a:r>
          </a:p>
          <a:p>
            <a:pPr marL="365760" indent="-256032" eaLnBrk="1" fontAlgn="auto" hangingPunct="1">
              <a:spcAft>
                <a:spcPts val="0"/>
              </a:spcAft>
              <a:buFont typeface="Wingdings 3"/>
              <a:buChar char=""/>
              <a:defRPr/>
            </a:pPr>
            <a:r>
              <a:rPr lang="en-US" sz="2800" smtClean="0"/>
              <a:t>Briefed HS business teachers on SCM careers</a:t>
            </a:r>
          </a:p>
          <a:p>
            <a:pPr marL="365760" indent="-256032" eaLnBrk="1" fontAlgn="auto" hangingPunct="1">
              <a:spcAft>
                <a:spcPts val="0"/>
              </a:spcAft>
              <a:buFont typeface="Wingdings 3"/>
              <a:buChar char=""/>
              <a:defRPr/>
            </a:pPr>
            <a:r>
              <a:rPr lang="en-US" sz="2800" smtClean="0"/>
              <a:t>Presented career field at HS education fairs</a:t>
            </a:r>
          </a:p>
          <a:p>
            <a:pPr marL="365760" indent="-256032" eaLnBrk="1" fontAlgn="auto" hangingPunct="1">
              <a:spcAft>
                <a:spcPts val="0"/>
              </a:spcAft>
              <a:buFont typeface="Wingdings 3"/>
              <a:buChar char=""/>
              <a:defRPr/>
            </a:pPr>
            <a:r>
              <a:rPr lang="en-US" sz="2800" smtClean="0"/>
              <a:t>Acquisition co-op opportunities</a:t>
            </a:r>
          </a:p>
          <a:p>
            <a:pPr marL="365760" indent="-256032" eaLnBrk="1" fontAlgn="auto" hangingPunct="1">
              <a:spcAft>
                <a:spcPts val="0"/>
              </a:spcAft>
              <a:buFont typeface="Wingdings 3"/>
              <a:buChar char=""/>
              <a:defRPr/>
            </a:pPr>
            <a:r>
              <a:rPr lang="en-US" sz="2800" smtClean="0"/>
              <a:t>More acquisition/SCM educational opportunities</a:t>
            </a:r>
          </a:p>
          <a:p>
            <a:pPr marL="365760" indent="-256032" eaLnBrk="1" fontAlgn="auto" hangingPunct="1">
              <a:spcAft>
                <a:spcPts val="0"/>
              </a:spcAft>
              <a:buFont typeface="Wingdings 3"/>
              <a:buChar char=""/>
              <a:defRPr/>
            </a:pPr>
            <a:r>
              <a:rPr lang="en-US" sz="2800" smtClean="0"/>
              <a:t>DoD acquisition courses at civilian colleges</a:t>
            </a:r>
          </a:p>
          <a:p>
            <a:pPr marL="365760" indent="-256032" eaLnBrk="1" fontAlgn="auto" hangingPunct="1">
              <a:spcAft>
                <a:spcPts val="0"/>
              </a:spcAft>
              <a:buFont typeface="Wingdings 3"/>
              <a:buChar char=""/>
              <a:defRPr/>
            </a:pPr>
            <a:r>
              <a:rPr lang="en-US" sz="2800" smtClean="0"/>
              <a:t>Planning Grant for National Center Log &amp; SCM</a:t>
            </a:r>
          </a:p>
          <a:p>
            <a:pPr marL="365760" indent="-256032" eaLnBrk="1" fontAlgn="auto" hangingPunct="1">
              <a:spcAft>
                <a:spcPts val="0"/>
              </a:spcAft>
              <a:buFontTx/>
              <a:buNone/>
              <a:defRPr/>
            </a:pPr>
            <a:endParaRPr lang="en-US" sz="2800" smtClean="0"/>
          </a:p>
          <a:p>
            <a:pPr marL="365760" indent="-256032" eaLnBrk="1" fontAlgn="auto" hangingPunct="1">
              <a:spcAft>
                <a:spcPts val="0"/>
              </a:spcAft>
              <a:buFontTx/>
              <a:buNone/>
              <a:defRPr/>
            </a:pPr>
            <a:endParaRPr lang="en-US" sz="2800" smtClean="0"/>
          </a:p>
        </p:txBody>
      </p:sp>
      <p:sp>
        <p:nvSpPr>
          <p:cNvPr id="6147" name="Rectangle 5"/>
          <p:cNvSpPr>
            <a:spLocks noGrp="1" noChangeArrowheads="1"/>
          </p:cNvSpPr>
          <p:nvPr>
            <p:ph type="title"/>
          </p:nvPr>
        </p:nvSpPr>
        <p:spPr/>
        <p:txBody>
          <a:bodyPr/>
          <a:lstStyle/>
          <a:p>
            <a:pPr eaLnBrk="1" fontAlgn="auto" hangingPunct="1">
              <a:spcAft>
                <a:spcPts val="0"/>
              </a:spcAft>
              <a:defRPr/>
            </a:pPr>
            <a:r>
              <a:rPr lang="en-US" smtClean="0"/>
              <a:t>  </a:t>
            </a:r>
          </a:p>
        </p:txBody>
      </p:sp>
      <p:sp>
        <p:nvSpPr>
          <p:cNvPr id="195588" name="Text Box 8"/>
          <p:cNvSpPr txBox="1">
            <a:spLocks noChangeArrowheads="1"/>
          </p:cNvSpPr>
          <p:nvPr/>
        </p:nvSpPr>
        <p:spPr bwMode="auto">
          <a:xfrm>
            <a:off x="1066800" y="5715000"/>
            <a:ext cx="7086600" cy="457200"/>
          </a:xfrm>
          <a:prstGeom prst="rect">
            <a:avLst/>
          </a:prstGeom>
          <a:noFill/>
          <a:ln w="9525">
            <a:noFill/>
            <a:miter lim="800000"/>
            <a:headEnd/>
            <a:tailEnd/>
          </a:ln>
        </p:spPr>
        <p:txBody>
          <a:bodyPr>
            <a:spAutoFit/>
          </a:bodyPr>
          <a:lstStyle/>
          <a:p>
            <a:pPr>
              <a:spcBef>
                <a:spcPct val="50000"/>
              </a:spcBef>
            </a:pPr>
            <a:r>
              <a:rPr lang="en-US" sz="2400" b="1" i="1">
                <a:latin typeface="Lucida Sans Unicode" pitchFamily="34" charset="0"/>
              </a:rPr>
              <a:t>Strengthening the Acquisition/SCM Workforce</a:t>
            </a:r>
          </a:p>
        </p:txBody>
      </p:sp>
      <p:sp>
        <p:nvSpPr>
          <p:cNvPr id="195589" name="Rectangle 9"/>
          <p:cNvSpPr>
            <a:spLocks noChangeArrowheads="1"/>
          </p:cNvSpPr>
          <p:nvPr/>
        </p:nvSpPr>
        <p:spPr bwMode="auto">
          <a:xfrm>
            <a:off x="990600" y="5715000"/>
            <a:ext cx="7086600" cy="533400"/>
          </a:xfrm>
          <a:prstGeom prst="rect">
            <a:avLst/>
          </a:prstGeom>
          <a:noFill/>
          <a:ln w="9525">
            <a:solidFill>
              <a:schemeClr val="tx1"/>
            </a:solidFill>
            <a:miter lim="800000"/>
            <a:headEnd/>
            <a:tailEnd/>
          </a:ln>
        </p:spPr>
        <p:txBody>
          <a:bodyPr wrap="none" anchor="ctr"/>
          <a:lstStyle/>
          <a:p>
            <a:endParaRPr lang="en-US">
              <a:latin typeface="Lucida Sans Unicode"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8600"/>
            <a:ext cx="8229600" cy="1143000"/>
          </a:xfrm>
        </p:spPr>
        <p:txBody>
          <a:bodyPr/>
          <a:lstStyle/>
          <a:p>
            <a:pPr eaLnBrk="1" fontAlgn="auto" hangingPunct="1">
              <a:spcAft>
                <a:spcPts val="0"/>
              </a:spcAft>
              <a:defRPr/>
            </a:pPr>
            <a:r>
              <a:rPr lang="en-US" sz="3000" smtClean="0"/>
              <a:t>Acquisition/SCM Professions -  </a:t>
            </a:r>
            <a:br>
              <a:rPr lang="en-US" sz="3000" smtClean="0"/>
            </a:br>
            <a:r>
              <a:rPr lang="en-US" sz="3000" smtClean="0"/>
              <a:t>Education Options </a:t>
            </a:r>
          </a:p>
        </p:txBody>
      </p:sp>
      <p:graphicFrame>
        <p:nvGraphicFramePr>
          <p:cNvPr id="165901" name="Group 13"/>
          <p:cNvGraphicFramePr>
            <a:graphicFrameLocks noGrp="1"/>
          </p:cNvGraphicFramePr>
          <p:nvPr/>
        </p:nvGraphicFramePr>
        <p:xfrm>
          <a:off x="76200" y="1565275"/>
          <a:ext cx="8915400" cy="4806950"/>
        </p:xfrm>
        <a:graphic>
          <a:graphicData uri="http://schemas.openxmlformats.org/drawingml/2006/table">
            <a:tbl>
              <a:tblPr/>
              <a:tblGrid>
                <a:gridCol w="2840038"/>
                <a:gridCol w="2840037"/>
                <a:gridCol w="3235325"/>
              </a:tblGrid>
              <a:tr h="4525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sng" strike="noStrike" cap="none" normalizeH="0" baseline="0" smtClean="0">
                          <a:ln>
                            <a:noFill/>
                          </a:ln>
                          <a:solidFill>
                            <a:schemeClr val="tx1"/>
                          </a:solidFill>
                          <a:effectLst/>
                          <a:latin typeface="Arial" charset="0"/>
                        </a:rPr>
                        <a:t>Associate</a:t>
                      </a:r>
                      <a:r>
                        <a:rPr kumimoji="0" lang="en-US" sz="1900" b="1" i="0" u="none" strike="noStrike" cap="none" normalizeH="0" baseline="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Arial" charset="0"/>
                        </a:rPr>
                        <a:t>- Business (general)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Arial" charset="0"/>
                        </a:rPr>
                        <a:t>- Purchase/Supply Mgt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Arial" charset="0"/>
                        </a:rPr>
                        <a:t>- Logistics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Arial" charset="0"/>
                        </a:rPr>
                        <a:t>- Operations Mgt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Arial" charset="0"/>
                        </a:rPr>
                        <a:t>- Technical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sng" strike="noStrike" cap="none" normalizeH="0" baseline="0" smtClean="0">
                          <a:ln>
                            <a:noFill/>
                          </a:ln>
                          <a:solidFill>
                            <a:schemeClr val="tx1"/>
                          </a:solidFill>
                          <a:effectLst/>
                          <a:latin typeface="Arial" charset="0"/>
                        </a:rPr>
                        <a:t>Bachelor</a:t>
                      </a:r>
                      <a:r>
                        <a:rPr kumimoji="0" lang="en-US" sz="1900" b="1" i="0" u="none" strike="noStrike" cap="none" normalizeH="0" baseline="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Arial" charset="0"/>
                        </a:rPr>
                        <a:t>- Business (general)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Arial" charset="0"/>
                        </a:rPr>
                        <a:t>- Purchase/Supply Mgt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Arial" charset="0"/>
                        </a:rPr>
                        <a:t>- Supply Chain Mgt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Arial" charset="0"/>
                        </a:rPr>
                        <a:t>- Logistics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Arial" charset="0"/>
                        </a:rPr>
                        <a:t>- Materials Mgt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Arial" charset="0"/>
                        </a:rPr>
                        <a:t>- Distribution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Arial" charset="0"/>
                        </a:rPr>
                        <a:t>- Transportation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Arial" charset="0"/>
                        </a:rPr>
                        <a:t>- Liberal Arts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Arial" charset="0"/>
                        </a:rPr>
                        <a:t>- Technical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sng" strike="noStrike" cap="none" normalizeH="0" baseline="0" smtClean="0">
                          <a:ln>
                            <a:noFill/>
                          </a:ln>
                          <a:solidFill>
                            <a:schemeClr val="tx1"/>
                          </a:solidFill>
                          <a:effectLst/>
                          <a:latin typeface="Arial" charset="0"/>
                        </a:rPr>
                        <a:t>Graduate Degree</a:t>
                      </a:r>
                      <a:r>
                        <a:rPr kumimoji="0" lang="en-US" sz="1900" b="1" i="0" u="none" strike="noStrike" cap="none" normalizeH="0" baseline="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Arial" charset="0"/>
                        </a:rPr>
                        <a:t>- MBA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Arial" charset="0"/>
                        </a:rPr>
                        <a:t>- MS (technical field)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Arial" charset="0"/>
                        </a:rPr>
                        <a:t>- Logistics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Arial" charset="0"/>
                        </a:rPr>
                        <a:t>- Law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Arial" charset="0"/>
                        </a:rPr>
                        <a:t>Combination: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Arial" charset="0"/>
                        </a:rPr>
                        <a:t>- Technical Undergrad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smtClean="0">
                          <a:ln>
                            <a:noFill/>
                          </a:ln>
                          <a:solidFill>
                            <a:schemeClr val="tx1"/>
                          </a:solidFill>
                          <a:effectLst/>
                          <a:latin typeface="Arial" charset="0"/>
                        </a:rPr>
                        <a:t>      w/ Graduate in Bus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1"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smtClean="0">
                          <a:ln>
                            <a:noFill/>
                          </a:ln>
                          <a:solidFill>
                            <a:schemeClr val="tx1"/>
                          </a:solidFill>
                          <a:effectLst/>
                          <a:latin typeface="Arial" charset="0"/>
                        </a:rPr>
                        <a:t>Source: www/ism.ws/career center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1" i="1"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ext Box 3"/>
          <p:cNvSpPr txBox="1">
            <a:spLocks noChangeArrowheads="1"/>
          </p:cNvSpPr>
          <p:nvPr/>
        </p:nvSpPr>
        <p:spPr bwMode="auto">
          <a:xfrm>
            <a:off x="304800" y="1371600"/>
            <a:ext cx="7696200" cy="457200"/>
          </a:xfrm>
          <a:prstGeom prst="rect">
            <a:avLst/>
          </a:prstGeom>
          <a:noFill/>
          <a:ln w="9525">
            <a:noFill/>
            <a:miter lim="800000"/>
            <a:headEnd/>
            <a:tailEnd/>
          </a:ln>
        </p:spPr>
        <p:txBody>
          <a:bodyPr>
            <a:spAutoFit/>
          </a:bodyPr>
          <a:lstStyle/>
          <a:p>
            <a:r>
              <a:rPr lang="en-US" sz="2400" b="1" i="1">
                <a:latin typeface="Lucida Sans Unicode" pitchFamily="34" charset="0"/>
              </a:rPr>
              <a:t>Create a Curriculum for Logistics and SCM</a:t>
            </a:r>
          </a:p>
        </p:txBody>
      </p:sp>
      <p:sp>
        <p:nvSpPr>
          <p:cNvPr id="199682" name="Text Box 4"/>
          <p:cNvSpPr txBox="1">
            <a:spLocks noChangeArrowheads="1"/>
          </p:cNvSpPr>
          <p:nvPr/>
        </p:nvSpPr>
        <p:spPr bwMode="auto">
          <a:xfrm>
            <a:off x="304800" y="2362200"/>
            <a:ext cx="8382000" cy="3889375"/>
          </a:xfrm>
          <a:prstGeom prst="rect">
            <a:avLst/>
          </a:prstGeom>
          <a:noFill/>
          <a:ln w="9525">
            <a:noFill/>
            <a:miter lim="800000"/>
            <a:headEnd/>
            <a:tailEnd/>
          </a:ln>
        </p:spPr>
        <p:txBody>
          <a:bodyPr>
            <a:spAutoFit/>
          </a:bodyPr>
          <a:lstStyle/>
          <a:p>
            <a:pPr>
              <a:lnSpc>
                <a:spcPct val="80000"/>
              </a:lnSpc>
              <a:buFontTx/>
              <a:buChar char="•"/>
            </a:pPr>
            <a:r>
              <a:rPr lang="en-US" sz="2400" b="1">
                <a:solidFill>
                  <a:srgbClr val="003366"/>
                </a:solidFill>
                <a:latin typeface="Lucida Sans Unicode" pitchFamily="34" charset="0"/>
              </a:rPr>
              <a:t> </a:t>
            </a:r>
            <a:r>
              <a:rPr lang="en-US" sz="2400" b="1">
                <a:latin typeface="Lucida Sans Unicode" pitchFamily="34" charset="0"/>
              </a:rPr>
              <a:t>Sinclair Community College: </a:t>
            </a:r>
          </a:p>
          <a:p>
            <a:pPr>
              <a:lnSpc>
                <a:spcPct val="80000"/>
              </a:lnSpc>
            </a:pPr>
            <a:endParaRPr lang="en-US" sz="2400" b="1">
              <a:latin typeface="Lucida Sans Unicode" pitchFamily="34" charset="0"/>
            </a:endParaRPr>
          </a:p>
          <a:p>
            <a:pPr lvl="1">
              <a:lnSpc>
                <a:spcPct val="80000"/>
              </a:lnSpc>
              <a:buFontTx/>
              <a:buChar char="•"/>
            </a:pPr>
            <a:r>
              <a:rPr lang="en-US" sz="2400" b="1">
                <a:latin typeface="Lucida Sans Unicode" pitchFamily="34" charset="0"/>
              </a:rPr>
              <a:t> AAS Supply Chain Mgt Concentration Degree</a:t>
            </a:r>
          </a:p>
          <a:p>
            <a:pPr lvl="1">
              <a:lnSpc>
                <a:spcPct val="80000"/>
              </a:lnSpc>
              <a:buFontTx/>
              <a:buChar char="•"/>
            </a:pPr>
            <a:r>
              <a:rPr lang="en-US" sz="2400" b="1">
                <a:latin typeface="Lucida Sans Unicode" pitchFamily="34" charset="0"/>
              </a:rPr>
              <a:t> SCM 1-Year Certificate Program 	</a:t>
            </a:r>
          </a:p>
          <a:p>
            <a:pPr lvl="1">
              <a:lnSpc>
                <a:spcPct val="80000"/>
              </a:lnSpc>
              <a:buFontTx/>
              <a:buChar char="•"/>
            </a:pPr>
            <a:r>
              <a:rPr lang="en-US" sz="2400" b="1">
                <a:latin typeface="Lucida Sans Unicode" pitchFamily="34" charset="0"/>
              </a:rPr>
              <a:t> SCM Short-Term Certificate Program </a:t>
            </a:r>
          </a:p>
          <a:p>
            <a:pPr lvl="1">
              <a:lnSpc>
                <a:spcPct val="80000"/>
              </a:lnSpc>
            </a:pPr>
            <a:endParaRPr lang="en-US" sz="2400" b="1">
              <a:latin typeface="Lucida Sans Unicode" pitchFamily="34" charset="0"/>
            </a:endParaRPr>
          </a:p>
          <a:p>
            <a:pPr lvl="1">
              <a:lnSpc>
                <a:spcPct val="80000"/>
              </a:lnSpc>
            </a:pPr>
            <a:endParaRPr lang="en-US" sz="2400" b="1">
              <a:latin typeface="Lucida Sans Unicode" pitchFamily="34" charset="0"/>
            </a:endParaRPr>
          </a:p>
          <a:p>
            <a:pPr>
              <a:lnSpc>
                <a:spcPct val="80000"/>
              </a:lnSpc>
              <a:buFontTx/>
              <a:buChar char="•"/>
            </a:pPr>
            <a:r>
              <a:rPr lang="en-US" sz="2400" b="1">
                <a:latin typeface="Lucida Sans Unicode" pitchFamily="34" charset="0"/>
              </a:rPr>
              <a:t> Clark State Community College: </a:t>
            </a:r>
          </a:p>
          <a:p>
            <a:pPr>
              <a:lnSpc>
                <a:spcPct val="80000"/>
              </a:lnSpc>
            </a:pPr>
            <a:endParaRPr lang="en-US" sz="2400" b="1">
              <a:latin typeface="Lucida Sans Unicode" pitchFamily="34" charset="0"/>
            </a:endParaRPr>
          </a:p>
          <a:p>
            <a:pPr lvl="1">
              <a:lnSpc>
                <a:spcPct val="80000"/>
              </a:lnSpc>
              <a:buFontTx/>
              <a:buChar char="•"/>
            </a:pPr>
            <a:r>
              <a:rPr lang="en-US" sz="2400" b="1">
                <a:latin typeface="Lucida Sans Unicode" pitchFamily="34" charset="0"/>
              </a:rPr>
              <a:t> AAS Logistics &amp; Supply Chain Mgt Option</a:t>
            </a:r>
          </a:p>
          <a:p>
            <a:pPr lvl="1">
              <a:lnSpc>
                <a:spcPct val="80000"/>
              </a:lnSpc>
              <a:buFontTx/>
              <a:buChar char="•"/>
            </a:pPr>
            <a:r>
              <a:rPr lang="en-US" sz="2400" b="1">
                <a:latin typeface="Lucida Sans Unicode" pitchFamily="34" charset="0"/>
              </a:rPr>
              <a:t> Logistics &amp; SCM 1-Year Certificate Program</a:t>
            </a:r>
            <a:r>
              <a:rPr lang="en-US" sz="2400" b="1">
                <a:solidFill>
                  <a:srgbClr val="003366"/>
                </a:solidFill>
                <a:latin typeface="Lucida Sans Unicode" pitchFamily="34" charset="0"/>
              </a:rPr>
              <a:t> 	</a:t>
            </a:r>
          </a:p>
          <a:p>
            <a:pPr lvl="1">
              <a:lnSpc>
                <a:spcPct val="80000"/>
              </a:lnSpc>
            </a:pPr>
            <a:endParaRPr lang="en-US" sz="2400" b="1">
              <a:solidFill>
                <a:srgbClr val="003366"/>
              </a:solidFill>
              <a:latin typeface="Lucida Sans Unicode" pitchFamily="34" charset="0"/>
            </a:endParaRPr>
          </a:p>
          <a:p>
            <a:pPr lvl="1">
              <a:lnSpc>
                <a:spcPct val="80000"/>
              </a:lnSpc>
            </a:pPr>
            <a:r>
              <a:rPr lang="en-US" sz="2400" b="1">
                <a:solidFill>
                  <a:srgbClr val="003366"/>
                </a:solidFill>
                <a:latin typeface="Lucida Sans Unicode" pitchFamily="34" charset="0"/>
              </a:rPr>
              <a:t>	</a:t>
            </a:r>
          </a:p>
        </p:txBody>
      </p:sp>
      <p:sp>
        <p:nvSpPr>
          <p:cNvPr id="199683" name="Text Box 9"/>
          <p:cNvSpPr txBox="1">
            <a:spLocks noChangeArrowheads="1"/>
          </p:cNvSpPr>
          <p:nvPr/>
        </p:nvSpPr>
        <p:spPr bwMode="auto">
          <a:xfrm>
            <a:off x="762000" y="228600"/>
            <a:ext cx="8283575" cy="830263"/>
          </a:xfrm>
          <a:prstGeom prst="rect">
            <a:avLst/>
          </a:prstGeom>
          <a:noFill/>
          <a:ln w="9525">
            <a:noFill/>
            <a:miter lim="800000"/>
            <a:headEnd/>
            <a:tailEnd/>
          </a:ln>
        </p:spPr>
        <p:txBody>
          <a:bodyPr>
            <a:spAutoFit/>
          </a:bodyPr>
          <a:lstStyle/>
          <a:p>
            <a:pPr algn="ctr"/>
            <a:r>
              <a:rPr lang="en-US" sz="2400" b="1">
                <a:latin typeface="Lucida Sans Unicode" pitchFamily="34" charset="0"/>
              </a:rPr>
              <a:t>Providing Academic Support for the Workforce:</a:t>
            </a:r>
          </a:p>
          <a:p>
            <a:pPr algn="ctr"/>
            <a:r>
              <a:rPr lang="en-US" sz="2400" b="1">
                <a:latin typeface="Lucida Sans Unicode" pitchFamily="34" charset="0"/>
              </a:rPr>
              <a:t>A Regional Approach</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ext Box 4"/>
          <p:cNvSpPr txBox="1">
            <a:spLocks noChangeArrowheads="1"/>
          </p:cNvSpPr>
          <p:nvPr/>
        </p:nvSpPr>
        <p:spPr bwMode="auto">
          <a:xfrm>
            <a:off x="609600" y="1524000"/>
            <a:ext cx="8001000" cy="5116513"/>
          </a:xfrm>
          <a:prstGeom prst="rect">
            <a:avLst/>
          </a:prstGeom>
          <a:noFill/>
          <a:ln w="9525">
            <a:noFill/>
            <a:miter lim="800000"/>
            <a:headEnd/>
            <a:tailEnd/>
          </a:ln>
        </p:spPr>
        <p:txBody>
          <a:bodyPr>
            <a:spAutoFit/>
          </a:bodyPr>
          <a:lstStyle/>
          <a:p>
            <a:r>
              <a:rPr lang="en-US" sz="2400" b="1" i="1">
                <a:solidFill>
                  <a:srgbClr val="003366"/>
                </a:solidFill>
                <a:latin typeface="Lucida Sans Unicode" pitchFamily="34" charset="0"/>
              </a:rPr>
              <a:t>The Sinclair Courses Include</a:t>
            </a:r>
            <a:r>
              <a:rPr lang="en-US" sz="2400">
                <a:latin typeface="Lucida Sans Unicode" pitchFamily="34" charset="0"/>
              </a:rPr>
              <a:t> </a:t>
            </a:r>
            <a:r>
              <a:rPr lang="en-US" sz="2400" b="1" i="1">
                <a:solidFill>
                  <a:srgbClr val="003366"/>
                </a:solidFill>
                <a:latin typeface="Lucida Sans Unicode" pitchFamily="34" charset="0"/>
              </a:rPr>
              <a:t>Seven SCM Courses:</a:t>
            </a:r>
            <a:r>
              <a:rPr lang="en-US" sz="2400" b="1">
                <a:solidFill>
                  <a:srgbClr val="003366"/>
                </a:solidFill>
                <a:latin typeface="Lucida Sans Unicode" pitchFamily="34" charset="0"/>
              </a:rPr>
              <a:t> </a:t>
            </a:r>
            <a:endParaRPr lang="en-US" b="1">
              <a:solidFill>
                <a:srgbClr val="003366"/>
              </a:solidFill>
              <a:latin typeface="Lucida Sans Unicode" pitchFamily="34" charset="0"/>
            </a:endParaRPr>
          </a:p>
          <a:p>
            <a:r>
              <a:rPr lang="en-US" b="1">
                <a:solidFill>
                  <a:srgbClr val="003366"/>
                </a:solidFill>
                <a:latin typeface="Lucida Sans Unicode" pitchFamily="34" charset="0"/>
              </a:rPr>
              <a:t>		</a:t>
            </a:r>
            <a:endParaRPr lang="en-US" b="1" i="1">
              <a:solidFill>
                <a:srgbClr val="003366"/>
              </a:solidFill>
              <a:latin typeface="Lucida Sans Unicode" pitchFamily="34" charset="0"/>
            </a:endParaRPr>
          </a:p>
          <a:p>
            <a:pPr>
              <a:buFontTx/>
              <a:buChar char="•"/>
            </a:pPr>
            <a:r>
              <a:rPr lang="en-US" sz="2400" b="1">
                <a:solidFill>
                  <a:srgbClr val="003366"/>
                </a:solidFill>
                <a:latin typeface="Lucida Sans Unicode" pitchFamily="34" charset="0"/>
              </a:rPr>
              <a:t> </a:t>
            </a:r>
            <a:r>
              <a:rPr lang="en-US" sz="2400" b="1">
                <a:latin typeface="Lucida Sans Unicode" pitchFamily="34" charset="0"/>
              </a:rPr>
              <a:t>MAN 241, Intro to SCM</a:t>
            </a:r>
          </a:p>
          <a:p>
            <a:pPr>
              <a:buFontTx/>
              <a:buChar char="•"/>
            </a:pPr>
            <a:r>
              <a:rPr lang="en-US" sz="2400" b="1">
                <a:latin typeface="Lucida Sans Unicode" pitchFamily="34" charset="0"/>
              </a:rPr>
              <a:t> MAN 242, Advanced SCM		</a:t>
            </a:r>
          </a:p>
          <a:p>
            <a:pPr>
              <a:buFontTx/>
              <a:buChar char="•"/>
            </a:pPr>
            <a:r>
              <a:rPr lang="en-US" sz="2400" b="1">
                <a:latin typeface="Lucida Sans Unicode" pitchFamily="34" charset="0"/>
              </a:rPr>
              <a:t> MAN 243, Materials Management		</a:t>
            </a:r>
          </a:p>
          <a:p>
            <a:pPr>
              <a:buFontTx/>
              <a:buChar char="•"/>
            </a:pPr>
            <a:r>
              <a:rPr lang="en-US" sz="2400" b="1">
                <a:latin typeface="Lucida Sans Unicode" pitchFamily="34" charset="0"/>
              </a:rPr>
              <a:t> MAN 244, Negotiation Techniques	</a:t>
            </a:r>
          </a:p>
          <a:p>
            <a:pPr>
              <a:buFontTx/>
              <a:buChar char="•"/>
            </a:pPr>
            <a:r>
              <a:rPr lang="en-US" sz="2400" b="1">
                <a:latin typeface="Lucida Sans Unicode" pitchFamily="34" charset="0"/>
              </a:rPr>
              <a:t> MAN 247, DoD Systems Acquisition Mgt</a:t>
            </a:r>
          </a:p>
          <a:p>
            <a:pPr>
              <a:buFontTx/>
              <a:buChar char="•"/>
            </a:pPr>
            <a:r>
              <a:rPr lang="en-US" sz="2400" b="1">
                <a:latin typeface="Lucida Sans Unicode" pitchFamily="34" charset="0"/>
              </a:rPr>
              <a:t> MAN 248, DoD Acquisition Logistics	</a:t>
            </a:r>
          </a:p>
          <a:p>
            <a:pPr>
              <a:buFontTx/>
              <a:buChar char="•"/>
            </a:pPr>
            <a:r>
              <a:rPr lang="en-US" sz="2400" b="1">
                <a:latin typeface="Lucida Sans Unicode" pitchFamily="34" charset="0"/>
              </a:rPr>
              <a:t> MAN 251, Logistics Management	</a:t>
            </a:r>
            <a:r>
              <a:rPr lang="en-US" b="1">
                <a:latin typeface="Lucida Sans Unicode" pitchFamily="34" charset="0"/>
              </a:rPr>
              <a:t>	</a:t>
            </a:r>
          </a:p>
          <a:p>
            <a:r>
              <a:rPr lang="en-US" b="1">
                <a:latin typeface="Lucida Sans Unicode" pitchFamily="34" charset="0"/>
              </a:rPr>
              <a:t> </a:t>
            </a:r>
          </a:p>
          <a:p>
            <a:r>
              <a:rPr lang="en-US" b="1" i="1">
                <a:latin typeface="Lucida Sans Unicode" pitchFamily="34" charset="0"/>
              </a:rPr>
              <a:t>Two potential future SCM Courses</a:t>
            </a:r>
          </a:p>
          <a:p>
            <a:endParaRPr lang="en-US" b="1" i="1">
              <a:latin typeface="Lucida Sans Unicode" pitchFamily="34" charset="0"/>
            </a:endParaRPr>
          </a:p>
          <a:p>
            <a:pPr>
              <a:buFontTx/>
              <a:buChar char="•"/>
            </a:pPr>
            <a:r>
              <a:rPr lang="en-US" b="1">
                <a:latin typeface="Lucida Sans Unicode" pitchFamily="34" charset="0"/>
              </a:rPr>
              <a:t>  </a:t>
            </a:r>
            <a:r>
              <a:rPr lang="en-US" sz="2400" b="1">
                <a:latin typeface="Lucida Sans Unicode" pitchFamily="34" charset="0"/>
              </a:rPr>
              <a:t>MAN 240, Services Management		</a:t>
            </a:r>
          </a:p>
          <a:p>
            <a:pPr>
              <a:buFontTx/>
              <a:buChar char="•"/>
            </a:pPr>
            <a:r>
              <a:rPr lang="en-US" sz="2400" b="1">
                <a:latin typeface="Lucida Sans Unicode" pitchFamily="34" charset="0"/>
              </a:rPr>
              <a:t> MAN 249, DoD Systems Sustainment Mgt	</a:t>
            </a:r>
          </a:p>
          <a:p>
            <a:endParaRPr lang="en-US" b="1">
              <a:latin typeface="Lucida Sans Unicode" pitchFamily="34" charset="0"/>
            </a:endParaRPr>
          </a:p>
        </p:txBody>
      </p:sp>
      <p:sp>
        <p:nvSpPr>
          <p:cNvPr id="201730" name="Rectangle 2"/>
          <p:cNvSpPr>
            <a:spLocks noChangeArrowheads="1"/>
          </p:cNvSpPr>
          <p:nvPr/>
        </p:nvSpPr>
        <p:spPr bwMode="auto">
          <a:xfrm>
            <a:off x="990600" y="152400"/>
            <a:ext cx="6477000" cy="1187450"/>
          </a:xfrm>
          <a:prstGeom prst="rect">
            <a:avLst/>
          </a:prstGeom>
          <a:noFill/>
          <a:ln w="9525">
            <a:noFill/>
            <a:miter lim="800000"/>
            <a:headEnd/>
            <a:tailEnd/>
          </a:ln>
        </p:spPr>
        <p:txBody>
          <a:bodyPr>
            <a:spAutoFit/>
          </a:bodyPr>
          <a:lstStyle/>
          <a:p>
            <a:pPr algn="ctr"/>
            <a:r>
              <a:rPr lang="en-US" sz="2400" b="1">
                <a:latin typeface="Lucida Sans Unicode" pitchFamily="34" charset="0"/>
              </a:rPr>
              <a:t>Providing Academic Support for the Workforce:</a:t>
            </a:r>
          </a:p>
          <a:p>
            <a:pPr algn="ctr"/>
            <a:r>
              <a:rPr lang="en-US" sz="2400" b="1">
                <a:latin typeface="Lucida Sans Unicode" pitchFamily="34" charset="0"/>
              </a:rPr>
              <a:t>A Regional Approach</a:t>
            </a:r>
            <a:endParaRPr lang="en-US" sz="2400">
              <a:latin typeface="Lucida Sans Unicode"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1"/>
          <p:cNvSpPr>
            <a:spLocks noChangeArrowheads="1"/>
          </p:cNvSpPr>
          <p:nvPr/>
        </p:nvSpPr>
        <p:spPr bwMode="auto">
          <a:xfrm>
            <a:off x="381000" y="228600"/>
            <a:ext cx="8382000" cy="830263"/>
          </a:xfrm>
          <a:prstGeom prst="rect">
            <a:avLst/>
          </a:prstGeom>
          <a:noFill/>
          <a:ln w="9525">
            <a:noFill/>
            <a:miter lim="800000"/>
            <a:headEnd/>
            <a:tailEnd/>
          </a:ln>
        </p:spPr>
        <p:txBody>
          <a:bodyPr>
            <a:spAutoFit/>
          </a:bodyPr>
          <a:lstStyle/>
          <a:p>
            <a:pPr algn="ctr"/>
            <a:r>
              <a:rPr lang="en-US" sz="2400" b="1">
                <a:latin typeface="Lucida Sans Unicode" pitchFamily="34" charset="0"/>
              </a:rPr>
              <a:t>           Providing Academic Support for the Workforce:                </a:t>
            </a:r>
          </a:p>
          <a:p>
            <a:pPr algn="ctr"/>
            <a:r>
              <a:rPr lang="en-US" sz="2400" b="1">
                <a:latin typeface="Lucida Sans Unicode" pitchFamily="34" charset="0"/>
              </a:rPr>
              <a:t> A Regional Approach</a:t>
            </a:r>
          </a:p>
        </p:txBody>
      </p:sp>
      <p:sp>
        <p:nvSpPr>
          <p:cNvPr id="203778" name="Rectangle 2"/>
          <p:cNvSpPr>
            <a:spLocks noChangeArrowheads="1"/>
          </p:cNvSpPr>
          <p:nvPr/>
        </p:nvSpPr>
        <p:spPr bwMode="auto">
          <a:xfrm>
            <a:off x="228600" y="1752600"/>
            <a:ext cx="8458200" cy="830263"/>
          </a:xfrm>
          <a:prstGeom prst="rect">
            <a:avLst/>
          </a:prstGeom>
          <a:noFill/>
          <a:ln w="9525">
            <a:noFill/>
            <a:miter lim="800000"/>
            <a:headEnd/>
            <a:tailEnd/>
          </a:ln>
        </p:spPr>
        <p:txBody>
          <a:bodyPr>
            <a:spAutoFit/>
          </a:bodyPr>
          <a:lstStyle/>
          <a:p>
            <a:r>
              <a:rPr lang="en-US" sz="2400" b="1" i="1">
                <a:solidFill>
                  <a:srgbClr val="003366"/>
                </a:solidFill>
                <a:latin typeface="Lucida Sans Unicode" pitchFamily="34" charset="0"/>
              </a:rPr>
              <a:t>The community college programs provide opportunity for transfer to universities.  For Example: </a:t>
            </a:r>
            <a:r>
              <a:rPr lang="en-US" sz="2400" b="1">
                <a:solidFill>
                  <a:srgbClr val="003366"/>
                </a:solidFill>
                <a:latin typeface="Lucida Sans Unicode" pitchFamily="34" charset="0"/>
              </a:rPr>
              <a:t> </a:t>
            </a:r>
            <a:endParaRPr lang="en-US" sz="2400">
              <a:latin typeface="Lucida Sans Unicode" pitchFamily="34" charset="0"/>
            </a:endParaRPr>
          </a:p>
        </p:txBody>
      </p:sp>
      <p:sp>
        <p:nvSpPr>
          <p:cNvPr id="203779" name="TextBox 3"/>
          <p:cNvSpPr txBox="1">
            <a:spLocks noChangeArrowheads="1"/>
          </p:cNvSpPr>
          <p:nvPr/>
        </p:nvSpPr>
        <p:spPr bwMode="auto">
          <a:xfrm>
            <a:off x="304800" y="2667000"/>
            <a:ext cx="8458200" cy="3724275"/>
          </a:xfrm>
          <a:prstGeom prst="rect">
            <a:avLst/>
          </a:prstGeom>
          <a:noFill/>
          <a:ln w="9525">
            <a:noFill/>
            <a:miter lim="800000"/>
            <a:headEnd/>
            <a:tailEnd/>
          </a:ln>
        </p:spPr>
        <p:txBody>
          <a:bodyPr>
            <a:spAutoFit/>
          </a:bodyPr>
          <a:lstStyle/>
          <a:p>
            <a:pPr>
              <a:buFont typeface="Arial" charset="0"/>
              <a:buChar char="•"/>
            </a:pPr>
            <a:r>
              <a:rPr lang="en-US" sz="2400">
                <a:latin typeface="Lucida Sans Unicode" pitchFamily="34" charset="0"/>
              </a:rPr>
              <a:t> Wright State University: </a:t>
            </a:r>
          </a:p>
          <a:p>
            <a:endParaRPr lang="en-US" sz="1000">
              <a:latin typeface="Lucida Sans Unicode" pitchFamily="34" charset="0"/>
            </a:endParaRPr>
          </a:p>
          <a:p>
            <a:pPr lvl="1"/>
            <a:r>
              <a:rPr lang="en-US" sz="2400">
                <a:latin typeface="Lucida Sans Unicode" pitchFamily="34" charset="0"/>
              </a:rPr>
              <a:t>B.S. in Operations Management (major or minor)</a:t>
            </a:r>
          </a:p>
          <a:p>
            <a:pPr lvl="1"/>
            <a:r>
              <a:rPr lang="en-US" sz="2400">
                <a:latin typeface="Lucida Sans Unicode" pitchFamily="34" charset="0"/>
              </a:rPr>
              <a:t>B.S. in Logistics and Supply Chain Management</a:t>
            </a:r>
          </a:p>
          <a:p>
            <a:pPr lvl="1"/>
            <a:r>
              <a:rPr lang="en-US" sz="2400">
                <a:latin typeface="Lucida Sans Unicode" pitchFamily="34" charset="0"/>
              </a:rPr>
              <a:t>M.S. in Logistics and Supply Chain Management</a:t>
            </a:r>
          </a:p>
          <a:p>
            <a:endParaRPr lang="en-US" sz="2400">
              <a:latin typeface="Lucida Sans Unicode" pitchFamily="34" charset="0"/>
            </a:endParaRPr>
          </a:p>
          <a:p>
            <a:pPr>
              <a:buFont typeface="Arial" charset="0"/>
              <a:buChar char="•"/>
            </a:pPr>
            <a:r>
              <a:rPr lang="en-US" sz="2400">
                <a:latin typeface="Lucida Sans Unicode" pitchFamily="34" charset="0"/>
              </a:rPr>
              <a:t> University of Dayton: </a:t>
            </a:r>
          </a:p>
          <a:p>
            <a:pPr>
              <a:buFont typeface="Arial" charset="0"/>
              <a:buChar char="•"/>
            </a:pPr>
            <a:endParaRPr lang="en-US" sz="1000">
              <a:latin typeface="Lucida Sans Unicode" pitchFamily="34" charset="0"/>
            </a:endParaRPr>
          </a:p>
          <a:p>
            <a:pPr lvl="1"/>
            <a:r>
              <a:rPr lang="en-US" sz="2400">
                <a:latin typeface="Lucida Sans Unicode" pitchFamily="34" charset="0"/>
              </a:rPr>
              <a:t>B.S. in Operations Management (major or minor)</a:t>
            </a:r>
          </a:p>
          <a:p>
            <a:pPr lvl="1"/>
            <a:r>
              <a:rPr lang="en-US" sz="2400">
                <a:latin typeface="Lucida Sans Unicode" pitchFamily="34" charset="0"/>
              </a:rPr>
              <a:t>M.B.A. in Operations Management</a:t>
            </a:r>
          </a:p>
          <a:p>
            <a:endParaRPr lang="en-US" sz="2400">
              <a:latin typeface="Lucida Sans Unicode"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txBox="1">
            <a:spLocks noGrp="1"/>
          </p:cNvSpPr>
          <p:nvPr/>
        </p:nvSpPr>
        <p:spPr>
          <a:xfrm>
            <a:off x="685800" y="6248400"/>
            <a:ext cx="1905000" cy="457200"/>
          </a:xfrm>
          <a:prstGeom prst="rect">
            <a:avLst/>
          </a:prstGeom>
          <a:noFill/>
        </p:spPr>
        <p:txBody>
          <a:bodyPr anchor="b"/>
          <a:lstStyle/>
          <a:p>
            <a:pPr fontAlgn="auto">
              <a:spcBef>
                <a:spcPts val="0"/>
              </a:spcBef>
              <a:spcAft>
                <a:spcPts val="0"/>
              </a:spcAft>
              <a:defRPr/>
            </a:pPr>
            <a:fld id="{E37C2650-5AAC-4038-936A-E46E628C6703}" type="datetime1">
              <a:rPr lang="en-US" sz="1200">
                <a:solidFill>
                  <a:schemeClr val="tx1">
                    <a:shade val="50000"/>
                  </a:schemeClr>
                </a:solidFill>
                <a:latin typeface="+mn-lt"/>
              </a:rPr>
              <a:pPr fontAlgn="auto">
                <a:spcBef>
                  <a:spcPts val="0"/>
                </a:spcBef>
                <a:spcAft>
                  <a:spcPts val="0"/>
                </a:spcAft>
                <a:defRPr/>
              </a:pPr>
              <a:t>3/11/2009</a:t>
            </a:fld>
            <a:endParaRPr lang="en-US" sz="1200" dirty="0">
              <a:solidFill>
                <a:schemeClr val="tx1">
                  <a:shade val="50000"/>
                </a:schemeClr>
              </a:solidFill>
              <a:latin typeface="+mn-lt"/>
            </a:endParaRPr>
          </a:p>
        </p:txBody>
      </p:sp>
      <p:sp>
        <p:nvSpPr>
          <p:cNvPr id="5" name="Slide Number Placeholder 5"/>
          <p:cNvSpPr txBox="1">
            <a:spLocks noGrp="1"/>
          </p:cNvSpPr>
          <p:nvPr/>
        </p:nvSpPr>
        <p:spPr>
          <a:xfrm>
            <a:off x="6553200" y="6248400"/>
            <a:ext cx="1905000" cy="457200"/>
          </a:xfrm>
          <a:prstGeom prst="rect">
            <a:avLst/>
          </a:prstGeom>
          <a:noFill/>
        </p:spPr>
        <p:txBody>
          <a:bodyPr lIns="0" rIns="0" anchor="b"/>
          <a:lstStyle/>
          <a:p>
            <a:pPr algn="r" fontAlgn="auto">
              <a:spcBef>
                <a:spcPts val="0"/>
              </a:spcBef>
              <a:spcAft>
                <a:spcPts val="0"/>
              </a:spcAft>
              <a:defRPr/>
            </a:pPr>
            <a:fld id="{9DF42F84-5443-424A-8F60-8C03F7CA924A}" type="slidenum">
              <a:rPr lang="en-US" sz="1200">
                <a:solidFill>
                  <a:schemeClr val="tx1">
                    <a:shade val="50000"/>
                  </a:schemeClr>
                </a:solidFill>
                <a:latin typeface="+mn-lt"/>
              </a:rPr>
              <a:pPr algn="r" fontAlgn="auto">
                <a:spcBef>
                  <a:spcPts val="0"/>
                </a:spcBef>
                <a:spcAft>
                  <a:spcPts val="0"/>
                </a:spcAft>
                <a:defRPr/>
              </a:pPr>
              <a:t>45</a:t>
            </a:fld>
            <a:endParaRPr lang="en-US" sz="1200" dirty="0">
              <a:solidFill>
                <a:schemeClr val="tx1">
                  <a:shade val="50000"/>
                </a:schemeClr>
              </a:solidFill>
              <a:latin typeface="+mn-lt"/>
            </a:endParaRPr>
          </a:p>
        </p:txBody>
      </p:sp>
      <p:sp>
        <p:nvSpPr>
          <p:cNvPr id="205827" name="Rectangle 30"/>
          <p:cNvSpPr>
            <a:spLocks noChangeArrowheads="1"/>
          </p:cNvSpPr>
          <p:nvPr/>
        </p:nvSpPr>
        <p:spPr bwMode="auto">
          <a:xfrm>
            <a:off x="228600" y="5105400"/>
            <a:ext cx="8686800" cy="1524000"/>
          </a:xfrm>
          <a:prstGeom prst="rect">
            <a:avLst/>
          </a:prstGeom>
          <a:solidFill>
            <a:srgbClr val="7C5AA6"/>
          </a:solidFill>
          <a:ln w="9525">
            <a:solidFill>
              <a:schemeClr val="tx1"/>
            </a:solidFill>
            <a:miter lim="800000"/>
            <a:headEnd/>
            <a:tailEnd/>
          </a:ln>
        </p:spPr>
        <p:txBody>
          <a:bodyPr wrap="none" anchor="ctr"/>
          <a:lstStyle/>
          <a:p>
            <a:pPr algn="ctr"/>
            <a:endParaRPr lang="en-US">
              <a:latin typeface="Book Antiqua" pitchFamily="18" charset="0"/>
            </a:endParaRPr>
          </a:p>
        </p:txBody>
      </p:sp>
      <p:sp>
        <p:nvSpPr>
          <p:cNvPr id="205828" name="Rectangle 29"/>
          <p:cNvSpPr>
            <a:spLocks noChangeArrowheads="1"/>
          </p:cNvSpPr>
          <p:nvPr/>
        </p:nvSpPr>
        <p:spPr bwMode="auto">
          <a:xfrm>
            <a:off x="228600" y="3200400"/>
            <a:ext cx="8686800" cy="1524000"/>
          </a:xfrm>
          <a:prstGeom prst="rect">
            <a:avLst/>
          </a:prstGeom>
          <a:solidFill>
            <a:srgbClr val="9D85BE"/>
          </a:solidFill>
          <a:ln w="9525">
            <a:solidFill>
              <a:schemeClr val="tx1"/>
            </a:solidFill>
            <a:miter lim="800000"/>
            <a:headEnd/>
            <a:tailEnd/>
          </a:ln>
        </p:spPr>
        <p:txBody>
          <a:bodyPr wrap="none" anchor="ctr"/>
          <a:lstStyle/>
          <a:p>
            <a:endParaRPr lang="en-US">
              <a:latin typeface="Book Antiqua" pitchFamily="18" charset="0"/>
            </a:endParaRPr>
          </a:p>
        </p:txBody>
      </p:sp>
      <p:sp>
        <p:nvSpPr>
          <p:cNvPr id="205829" name="Rectangle 28"/>
          <p:cNvSpPr>
            <a:spLocks noChangeArrowheads="1"/>
          </p:cNvSpPr>
          <p:nvPr/>
        </p:nvSpPr>
        <p:spPr bwMode="auto">
          <a:xfrm>
            <a:off x="228600" y="1219200"/>
            <a:ext cx="8686800" cy="1600200"/>
          </a:xfrm>
          <a:prstGeom prst="rect">
            <a:avLst/>
          </a:prstGeom>
          <a:solidFill>
            <a:srgbClr val="C8BBDC"/>
          </a:solidFill>
          <a:ln w="9525">
            <a:solidFill>
              <a:schemeClr val="tx1"/>
            </a:solidFill>
            <a:miter lim="800000"/>
            <a:headEnd/>
            <a:tailEnd/>
          </a:ln>
        </p:spPr>
        <p:txBody>
          <a:bodyPr wrap="none" anchor="ctr"/>
          <a:lstStyle/>
          <a:p>
            <a:endParaRPr lang="en-US">
              <a:latin typeface="Book Antiqua" pitchFamily="18" charset="0"/>
            </a:endParaRPr>
          </a:p>
        </p:txBody>
      </p:sp>
      <p:sp>
        <p:nvSpPr>
          <p:cNvPr id="9" name="Rectangle 2"/>
          <p:cNvSpPr txBox="1">
            <a:spLocks noChangeArrowheads="1"/>
          </p:cNvSpPr>
          <p:nvPr/>
        </p:nvSpPr>
        <p:spPr>
          <a:xfrm>
            <a:off x="762000" y="1752600"/>
            <a:ext cx="7772400" cy="838200"/>
          </a:xfrm>
          <a:prstGeom prst="rect">
            <a:avLst/>
          </a:prstGeom>
        </p:spPr>
        <p:txBody>
          <a:bodyPr anchor="ctr">
            <a:normAutofit/>
            <a:scene3d>
              <a:camera prst="orthographicFront"/>
              <a:lightRig rig="soft" dir="t">
                <a:rot lat="0" lon="0" rev="16800000"/>
              </a:lightRig>
            </a:scene3d>
            <a:sp3d prstMaterial="softEdge">
              <a:bevelT w="38100" h="38100"/>
            </a:sp3d>
          </a:bodyPr>
          <a:lstStyle/>
          <a:p>
            <a:pPr algn="ctr" fontAlgn="auto">
              <a:spcBef>
                <a:spcPts val="0"/>
              </a:spcBef>
              <a:spcAft>
                <a:spcPts val="0"/>
              </a:spcAft>
              <a:defRPr/>
            </a:pPr>
            <a:endParaRPr lang="en-US" sz="4000" b="1" dirty="0">
              <a:ln w="6350">
                <a:noFill/>
              </a:ln>
              <a:solidFill>
                <a:srgbClr val="FF0000"/>
              </a:solidFill>
              <a:effectLst>
                <a:outerShdw blurRad="114300" dist="101600" dir="2700000" algn="tl" rotWithShape="0">
                  <a:srgbClr val="000000">
                    <a:alpha val="40000"/>
                  </a:srgbClr>
                </a:outerShdw>
              </a:effectLst>
              <a:latin typeface="+mj-lt"/>
              <a:ea typeface="+mj-ea"/>
              <a:cs typeface="+mj-cs"/>
            </a:endParaRPr>
          </a:p>
        </p:txBody>
      </p:sp>
      <p:sp>
        <p:nvSpPr>
          <p:cNvPr id="205831" name="Oval 4"/>
          <p:cNvSpPr>
            <a:spLocks noChangeArrowheads="1"/>
          </p:cNvSpPr>
          <p:nvPr/>
        </p:nvSpPr>
        <p:spPr bwMode="auto">
          <a:xfrm>
            <a:off x="609600" y="1600200"/>
            <a:ext cx="1524000" cy="1143000"/>
          </a:xfrm>
          <a:prstGeom prst="ellipse">
            <a:avLst/>
          </a:prstGeom>
          <a:solidFill>
            <a:srgbClr val="E1F0FF"/>
          </a:solidFill>
          <a:ln w="25400">
            <a:solidFill>
              <a:schemeClr val="tx1"/>
            </a:solidFill>
            <a:round/>
            <a:headEnd/>
            <a:tailEnd/>
          </a:ln>
        </p:spPr>
        <p:txBody>
          <a:bodyPr wrap="none" anchor="ctr"/>
          <a:lstStyle/>
          <a:p>
            <a:pPr algn="ctr"/>
            <a:r>
              <a:rPr lang="en-US" sz="1400" b="1">
                <a:solidFill>
                  <a:srgbClr val="0033CC"/>
                </a:solidFill>
                <a:latin typeface="Lucida Sans Unicode" pitchFamily="34" charset="0"/>
              </a:rPr>
              <a:t>Elementary</a:t>
            </a:r>
          </a:p>
          <a:p>
            <a:pPr algn="ctr"/>
            <a:r>
              <a:rPr lang="en-US" sz="1400" b="1">
                <a:solidFill>
                  <a:srgbClr val="0033CC"/>
                </a:solidFill>
                <a:latin typeface="Lucida Sans Unicode" pitchFamily="34" charset="0"/>
              </a:rPr>
              <a:t>Schools</a:t>
            </a:r>
          </a:p>
          <a:p>
            <a:pPr algn="ctr"/>
            <a:r>
              <a:rPr lang="en-US" sz="1400" b="1">
                <a:solidFill>
                  <a:srgbClr val="CC3300"/>
                </a:solidFill>
                <a:latin typeface="Lucida Sans Unicode" pitchFamily="34" charset="0"/>
              </a:rPr>
              <a:t>Career Fairs</a:t>
            </a:r>
          </a:p>
        </p:txBody>
      </p:sp>
      <p:sp>
        <p:nvSpPr>
          <p:cNvPr id="205832" name="Oval 5"/>
          <p:cNvSpPr>
            <a:spLocks noChangeArrowheads="1"/>
          </p:cNvSpPr>
          <p:nvPr/>
        </p:nvSpPr>
        <p:spPr bwMode="auto">
          <a:xfrm>
            <a:off x="7010400" y="3276600"/>
            <a:ext cx="1524000" cy="1295400"/>
          </a:xfrm>
          <a:prstGeom prst="ellipse">
            <a:avLst/>
          </a:prstGeom>
          <a:solidFill>
            <a:srgbClr val="9FFF9F"/>
          </a:solidFill>
          <a:ln w="25400">
            <a:solidFill>
              <a:schemeClr val="tx1"/>
            </a:solidFill>
            <a:round/>
            <a:headEnd/>
            <a:tailEnd/>
          </a:ln>
        </p:spPr>
        <p:txBody>
          <a:bodyPr wrap="none" anchor="ctr"/>
          <a:lstStyle/>
          <a:p>
            <a:pPr algn="ctr"/>
            <a:r>
              <a:rPr lang="en-US" sz="1200" b="1">
                <a:solidFill>
                  <a:srgbClr val="0033CC"/>
                </a:solidFill>
                <a:latin typeface="Lucida Sans Unicode" pitchFamily="34" charset="0"/>
              </a:rPr>
              <a:t>Undergraduate</a:t>
            </a:r>
          </a:p>
          <a:p>
            <a:pPr algn="ctr"/>
            <a:r>
              <a:rPr lang="en-US" sz="1200" b="1">
                <a:solidFill>
                  <a:srgbClr val="0033CC"/>
                </a:solidFill>
                <a:latin typeface="Lucida Sans Unicode" pitchFamily="34" charset="0"/>
              </a:rPr>
              <a:t>Programs</a:t>
            </a:r>
          </a:p>
          <a:p>
            <a:pPr algn="ctr"/>
            <a:r>
              <a:rPr lang="en-US" sz="1400" b="1">
                <a:solidFill>
                  <a:srgbClr val="0033CC"/>
                </a:solidFill>
                <a:latin typeface="Lucida Sans Unicode" pitchFamily="34" charset="0"/>
              </a:rPr>
              <a:t> </a:t>
            </a:r>
            <a:r>
              <a:rPr lang="en-US" sz="1200" b="1">
                <a:solidFill>
                  <a:srgbClr val="0033CC"/>
                </a:solidFill>
                <a:latin typeface="Lucida Sans Unicode" pitchFamily="34" charset="0"/>
              </a:rPr>
              <a:t>at Universities</a:t>
            </a:r>
          </a:p>
          <a:p>
            <a:pPr algn="ctr"/>
            <a:r>
              <a:rPr lang="en-US" sz="1400" b="1">
                <a:solidFill>
                  <a:srgbClr val="CC3300"/>
                </a:solidFill>
                <a:latin typeface="Lucida Sans Unicode" pitchFamily="34" charset="0"/>
              </a:rPr>
              <a:t>Internships &amp; </a:t>
            </a:r>
          </a:p>
          <a:p>
            <a:pPr algn="ctr"/>
            <a:r>
              <a:rPr lang="en-US" sz="1400" b="1">
                <a:solidFill>
                  <a:srgbClr val="CC3300"/>
                </a:solidFill>
                <a:latin typeface="Lucida Sans Unicode" pitchFamily="34" charset="0"/>
              </a:rPr>
              <a:t>Co-ops</a:t>
            </a:r>
          </a:p>
        </p:txBody>
      </p:sp>
      <p:sp>
        <p:nvSpPr>
          <p:cNvPr id="205833" name="Oval 6"/>
          <p:cNvSpPr>
            <a:spLocks noChangeArrowheads="1"/>
          </p:cNvSpPr>
          <p:nvPr/>
        </p:nvSpPr>
        <p:spPr bwMode="auto">
          <a:xfrm>
            <a:off x="2743200" y="1600200"/>
            <a:ext cx="1524000" cy="1143000"/>
          </a:xfrm>
          <a:prstGeom prst="ellipse">
            <a:avLst/>
          </a:prstGeom>
          <a:solidFill>
            <a:srgbClr val="B7DBFF"/>
          </a:solidFill>
          <a:ln w="25400">
            <a:solidFill>
              <a:schemeClr val="tx1"/>
            </a:solidFill>
            <a:round/>
            <a:headEnd/>
            <a:tailEnd/>
          </a:ln>
        </p:spPr>
        <p:txBody>
          <a:bodyPr wrap="none" anchor="ctr"/>
          <a:lstStyle/>
          <a:p>
            <a:pPr algn="ctr"/>
            <a:r>
              <a:rPr lang="en-US" sz="1400" b="1">
                <a:solidFill>
                  <a:srgbClr val="0033CC"/>
                </a:solidFill>
                <a:latin typeface="Lucida Sans Unicode" pitchFamily="34" charset="0"/>
              </a:rPr>
              <a:t>Middle</a:t>
            </a:r>
          </a:p>
          <a:p>
            <a:pPr algn="ctr"/>
            <a:r>
              <a:rPr lang="en-US" sz="1400" b="1">
                <a:solidFill>
                  <a:srgbClr val="0033CC"/>
                </a:solidFill>
                <a:latin typeface="Lucida Sans Unicode" pitchFamily="34" charset="0"/>
              </a:rPr>
              <a:t>Schools</a:t>
            </a:r>
          </a:p>
          <a:p>
            <a:pPr algn="ctr"/>
            <a:r>
              <a:rPr lang="en-US" sz="1400" b="1">
                <a:solidFill>
                  <a:srgbClr val="CC3300"/>
                </a:solidFill>
                <a:latin typeface="Lucida Sans Unicode" pitchFamily="34" charset="0"/>
              </a:rPr>
              <a:t>Job Shadow</a:t>
            </a:r>
          </a:p>
        </p:txBody>
      </p:sp>
      <p:sp>
        <p:nvSpPr>
          <p:cNvPr id="205834" name="Oval 7"/>
          <p:cNvSpPr>
            <a:spLocks noChangeArrowheads="1"/>
          </p:cNvSpPr>
          <p:nvPr/>
        </p:nvSpPr>
        <p:spPr bwMode="auto">
          <a:xfrm>
            <a:off x="5029200" y="1600200"/>
            <a:ext cx="1524000" cy="1143000"/>
          </a:xfrm>
          <a:prstGeom prst="ellipse">
            <a:avLst/>
          </a:prstGeom>
          <a:solidFill>
            <a:srgbClr val="99CCFF"/>
          </a:solidFill>
          <a:ln w="25400">
            <a:solidFill>
              <a:schemeClr val="tx1"/>
            </a:solidFill>
            <a:round/>
            <a:headEnd/>
            <a:tailEnd/>
          </a:ln>
        </p:spPr>
        <p:txBody>
          <a:bodyPr wrap="none" anchor="ctr"/>
          <a:lstStyle/>
          <a:p>
            <a:pPr algn="ctr"/>
            <a:r>
              <a:rPr lang="en-US" sz="1400" b="1">
                <a:solidFill>
                  <a:srgbClr val="0033CC"/>
                </a:solidFill>
                <a:latin typeface="Lucida Sans Unicode" pitchFamily="34" charset="0"/>
              </a:rPr>
              <a:t>High</a:t>
            </a:r>
          </a:p>
          <a:p>
            <a:pPr algn="ctr"/>
            <a:r>
              <a:rPr lang="en-US" sz="1400" b="1">
                <a:solidFill>
                  <a:srgbClr val="0033CC"/>
                </a:solidFill>
                <a:latin typeface="Lucida Sans Unicode" pitchFamily="34" charset="0"/>
              </a:rPr>
              <a:t>Schools</a:t>
            </a:r>
          </a:p>
          <a:p>
            <a:pPr algn="ctr"/>
            <a:r>
              <a:rPr lang="en-US" sz="1400" b="1">
                <a:solidFill>
                  <a:srgbClr val="CC3300"/>
                </a:solidFill>
                <a:latin typeface="Lucida Sans Unicode" pitchFamily="34" charset="0"/>
              </a:rPr>
              <a:t>Capstones </a:t>
            </a:r>
            <a:endParaRPr lang="en-US" sz="1400" b="1">
              <a:latin typeface="Lucida Sans Unicode" pitchFamily="34" charset="0"/>
            </a:endParaRPr>
          </a:p>
          <a:p>
            <a:pPr algn="ctr"/>
            <a:r>
              <a:rPr lang="en-US" sz="1400" b="1">
                <a:solidFill>
                  <a:srgbClr val="CC3300"/>
                </a:solidFill>
                <a:latin typeface="Lucida Sans Unicode" pitchFamily="34" charset="0"/>
              </a:rPr>
              <a:t>Mentorships</a:t>
            </a:r>
          </a:p>
          <a:p>
            <a:pPr algn="ctr"/>
            <a:endParaRPr lang="en-US" sz="1400" b="1">
              <a:solidFill>
                <a:srgbClr val="CC3300"/>
              </a:solidFill>
              <a:latin typeface="Book Antiqua" pitchFamily="18" charset="0"/>
            </a:endParaRPr>
          </a:p>
        </p:txBody>
      </p:sp>
      <p:sp>
        <p:nvSpPr>
          <p:cNvPr id="205835" name="Oval 8"/>
          <p:cNvSpPr>
            <a:spLocks noChangeArrowheads="1"/>
          </p:cNvSpPr>
          <p:nvPr/>
        </p:nvSpPr>
        <p:spPr bwMode="auto">
          <a:xfrm>
            <a:off x="7010400" y="1600200"/>
            <a:ext cx="1524000" cy="1143000"/>
          </a:xfrm>
          <a:prstGeom prst="ellipse">
            <a:avLst/>
          </a:prstGeom>
          <a:solidFill>
            <a:srgbClr val="CCFFCC"/>
          </a:solidFill>
          <a:ln w="25400">
            <a:solidFill>
              <a:schemeClr val="tx1"/>
            </a:solidFill>
            <a:round/>
            <a:headEnd/>
            <a:tailEnd/>
          </a:ln>
        </p:spPr>
        <p:txBody>
          <a:bodyPr wrap="none" anchor="ctr"/>
          <a:lstStyle/>
          <a:p>
            <a:pPr algn="ctr"/>
            <a:r>
              <a:rPr lang="en-US" sz="1200" b="1">
                <a:solidFill>
                  <a:srgbClr val="0033CC"/>
                </a:solidFill>
                <a:latin typeface="Lucida Sans Unicode" pitchFamily="34" charset="0"/>
              </a:rPr>
              <a:t>Community</a:t>
            </a:r>
          </a:p>
          <a:p>
            <a:pPr algn="ctr"/>
            <a:r>
              <a:rPr lang="en-US" sz="1200" b="1">
                <a:solidFill>
                  <a:srgbClr val="0033CC"/>
                </a:solidFill>
                <a:latin typeface="Lucida Sans Unicode" pitchFamily="34" charset="0"/>
              </a:rPr>
              <a:t>Colleges</a:t>
            </a:r>
          </a:p>
          <a:p>
            <a:pPr algn="ctr"/>
            <a:r>
              <a:rPr lang="en-US" sz="1400" b="1">
                <a:solidFill>
                  <a:srgbClr val="CC3300"/>
                </a:solidFill>
                <a:latin typeface="Lucida Sans Unicode" pitchFamily="34" charset="0"/>
              </a:rPr>
              <a:t>Capstones</a:t>
            </a:r>
          </a:p>
          <a:p>
            <a:pPr algn="ctr"/>
            <a:r>
              <a:rPr lang="en-US" sz="1400" b="1">
                <a:solidFill>
                  <a:srgbClr val="CC3300"/>
                </a:solidFill>
                <a:latin typeface="Lucida Sans Unicode" pitchFamily="34" charset="0"/>
              </a:rPr>
              <a:t>Internships </a:t>
            </a:r>
          </a:p>
          <a:p>
            <a:pPr algn="ctr"/>
            <a:r>
              <a:rPr lang="en-US" sz="1400" b="1">
                <a:solidFill>
                  <a:srgbClr val="CC3300"/>
                </a:solidFill>
                <a:latin typeface="Lucida Sans Unicode" pitchFamily="34" charset="0"/>
              </a:rPr>
              <a:t>Co-ops</a:t>
            </a:r>
          </a:p>
        </p:txBody>
      </p:sp>
      <p:cxnSp>
        <p:nvCxnSpPr>
          <p:cNvPr id="205836" name="AutoShape 13"/>
          <p:cNvCxnSpPr>
            <a:cxnSpLocks noChangeShapeType="1"/>
            <a:stCxn id="205831" idx="6"/>
            <a:endCxn id="205833" idx="2"/>
          </p:cNvCxnSpPr>
          <p:nvPr/>
        </p:nvCxnSpPr>
        <p:spPr bwMode="auto">
          <a:xfrm>
            <a:off x="2146300" y="2171700"/>
            <a:ext cx="584200" cy="0"/>
          </a:xfrm>
          <a:prstGeom prst="straightConnector1">
            <a:avLst/>
          </a:prstGeom>
          <a:noFill/>
          <a:ln w="38100">
            <a:solidFill>
              <a:srgbClr val="3333FF"/>
            </a:solidFill>
            <a:round/>
            <a:headEnd/>
            <a:tailEnd type="triangle" w="med" len="med"/>
          </a:ln>
        </p:spPr>
      </p:cxnSp>
      <p:cxnSp>
        <p:nvCxnSpPr>
          <p:cNvPr id="205837" name="AutoShape 14"/>
          <p:cNvCxnSpPr>
            <a:cxnSpLocks noChangeShapeType="1"/>
            <a:stCxn id="205833" idx="6"/>
            <a:endCxn id="205834" idx="2"/>
          </p:cNvCxnSpPr>
          <p:nvPr/>
        </p:nvCxnSpPr>
        <p:spPr bwMode="auto">
          <a:xfrm>
            <a:off x="4279900" y="2171700"/>
            <a:ext cx="736600" cy="0"/>
          </a:xfrm>
          <a:prstGeom prst="straightConnector1">
            <a:avLst/>
          </a:prstGeom>
          <a:noFill/>
          <a:ln w="38100">
            <a:solidFill>
              <a:srgbClr val="3333FF"/>
            </a:solidFill>
            <a:round/>
            <a:headEnd/>
            <a:tailEnd type="triangle" w="med" len="med"/>
          </a:ln>
        </p:spPr>
      </p:cxnSp>
      <p:cxnSp>
        <p:nvCxnSpPr>
          <p:cNvPr id="205838" name="AutoShape 15"/>
          <p:cNvCxnSpPr>
            <a:cxnSpLocks noChangeShapeType="1"/>
            <a:stCxn id="205834" idx="6"/>
            <a:endCxn id="205835" idx="2"/>
          </p:cNvCxnSpPr>
          <p:nvPr/>
        </p:nvCxnSpPr>
        <p:spPr bwMode="auto">
          <a:xfrm>
            <a:off x="6565900" y="2171700"/>
            <a:ext cx="431800" cy="0"/>
          </a:xfrm>
          <a:prstGeom prst="straightConnector1">
            <a:avLst/>
          </a:prstGeom>
          <a:noFill/>
          <a:ln w="38100">
            <a:solidFill>
              <a:srgbClr val="3333FF"/>
            </a:solidFill>
            <a:round/>
            <a:headEnd/>
            <a:tailEnd type="triangle" w="med" len="med"/>
          </a:ln>
        </p:spPr>
      </p:cxnSp>
      <p:cxnSp>
        <p:nvCxnSpPr>
          <p:cNvPr id="205839" name="AutoShape 16"/>
          <p:cNvCxnSpPr>
            <a:cxnSpLocks noChangeShapeType="1"/>
            <a:stCxn id="205835" idx="4"/>
            <a:endCxn id="205832" idx="0"/>
          </p:cNvCxnSpPr>
          <p:nvPr/>
        </p:nvCxnSpPr>
        <p:spPr bwMode="auto">
          <a:xfrm>
            <a:off x="7772400" y="2755900"/>
            <a:ext cx="0" cy="508000"/>
          </a:xfrm>
          <a:prstGeom prst="straightConnector1">
            <a:avLst/>
          </a:prstGeom>
          <a:noFill/>
          <a:ln w="38100">
            <a:solidFill>
              <a:srgbClr val="3333FF"/>
            </a:solidFill>
            <a:round/>
            <a:headEnd/>
            <a:tailEnd type="triangle" w="med" len="med"/>
          </a:ln>
        </p:spPr>
      </p:cxnSp>
      <p:cxnSp>
        <p:nvCxnSpPr>
          <p:cNvPr id="205840" name="AutoShape 17"/>
          <p:cNvCxnSpPr>
            <a:cxnSpLocks noChangeShapeType="1"/>
          </p:cNvCxnSpPr>
          <p:nvPr/>
        </p:nvCxnSpPr>
        <p:spPr bwMode="auto">
          <a:xfrm rot="10800000">
            <a:off x="6553200" y="3886200"/>
            <a:ext cx="428625" cy="0"/>
          </a:xfrm>
          <a:prstGeom prst="straightConnector1">
            <a:avLst/>
          </a:prstGeom>
          <a:noFill/>
          <a:ln w="38100">
            <a:solidFill>
              <a:srgbClr val="3333FF"/>
            </a:solidFill>
            <a:round/>
            <a:headEnd/>
            <a:tailEnd type="triangle" w="med" len="med"/>
          </a:ln>
        </p:spPr>
      </p:cxnSp>
      <p:cxnSp>
        <p:nvCxnSpPr>
          <p:cNvPr id="205841" name="AutoShape 18"/>
          <p:cNvCxnSpPr>
            <a:cxnSpLocks noChangeShapeType="1"/>
          </p:cNvCxnSpPr>
          <p:nvPr/>
        </p:nvCxnSpPr>
        <p:spPr bwMode="auto">
          <a:xfrm flipH="1">
            <a:off x="4203700" y="3886200"/>
            <a:ext cx="736600" cy="0"/>
          </a:xfrm>
          <a:prstGeom prst="straightConnector1">
            <a:avLst/>
          </a:prstGeom>
          <a:noFill/>
          <a:ln w="38100">
            <a:solidFill>
              <a:srgbClr val="3333FF"/>
            </a:solidFill>
            <a:round/>
            <a:headEnd/>
            <a:tailEnd type="triangle" w="med" len="med"/>
          </a:ln>
        </p:spPr>
      </p:cxnSp>
      <p:sp>
        <p:nvSpPr>
          <p:cNvPr id="205842" name="Rectangle 19"/>
          <p:cNvSpPr>
            <a:spLocks noChangeArrowheads="1"/>
          </p:cNvSpPr>
          <p:nvPr/>
        </p:nvSpPr>
        <p:spPr bwMode="auto">
          <a:xfrm>
            <a:off x="762000" y="5638800"/>
            <a:ext cx="7924800" cy="533400"/>
          </a:xfrm>
          <a:prstGeom prst="rect">
            <a:avLst/>
          </a:prstGeom>
          <a:solidFill>
            <a:srgbClr val="800000"/>
          </a:solidFill>
          <a:ln w="25400">
            <a:solidFill>
              <a:schemeClr val="tx1"/>
            </a:solidFill>
            <a:miter lim="800000"/>
            <a:headEnd/>
            <a:tailEnd/>
          </a:ln>
        </p:spPr>
        <p:txBody>
          <a:bodyPr wrap="none" anchor="ctr"/>
          <a:lstStyle/>
          <a:p>
            <a:pPr algn="ctr"/>
            <a:r>
              <a:rPr lang="en-US">
                <a:latin typeface="Lucida Sans Unicode" pitchFamily="34" charset="0"/>
              </a:rPr>
              <a:t>Final Customers (Mfg,  Service,  Private, Government Sector)</a:t>
            </a:r>
          </a:p>
        </p:txBody>
      </p:sp>
      <p:sp>
        <p:nvSpPr>
          <p:cNvPr id="205843" name="Line 23"/>
          <p:cNvSpPr>
            <a:spLocks noChangeShapeType="1"/>
          </p:cNvSpPr>
          <p:nvPr/>
        </p:nvSpPr>
        <p:spPr bwMode="auto">
          <a:xfrm>
            <a:off x="7696200" y="4572000"/>
            <a:ext cx="0" cy="1066800"/>
          </a:xfrm>
          <a:prstGeom prst="line">
            <a:avLst/>
          </a:prstGeom>
          <a:noFill/>
          <a:ln w="38100">
            <a:solidFill>
              <a:srgbClr val="800000"/>
            </a:solidFill>
            <a:round/>
            <a:headEnd/>
            <a:tailEnd type="triangle" w="med" len="med"/>
          </a:ln>
        </p:spPr>
        <p:txBody>
          <a:bodyPr/>
          <a:lstStyle/>
          <a:p>
            <a:endParaRPr lang="en-US"/>
          </a:p>
        </p:txBody>
      </p:sp>
      <p:sp>
        <p:nvSpPr>
          <p:cNvPr id="205844" name="Line 24"/>
          <p:cNvSpPr>
            <a:spLocks noChangeShapeType="1"/>
          </p:cNvSpPr>
          <p:nvPr/>
        </p:nvSpPr>
        <p:spPr bwMode="auto">
          <a:xfrm>
            <a:off x="5715000" y="4572000"/>
            <a:ext cx="0" cy="1066800"/>
          </a:xfrm>
          <a:prstGeom prst="line">
            <a:avLst/>
          </a:prstGeom>
          <a:noFill/>
          <a:ln w="38100">
            <a:solidFill>
              <a:srgbClr val="800000"/>
            </a:solidFill>
            <a:round/>
            <a:headEnd/>
            <a:tailEnd type="triangle" w="med" len="med"/>
          </a:ln>
        </p:spPr>
        <p:txBody>
          <a:bodyPr/>
          <a:lstStyle/>
          <a:p>
            <a:endParaRPr lang="en-US"/>
          </a:p>
        </p:txBody>
      </p:sp>
      <p:sp>
        <p:nvSpPr>
          <p:cNvPr id="205845" name="Line 25"/>
          <p:cNvSpPr>
            <a:spLocks noChangeShapeType="1"/>
          </p:cNvSpPr>
          <p:nvPr/>
        </p:nvSpPr>
        <p:spPr bwMode="auto">
          <a:xfrm>
            <a:off x="3352800" y="4343400"/>
            <a:ext cx="0" cy="1295400"/>
          </a:xfrm>
          <a:prstGeom prst="line">
            <a:avLst/>
          </a:prstGeom>
          <a:noFill/>
          <a:ln w="38100">
            <a:solidFill>
              <a:srgbClr val="800000"/>
            </a:solidFill>
            <a:round/>
            <a:headEnd/>
            <a:tailEnd type="triangle" w="med" len="med"/>
          </a:ln>
        </p:spPr>
        <p:txBody>
          <a:bodyPr/>
          <a:lstStyle/>
          <a:p>
            <a:endParaRPr lang="en-US"/>
          </a:p>
        </p:txBody>
      </p:sp>
      <p:sp>
        <p:nvSpPr>
          <p:cNvPr id="205846" name="Line 26"/>
          <p:cNvSpPr>
            <a:spLocks noChangeShapeType="1"/>
          </p:cNvSpPr>
          <p:nvPr/>
        </p:nvSpPr>
        <p:spPr bwMode="auto">
          <a:xfrm flipH="1" flipV="1">
            <a:off x="6172200" y="4495800"/>
            <a:ext cx="685800" cy="1143000"/>
          </a:xfrm>
          <a:prstGeom prst="line">
            <a:avLst/>
          </a:prstGeom>
          <a:noFill/>
          <a:ln w="38100">
            <a:solidFill>
              <a:srgbClr val="006600"/>
            </a:solidFill>
            <a:round/>
            <a:headEnd/>
            <a:tailEnd type="triangle" w="med" len="med"/>
          </a:ln>
        </p:spPr>
        <p:txBody>
          <a:bodyPr/>
          <a:lstStyle/>
          <a:p>
            <a:endParaRPr lang="en-US"/>
          </a:p>
        </p:txBody>
      </p:sp>
      <p:sp>
        <p:nvSpPr>
          <p:cNvPr id="205847" name="Line 27"/>
          <p:cNvSpPr>
            <a:spLocks noChangeShapeType="1"/>
          </p:cNvSpPr>
          <p:nvPr/>
        </p:nvSpPr>
        <p:spPr bwMode="auto">
          <a:xfrm flipH="1" flipV="1">
            <a:off x="3886200" y="4495800"/>
            <a:ext cx="457200" cy="1143000"/>
          </a:xfrm>
          <a:prstGeom prst="line">
            <a:avLst/>
          </a:prstGeom>
          <a:noFill/>
          <a:ln w="38100">
            <a:solidFill>
              <a:srgbClr val="006600"/>
            </a:solidFill>
            <a:round/>
            <a:headEnd/>
            <a:tailEnd type="triangle" w="med" len="med"/>
          </a:ln>
        </p:spPr>
        <p:txBody>
          <a:bodyPr/>
          <a:lstStyle/>
          <a:p>
            <a:endParaRPr lang="en-US"/>
          </a:p>
        </p:txBody>
      </p:sp>
      <p:sp>
        <p:nvSpPr>
          <p:cNvPr id="205848" name="Line 32"/>
          <p:cNvSpPr>
            <a:spLocks noChangeShapeType="1"/>
          </p:cNvSpPr>
          <p:nvPr/>
        </p:nvSpPr>
        <p:spPr bwMode="auto">
          <a:xfrm>
            <a:off x="6019800" y="2743200"/>
            <a:ext cx="1143000" cy="762000"/>
          </a:xfrm>
          <a:prstGeom prst="line">
            <a:avLst/>
          </a:prstGeom>
          <a:noFill/>
          <a:ln w="38100">
            <a:solidFill>
              <a:srgbClr val="0000FF"/>
            </a:solidFill>
            <a:round/>
            <a:headEnd/>
            <a:tailEnd type="triangle" w="med" len="med"/>
          </a:ln>
        </p:spPr>
        <p:txBody>
          <a:bodyPr/>
          <a:lstStyle/>
          <a:p>
            <a:endParaRPr lang="en-US"/>
          </a:p>
        </p:txBody>
      </p:sp>
      <p:sp>
        <p:nvSpPr>
          <p:cNvPr id="205849" name="Rectangle 34"/>
          <p:cNvSpPr>
            <a:spLocks noChangeArrowheads="1"/>
          </p:cNvSpPr>
          <p:nvPr/>
        </p:nvSpPr>
        <p:spPr bwMode="auto">
          <a:xfrm>
            <a:off x="228600" y="5105400"/>
            <a:ext cx="1828800" cy="304800"/>
          </a:xfrm>
          <a:prstGeom prst="rect">
            <a:avLst/>
          </a:prstGeom>
          <a:solidFill>
            <a:srgbClr val="8E8E91"/>
          </a:solidFill>
          <a:ln w="9525">
            <a:solidFill>
              <a:schemeClr val="tx1"/>
            </a:solidFill>
            <a:miter lim="800000"/>
            <a:headEnd/>
            <a:tailEnd/>
          </a:ln>
        </p:spPr>
        <p:txBody>
          <a:bodyPr wrap="none" anchor="ctr"/>
          <a:lstStyle/>
          <a:p>
            <a:pPr algn="ctr"/>
            <a:r>
              <a:rPr lang="en-US" b="1">
                <a:latin typeface="Lucida Sans Unicode" pitchFamily="34" charset="0"/>
              </a:rPr>
              <a:t>F</a:t>
            </a:r>
            <a:r>
              <a:rPr lang="en-US" sz="1400" b="1">
                <a:latin typeface="Lucida Sans Unicode" pitchFamily="34" charset="0"/>
              </a:rPr>
              <a:t>INAL</a:t>
            </a:r>
            <a:r>
              <a:rPr lang="en-US" b="1">
                <a:latin typeface="Lucida Sans Unicode" pitchFamily="34" charset="0"/>
              </a:rPr>
              <a:t> C</a:t>
            </a:r>
            <a:r>
              <a:rPr lang="en-US" sz="1400" b="1">
                <a:latin typeface="Lucida Sans Unicode" pitchFamily="34" charset="0"/>
              </a:rPr>
              <a:t>USTOMERS</a:t>
            </a:r>
          </a:p>
        </p:txBody>
      </p:sp>
      <p:sp>
        <p:nvSpPr>
          <p:cNvPr id="205850" name="Rectangle 36"/>
          <p:cNvSpPr>
            <a:spLocks noChangeArrowheads="1"/>
          </p:cNvSpPr>
          <p:nvPr/>
        </p:nvSpPr>
        <p:spPr bwMode="auto">
          <a:xfrm>
            <a:off x="228600" y="3200400"/>
            <a:ext cx="1828800" cy="838200"/>
          </a:xfrm>
          <a:prstGeom prst="rect">
            <a:avLst/>
          </a:prstGeom>
          <a:solidFill>
            <a:srgbClr val="8E8E91"/>
          </a:solidFill>
          <a:ln w="9525">
            <a:solidFill>
              <a:schemeClr val="tx1"/>
            </a:solidFill>
            <a:miter lim="800000"/>
            <a:headEnd/>
            <a:tailEnd/>
          </a:ln>
        </p:spPr>
        <p:txBody>
          <a:bodyPr wrap="none" anchor="ctr"/>
          <a:lstStyle/>
          <a:p>
            <a:pPr algn="ctr"/>
            <a:r>
              <a:rPr lang="en-US" b="1">
                <a:latin typeface="Lucida Sans Unicode" pitchFamily="34" charset="0"/>
              </a:rPr>
              <a:t>U</a:t>
            </a:r>
            <a:r>
              <a:rPr lang="en-US" sz="1400" b="1">
                <a:latin typeface="Lucida Sans Unicode" pitchFamily="34" charset="0"/>
              </a:rPr>
              <a:t>NIVERSITY-</a:t>
            </a:r>
            <a:r>
              <a:rPr lang="en-US" b="1">
                <a:latin typeface="Lucida Sans Unicode" pitchFamily="34" charset="0"/>
              </a:rPr>
              <a:t>L</a:t>
            </a:r>
            <a:r>
              <a:rPr lang="en-US" sz="1400" b="1">
                <a:latin typeface="Lucida Sans Unicode" pitchFamily="34" charset="0"/>
              </a:rPr>
              <a:t>EVEL</a:t>
            </a:r>
          </a:p>
          <a:p>
            <a:pPr algn="ctr"/>
            <a:r>
              <a:rPr lang="en-US" b="1">
                <a:latin typeface="Lucida Sans Unicode" pitchFamily="34" charset="0"/>
              </a:rPr>
              <a:t>P</a:t>
            </a:r>
            <a:r>
              <a:rPr lang="en-US" sz="1400" b="1">
                <a:latin typeface="Lucida Sans Unicode" pitchFamily="34" charset="0"/>
              </a:rPr>
              <a:t>ROVIDERS</a:t>
            </a:r>
          </a:p>
        </p:txBody>
      </p:sp>
      <p:sp>
        <p:nvSpPr>
          <p:cNvPr id="205851" name="Rectangle 37"/>
          <p:cNvSpPr>
            <a:spLocks noChangeArrowheads="1"/>
          </p:cNvSpPr>
          <p:nvPr/>
        </p:nvSpPr>
        <p:spPr bwMode="auto">
          <a:xfrm>
            <a:off x="228600" y="1219200"/>
            <a:ext cx="1447800" cy="304800"/>
          </a:xfrm>
          <a:prstGeom prst="rect">
            <a:avLst/>
          </a:prstGeom>
          <a:solidFill>
            <a:srgbClr val="8E8E91"/>
          </a:solidFill>
          <a:ln w="9525">
            <a:solidFill>
              <a:schemeClr val="tx1"/>
            </a:solidFill>
            <a:miter lim="800000"/>
            <a:headEnd/>
            <a:tailEnd/>
          </a:ln>
        </p:spPr>
        <p:txBody>
          <a:bodyPr wrap="none" anchor="ctr"/>
          <a:lstStyle/>
          <a:p>
            <a:pPr algn="ctr"/>
            <a:r>
              <a:rPr lang="en-US" b="1">
                <a:latin typeface="Lucida Sans Unicode" pitchFamily="34" charset="0"/>
              </a:rPr>
              <a:t>S</a:t>
            </a:r>
            <a:r>
              <a:rPr lang="en-US" sz="1400" b="1">
                <a:latin typeface="Lucida Sans Unicode" pitchFamily="34" charset="0"/>
              </a:rPr>
              <a:t>UPPLY </a:t>
            </a:r>
            <a:r>
              <a:rPr lang="en-US" b="1">
                <a:latin typeface="Lucida Sans Unicode" pitchFamily="34" charset="0"/>
              </a:rPr>
              <a:t>L</a:t>
            </a:r>
            <a:r>
              <a:rPr lang="en-US" sz="1400" b="1">
                <a:latin typeface="Lucida Sans Unicode" pitchFamily="34" charset="0"/>
              </a:rPr>
              <a:t>INKS</a:t>
            </a:r>
          </a:p>
        </p:txBody>
      </p:sp>
      <p:cxnSp>
        <p:nvCxnSpPr>
          <p:cNvPr id="205852" name="AutoShape 40"/>
          <p:cNvCxnSpPr>
            <a:cxnSpLocks noChangeShapeType="1"/>
          </p:cNvCxnSpPr>
          <p:nvPr/>
        </p:nvCxnSpPr>
        <p:spPr bwMode="auto">
          <a:xfrm>
            <a:off x="8458200" y="2286000"/>
            <a:ext cx="271463" cy="3376613"/>
          </a:xfrm>
          <a:prstGeom prst="bentConnector2">
            <a:avLst/>
          </a:prstGeom>
          <a:noFill/>
          <a:ln w="38100">
            <a:solidFill>
              <a:srgbClr val="800000"/>
            </a:solidFill>
            <a:miter lim="800000"/>
            <a:headEnd/>
            <a:tailEnd type="triangle" w="med" len="med"/>
          </a:ln>
        </p:spPr>
      </p:cxnSp>
      <p:sp>
        <p:nvSpPr>
          <p:cNvPr id="205853" name="Text Box 38"/>
          <p:cNvSpPr txBox="1">
            <a:spLocks noChangeArrowheads="1"/>
          </p:cNvSpPr>
          <p:nvPr/>
        </p:nvSpPr>
        <p:spPr bwMode="auto">
          <a:xfrm>
            <a:off x="228600" y="914400"/>
            <a:ext cx="8686800" cy="338138"/>
          </a:xfrm>
          <a:prstGeom prst="rect">
            <a:avLst/>
          </a:prstGeom>
          <a:noFill/>
          <a:ln w="9525">
            <a:noFill/>
            <a:miter lim="800000"/>
            <a:headEnd/>
            <a:tailEnd/>
          </a:ln>
        </p:spPr>
        <p:txBody>
          <a:bodyPr>
            <a:spAutoFit/>
          </a:bodyPr>
          <a:lstStyle/>
          <a:p>
            <a:r>
              <a:rPr lang="en-US" sz="1600" b="1">
                <a:solidFill>
                  <a:srgbClr val="0033CC"/>
                </a:solidFill>
                <a:latin typeface="Lucida Sans Unicode" pitchFamily="34" charset="0"/>
              </a:rPr>
              <a:t>	Education	</a:t>
            </a:r>
            <a:r>
              <a:rPr lang="en-US" sz="1600" b="1">
                <a:solidFill>
                  <a:srgbClr val="800000"/>
                </a:solidFill>
                <a:latin typeface="Lucida Sans Unicode" pitchFamily="34" charset="0"/>
              </a:rPr>
              <a:t>Industry Experience</a:t>
            </a:r>
            <a:r>
              <a:rPr lang="en-US" sz="1600" b="1">
                <a:solidFill>
                  <a:srgbClr val="CC3300"/>
                </a:solidFill>
                <a:latin typeface="Lucida Sans Unicode" pitchFamily="34" charset="0"/>
              </a:rPr>
              <a:t>	</a:t>
            </a:r>
            <a:r>
              <a:rPr lang="en-US" sz="1600" b="1">
                <a:solidFill>
                  <a:srgbClr val="006600"/>
                </a:solidFill>
                <a:latin typeface="Lucida Sans Unicode" pitchFamily="34" charset="0"/>
              </a:rPr>
              <a:t>Re-entry</a:t>
            </a:r>
          </a:p>
        </p:txBody>
      </p:sp>
      <p:sp>
        <p:nvSpPr>
          <p:cNvPr id="205854" name="Oval 5"/>
          <p:cNvSpPr>
            <a:spLocks noChangeArrowheads="1"/>
          </p:cNvSpPr>
          <p:nvPr/>
        </p:nvSpPr>
        <p:spPr bwMode="auto">
          <a:xfrm>
            <a:off x="4953000" y="3276600"/>
            <a:ext cx="1524000" cy="1295400"/>
          </a:xfrm>
          <a:prstGeom prst="ellipse">
            <a:avLst/>
          </a:prstGeom>
          <a:solidFill>
            <a:srgbClr val="71FF71"/>
          </a:solidFill>
          <a:ln w="25400">
            <a:solidFill>
              <a:schemeClr val="tx1"/>
            </a:solidFill>
            <a:round/>
            <a:headEnd/>
            <a:tailEnd/>
          </a:ln>
        </p:spPr>
        <p:txBody>
          <a:bodyPr wrap="none" anchor="ctr"/>
          <a:lstStyle/>
          <a:p>
            <a:pPr algn="ctr"/>
            <a:r>
              <a:rPr lang="en-US" sz="1200" b="1">
                <a:solidFill>
                  <a:srgbClr val="0033CC"/>
                </a:solidFill>
                <a:latin typeface="Lucida Sans Unicode" pitchFamily="34" charset="0"/>
              </a:rPr>
              <a:t>Master’s</a:t>
            </a:r>
          </a:p>
          <a:p>
            <a:pPr algn="ctr"/>
            <a:r>
              <a:rPr lang="en-US" sz="1200" b="1">
                <a:solidFill>
                  <a:srgbClr val="0033CC"/>
                </a:solidFill>
                <a:latin typeface="Lucida Sans Unicode" pitchFamily="34" charset="0"/>
              </a:rPr>
              <a:t>Programs</a:t>
            </a:r>
          </a:p>
          <a:p>
            <a:pPr algn="ctr"/>
            <a:r>
              <a:rPr lang="en-US" sz="1200" b="1">
                <a:solidFill>
                  <a:srgbClr val="0033CC"/>
                </a:solidFill>
                <a:latin typeface="Lucida Sans Unicode" pitchFamily="34" charset="0"/>
              </a:rPr>
              <a:t> at Universities</a:t>
            </a:r>
          </a:p>
        </p:txBody>
      </p:sp>
      <p:sp>
        <p:nvSpPr>
          <p:cNvPr id="205855" name="Oval 5"/>
          <p:cNvSpPr>
            <a:spLocks noChangeArrowheads="1"/>
          </p:cNvSpPr>
          <p:nvPr/>
        </p:nvSpPr>
        <p:spPr bwMode="auto">
          <a:xfrm>
            <a:off x="2667000" y="3276600"/>
            <a:ext cx="1524000" cy="1295400"/>
          </a:xfrm>
          <a:prstGeom prst="ellipse">
            <a:avLst/>
          </a:prstGeom>
          <a:solidFill>
            <a:srgbClr val="00E200"/>
          </a:solidFill>
          <a:ln w="25400">
            <a:solidFill>
              <a:schemeClr val="tx1"/>
            </a:solidFill>
            <a:round/>
            <a:headEnd/>
            <a:tailEnd/>
          </a:ln>
        </p:spPr>
        <p:txBody>
          <a:bodyPr wrap="none" anchor="ctr"/>
          <a:lstStyle/>
          <a:p>
            <a:pPr algn="ctr"/>
            <a:r>
              <a:rPr lang="en-US" sz="1200" b="1">
                <a:solidFill>
                  <a:srgbClr val="0033CC"/>
                </a:solidFill>
                <a:latin typeface="Lucida Sans Unicode" pitchFamily="34" charset="0"/>
              </a:rPr>
              <a:t>Ph.D.</a:t>
            </a:r>
          </a:p>
          <a:p>
            <a:pPr algn="ctr"/>
            <a:r>
              <a:rPr lang="en-US" sz="1200" b="1">
                <a:solidFill>
                  <a:srgbClr val="0033CC"/>
                </a:solidFill>
                <a:latin typeface="Lucida Sans Unicode" pitchFamily="34" charset="0"/>
              </a:rPr>
              <a:t>Programs</a:t>
            </a:r>
          </a:p>
          <a:p>
            <a:pPr algn="ctr"/>
            <a:r>
              <a:rPr lang="en-US" sz="1200" b="1">
                <a:solidFill>
                  <a:srgbClr val="0033CC"/>
                </a:solidFill>
                <a:latin typeface="Lucida Sans Unicode" pitchFamily="34" charset="0"/>
              </a:rPr>
              <a:t> at Universities</a:t>
            </a:r>
          </a:p>
        </p:txBody>
      </p:sp>
      <p:sp>
        <p:nvSpPr>
          <p:cNvPr id="205856" name="Line 26"/>
          <p:cNvSpPr>
            <a:spLocks noChangeShapeType="1"/>
          </p:cNvSpPr>
          <p:nvPr/>
        </p:nvSpPr>
        <p:spPr bwMode="auto">
          <a:xfrm flipH="1" flipV="1">
            <a:off x="8001000" y="4572000"/>
            <a:ext cx="639763" cy="1066800"/>
          </a:xfrm>
          <a:prstGeom prst="line">
            <a:avLst/>
          </a:prstGeom>
          <a:noFill/>
          <a:ln w="38100">
            <a:solidFill>
              <a:srgbClr val="006600"/>
            </a:solidFill>
            <a:round/>
            <a:headEnd/>
            <a:tailEnd type="triangle" w="med" len="med"/>
          </a:ln>
        </p:spPr>
        <p:txBody>
          <a:bodyPr/>
          <a:lstStyle/>
          <a:p>
            <a:endParaRPr lang="en-US"/>
          </a:p>
        </p:txBody>
      </p:sp>
      <p:pic>
        <p:nvPicPr>
          <p:cNvPr id="205857" name="Picture 49" descr="pathways_partnerships"/>
          <p:cNvPicPr>
            <a:picLocks noChangeAspect="1" noChangeArrowheads="1"/>
          </p:cNvPicPr>
          <p:nvPr/>
        </p:nvPicPr>
        <p:blipFill>
          <a:blip r:embed="rId3"/>
          <a:srcRect/>
          <a:stretch>
            <a:fillRect/>
          </a:stretch>
        </p:blipFill>
        <p:spPr bwMode="auto">
          <a:xfrm>
            <a:off x="0" y="0"/>
            <a:ext cx="9210675" cy="1066800"/>
          </a:xfrm>
          <a:prstGeom prst="rect">
            <a:avLst/>
          </a:prstGeom>
          <a:noFill/>
          <a:ln w="9525">
            <a:noFill/>
            <a:miter lim="800000"/>
            <a:headEnd/>
            <a:tailEnd/>
          </a:ln>
        </p:spPr>
      </p:pic>
      <p:sp>
        <p:nvSpPr>
          <p:cNvPr id="205858" name="Line 52"/>
          <p:cNvSpPr>
            <a:spLocks noChangeShapeType="1"/>
          </p:cNvSpPr>
          <p:nvPr/>
        </p:nvSpPr>
        <p:spPr bwMode="auto">
          <a:xfrm>
            <a:off x="2286000" y="1066800"/>
            <a:ext cx="685800" cy="0"/>
          </a:xfrm>
          <a:prstGeom prst="line">
            <a:avLst/>
          </a:prstGeom>
          <a:noFill/>
          <a:ln w="38100">
            <a:solidFill>
              <a:srgbClr val="3333FF"/>
            </a:solidFill>
            <a:round/>
            <a:headEnd/>
            <a:tailEnd type="triangle" w="med" len="med"/>
          </a:ln>
        </p:spPr>
        <p:txBody>
          <a:bodyPr/>
          <a:lstStyle/>
          <a:p>
            <a:endParaRPr lang="en-US"/>
          </a:p>
        </p:txBody>
      </p:sp>
      <p:sp>
        <p:nvSpPr>
          <p:cNvPr id="205859" name="Line 53"/>
          <p:cNvSpPr>
            <a:spLocks noChangeShapeType="1"/>
          </p:cNvSpPr>
          <p:nvPr/>
        </p:nvSpPr>
        <p:spPr bwMode="auto">
          <a:xfrm>
            <a:off x="5105400" y="1066800"/>
            <a:ext cx="685800" cy="0"/>
          </a:xfrm>
          <a:prstGeom prst="line">
            <a:avLst/>
          </a:prstGeom>
          <a:noFill/>
          <a:ln w="38100">
            <a:solidFill>
              <a:srgbClr val="800000"/>
            </a:solidFill>
            <a:round/>
            <a:headEnd/>
            <a:tailEnd type="triangle" w="med" len="med"/>
          </a:ln>
        </p:spPr>
        <p:txBody>
          <a:bodyPr/>
          <a:lstStyle/>
          <a:p>
            <a:endParaRPr lang="en-US"/>
          </a:p>
        </p:txBody>
      </p:sp>
      <p:sp>
        <p:nvSpPr>
          <p:cNvPr id="205860" name="Line 54"/>
          <p:cNvSpPr>
            <a:spLocks noChangeShapeType="1"/>
          </p:cNvSpPr>
          <p:nvPr/>
        </p:nvSpPr>
        <p:spPr bwMode="auto">
          <a:xfrm>
            <a:off x="6705600" y="1066800"/>
            <a:ext cx="685800" cy="0"/>
          </a:xfrm>
          <a:prstGeom prst="line">
            <a:avLst/>
          </a:prstGeom>
          <a:noFill/>
          <a:ln w="38100">
            <a:solidFill>
              <a:srgbClr val="006600"/>
            </a:solidFill>
            <a:round/>
            <a:headEnd/>
            <a:tailEnd type="triangle" w="med" len="med"/>
          </a:ln>
        </p:spPr>
        <p:txBody>
          <a:bodyPr/>
          <a:lstStyle/>
          <a:p>
            <a:endParaRPr lang="en-US"/>
          </a:p>
        </p:txBody>
      </p:sp>
      <p:sp>
        <p:nvSpPr>
          <p:cNvPr id="205861" name="Line 26"/>
          <p:cNvSpPr>
            <a:spLocks noChangeShapeType="1"/>
          </p:cNvSpPr>
          <p:nvPr/>
        </p:nvSpPr>
        <p:spPr bwMode="auto">
          <a:xfrm flipH="1" flipV="1">
            <a:off x="8458200" y="2438400"/>
            <a:ext cx="228600" cy="3124200"/>
          </a:xfrm>
          <a:prstGeom prst="line">
            <a:avLst/>
          </a:prstGeom>
          <a:noFill/>
          <a:ln w="38100">
            <a:solidFill>
              <a:srgbClr val="006600"/>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3"/>
          <p:cNvSpPr>
            <a:spLocks noGrp="1" noChangeArrowheads="1"/>
          </p:cNvSpPr>
          <p:nvPr>
            <p:ph idx="1"/>
          </p:nvPr>
        </p:nvSpPr>
        <p:spPr>
          <a:xfrm>
            <a:off x="914400" y="1371600"/>
            <a:ext cx="6686550" cy="4310063"/>
          </a:xfrm>
        </p:spPr>
        <p:txBody>
          <a:bodyPr wrap="none">
            <a:spAutoFit/>
          </a:bodyPr>
          <a:lstStyle/>
          <a:p>
            <a:pPr eaLnBrk="1" hangingPunct="1">
              <a:lnSpc>
                <a:spcPct val="80000"/>
              </a:lnSpc>
            </a:pPr>
            <a:r>
              <a:rPr lang="en-US" sz="1800" smtClean="0"/>
              <a:t>In general, </a:t>
            </a:r>
            <a:r>
              <a:rPr lang="en-US" sz="1800" i="1" u="sng" smtClean="0"/>
              <a:t>salary levels increase with educational level</a:t>
            </a:r>
            <a:r>
              <a:rPr lang="en-US" sz="1800" smtClean="0"/>
              <a:t> </a:t>
            </a:r>
          </a:p>
          <a:p>
            <a:pPr eaLnBrk="1" hangingPunct="1">
              <a:lnSpc>
                <a:spcPct val="80000"/>
              </a:lnSpc>
            </a:pPr>
            <a:endParaRPr lang="en-US" sz="1800" smtClean="0"/>
          </a:p>
          <a:p>
            <a:pPr eaLnBrk="1" hangingPunct="1">
              <a:lnSpc>
                <a:spcPct val="80000"/>
              </a:lnSpc>
            </a:pPr>
            <a:r>
              <a:rPr lang="en-US" sz="1800" smtClean="0"/>
              <a:t>Bachelor’s degree or higher</a:t>
            </a:r>
          </a:p>
          <a:p>
            <a:pPr eaLnBrk="1" hangingPunct="1">
              <a:lnSpc>
                <a:spcPct val="80000"/>
              </a:lnSpc>
              <a:buFontTx/>
              <a:buNone/>
            </a:pPr>
            <a:r>
              <a:rPr lang="en-US" sz="1800" smtClean="0"/>
              <a:t>	- Typically higher than overall average </a:t>
            </a:r>
          </a:p>
          <a:p>
            <a:pPr eaLnBrk="1" hangingPunct="1">
              <a:lnSpc>
                <a:spcPct val="80000"/>
              </a:lnSpc>
              <a:buFontTx/>
              <a:buNone/>
            </a:pPr>
            <a:r>
              <a:rPr lang="en-US" sz="1800" smtClean="0"/>
              <a:t>	- Average - $79,368</a:t>
            </a:r>
          </a:p>
          <a:p>
            <a:pPr eaLnBrk="1" hangingPunct="1">
              <a:lnSpc>
                <a:spcPct val="80000"/>
              </a:lnSpc>
            </a:pPr>
            <a:endParaRPr lang="en-US" sz="1800" smtClean="0"/>
          </a:p>
          <a:p>
            <a:pPr eaLnBrk="1" hangingPunct="1">
              <a:lnSpc>
                <a:spcPct val="80000"/>
              </a:lnSpc>
            </a:pPr>
            <a:r>
              <a:rPr lang="en-US" sz="1800" smtClean="0"/>
              <a:t>Master’s degree</a:t>
            </a:r>
          </a:p>
          <a:p>
            <a:pPr eaLnBrk="1" hangingPunct="1">
              <a:lnSpc>
                <a:spcPct val="80000"/>
              </a:lnSpc>
              <a:buFontTx/>
              <a:buNone/>
            </a:pPr>
            <a:r>
              <a:rPr lang="en-US" sz="1800" smtClean="0"/>
              <a:t>	- 25 % higher than Bachelor’s</a:t>
            </a:r>
          </a:p>
          <a:p>
            <a:pPr eaLnBrk="1" hangingPunct="1">
              <a:lnSpc>
                <a:spcPct val="80000"/>
              </a:lnSpc>
              <a:buFontTx/>
              <a:buNone/>
            </a:pPr>
            <a:r>
              <a:rPr lang="en-US" sz="1800" smtClean="0"/>
              <a:t>	- Average - $99,373</a:t>
            </a:r>
          </a:p>
          <a:p>
            <a:pPr eaLnBrk="1" hangingPunct="1">
              <a:lnSpc>
                <a:spcPct val="80000"/>
              </a:lnSpc>
            </a:pPr>
            <a:endParaRPr lang="en-US" sz="1800" smtClean="0"/>
          </a:p>
          <a:p>
            <a:pPr eaLnBrk="1" hangingPunct="1">
              <a:lnSpc>
                <a:spcPct val="80000"/>
              </a:lnSpc>
            </a:pPr>
            <a:r>
              <a:rPr lang="en-US" sz="1800" smtClean="0"/>
              <a:t>All degree holders</a:t>
            </a:r>
          </a:p>
          <a:p>
            <a:pPr eaLnBrk="1" hangingPunct="1">
              <a:lnSpc>
                <a:spcPct val="80000"/>
              </a:lnSpc>
              <a:buFontTx/>
              <a:buNone/>
            </a:pPr>
            <a:r>
              <a:rPr lang="en-US" sz="1800" smtClean="0"/>
              <a:t>	- Average salaries highest in technical degree fields</a:t>
            </a:r>
          </a:p>
          <a:p>
            <a:pPr eaLnBrk="1" hangingPunct="1">
              <a:lnSpc>
                <a:spcPct val="80000"/>
              </a:lnSpc>
              <a:buFontTx/>
              <a:buNone/>
            </a:pPr>
            <a:r>
              <a:rPr lang="en-US" sz="1800" smtClean="0"/>
              <a:t>	- Average - $93,977</a:t>
            </a:r>
          </a:p>
          <a:p>
            <a:pPr eaLnBrk="1" hangingPunct="1">
              <a:lnSpc>
                <a:spcPct val="80000"/>
              </a:lnSpc>
              <a:buFontTx/>
              <a:buNone/>
            </a:pPr>
            <a:endParaRPr lang="en-US" sz="1800" b="1" smtClean="0"/>
          </a:p>
          <a:p>
            <a:pPr eaLnBrk="1" hangingPunct="1">
              <a:lnSpc>
                <a:spcPct val="80000"/>
              </a:lnSpc>
              <a:buFontTx/>
              <a:buNone/>
            </a:pPr>
            <a:r>
              <a:rPr lang="en-US" sz="1400" i="1" smtClean="0"/>
              <a:t>Source: Institute for Supply Management Salary Survey, Jan/Feb 2006</a:t>
            </a:r>
          </a:p>
          <a:p>
            <a:pPr eaLnBrk="1" hangingPunct="1">
              <a:lnSpc>
                <a:spcPct val="80000"/>
              </a:lnSpc>
              <a:buFontTx/>
              <a:buNone/>
            </a:pPr>
            <a:endParaRPr lang="en-US" sz="1800" smtClean="0"/>
          </a:p>
        </p:txBody>
      </p:sp>
      <p:sp>
        <p:nvSpPr>
          <p:cNvPr id="45058" name="Rectangle 2"/>
          <p:cNvSpPr>
            <a:spLocks noGrp="1" noChangeArrowheads="1"/>
          </p:cNvSpPr>
          <p:nvPr>
            <p:ph type="title"/>
          </p:nvPr>
        </p:nvSpPr>
        <p:spPr bwMode="auto">
          <a:xfrm>
            <a:off x="685800" y="244475"/>
            <a:ext cx="7696200" cy="830997"/>
          </a:xfrm>
          <a:solidFill>
            <a:srgbClr val="FFFFFF"/>
          </a:solidFill>
          <a:ln>
            <a:miter lim="800000"/>
            <a:headEnd/>
            <a:tailEnd/>
          </a:ln>
        </p:spPr>
        <p:txBody>
          <a:bodyPr wrap="square" lIns="91440" tIns="45720" rIns="91440" bIns="45720" numCol="1" anchor="t" anchorCtr="0" compatLnSpc="1">
            <a:prstTxWarp prst="textNoShape">
              <a:avLst/>
            </a:prstTxWarp>
            <a:spAutoFit/>
          </a:bodyPr>
          <a:lstStyle/>
          <a:p>
            <a:pPr eaLnBrk="1" fontAlgn="auto" hangingPunct="1">
              <a:spcAft>
                <a:spcPts val="0"/>
              </a:spcAft>
              <a:defRPr/>
            </a:pPr>
            <a:r>
              <a:rPr lang="en-US" sz="2400" dirty="0" smtClean="0"/>
              <a:t>Acquisition/SCM Salary </a:t>
            </a:r>
            <a:br>
              <a:rPr lang="en-US" sz="2400" dirty="0" smtClean="0"/>
            </a:br>
            <a:r>
              <a:rPr lang="en-US" sz="2400" dirty="0" smtClean="0"/>
              <a:t>Influenced by </a:t>
            </a:r>
            <a:r>
              <a:rPr lang="en-US" sz="2400" i="1" dirty="0" smtClean="0"/>
              <a:t>Education</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3"/>
          <p:cNvSpPr>
            <a:spLocks noGrp="1" noChangeArrowheads="1"/>
          </p:cNvSpPr>
          <p:nvPr>
            <p:ph idx="1"/>
          </p:nvPr>
        </p:nvSpPr>
        <p:spPr>
          <a:xfrm>
            <a:off x="371475" y="1447800"/>
            <a:ext cx="8772525" cy="3708400"/>
          </a:xfrm>
          <a:solidFill>
            <a:srgbClr val="FFFFFF"/>
          </a:solidFill>
        </p:spPr>
        <p:txBody>
          <a:bodyPr wrap="none">
            <a:spAutoFit/>
          </a:bodyPr>
          <a:lstStyle/>
          <a:p>
            <a:pPr eaLnBrk="1" hangingPunct="1">
              <a:lnSpc>
                <a:spcPct val="160000"/>
              </a:lnSpc>
            </a:pPr>
            <a:r>
              <a:rPr lang="en-US" sz="2400" smtClean="0"/>
              <a:t>With one or more </a:t>
            </a:r>
            <a:r>
              <a:rPr lang="en-US" sz="2400" i="1" u="sng" smtClean="0"/>
              <a:t>professional certifications</a:t>
            </a:r>
            <a:r>
              <a:rPr lang="en-US" sz="2400" smtClean="0"/>
              <a:t> </a:t>
            </a:r>
          </a:p>
          <a:p>
            <a:pPr eaLnBrk="1" hangingPunct="1">
              <a:lnSpc>
                <a:spcPct val="160000"/>
              </a:lnSpc>
              <a:buFontTx/>
              <a:buNone/>
            </a:pPr>
            <a:r>
              <a:rPr lang="en-US" sz="2400" smtClean="0"/>
              <a:t>	- Higher average salary 	$80,758 vs. $76,411 </a:t>
            </a:r>
          </a:p>
          <a:p>
            <a:pPr eaLnBrk="1" hangingPunct="1">
              <a:lnSpc>
                <a:spcPct val="160000"/>
              </a:lnSpc>
              <a:buFontTx/>
              <a:buNone/>
            </a:pPr>
            <a:endParaRPr lang="en-US" sz="800" smtClean="0"/>
          </a:p>
          <a:p>
            <a:pPr eaLnBrk="1" hangingPunct="1">
              <a:lnSpc>
                <a:spcPct val="160000"/>
              </a:lnSpc>
            </a:pPr>
            <a:r>
              <a:rPr lang="en-US" sz="2400" smtClean="0"/>
              <a:t>With Certified Purchasing Manager </a:t>
            </a:r>
            <a:r>
              <a:rPr lang="en-US" sz="2400" i="1" u="sng" smtClean="0"/>
              <a:t>(CPM) certification</a:t>
            </a:r>
          </a:p>
          <a:p>
            <a:pPr eaLnBrk="1" hangingPunct="1">
              <a:lnSpc>
                <a:spcPct val="160000"/>
              </a:lnSpc>
              <a:buFontTx/>
              <a:buNone/>
            </a:pPr>
            <a:r>
              <a:rPr lang="en-US" sz="2400" smtClean="0"/>
              <a:t>	- Average salary 10 % higher 	$83,172 vs. $75,337</a:t>
            </a:r>
          </a:p>
          <a:p>
            <a:pPr eaLnBrk="1" hangingPunct="1">
              <a:lnSpc>
                <a:spcPct val="160000"/>
              </a:lnSpc>
              <a:buFontTx/>
              <a:buNone/>
            </a:pPr>
            <a:endParaRPr lang="en-US" sz="1800" smtClean="0"/>
          </a:p>
          <a:p>
            <a:pPr eaLnBrk="1" hangingPunct="1">
              <a:lnSpc>
                <a:spcPct val="160000"/>
              </a:lnSpc>
              <a:buFontTx/>
              <a:buNone/>
            </a:pPr>
            <a:r>
              <a:rPr lang="en-US" sz="1400" i="1" smtClean="0">
                <a:solidFill>
                  <a:srgbClr val="000066"/>
                </a:solidFill>
              </a:rPr>
              <a:t>Source: Institute for Supply Management Salary Survey, Jan/Feb 2006</a:t>
            </a:r>
            <a:endParaRPr lang="en-US" sz="1400" b="1" smtClean="0">
              <a:solidFill>
                <a:srgbClr val="000066"/>
              </a:solidFill>
            </a:endParaRPr>
          </a:p>
        </p:txBody>
      </p:sp>
      <p:sp>
        <p:nvSpPr>
          <p:cNvPr id="46082" name="Rectangle 2"/>
          <p:cNvSpPr>
            <a:spLocks noGrp="1" noChangeArrowheads="1"/>
          </p:cNvSpPr>
          <p:nvPr>
            <p:ph type="title"/>
          </p:nvPr>
        </p:nvSpPr>
        <p:spPr bwMode="auto">
          <a:xfrm>
            <a:off x="685800" y="304800"/>
            <a:ext cx="7912100" cy="830997"/>
          </a:xfrm>
          <a:solidFill>
            <a:srgbClr val="FFFFFF"/>
          </a:solidFill>
          <a:ln>
            <a:miter lim="800000"/>
            <a:headEnd/>
            <a:tailEnd/>
          </a:ln>
        </p:spPr>
        <p:txBody>
          <a:bodyPr wrap="square" lIns="91440" tIns="45720" rIns="91440" bIns="45720" numCol="1" anchor="t" anchorCtr="0" compatLnSpc="1">
            <a:prstTxWarp prst="textNoShape">
              <a:avLst/>
            </a:prstTxWarp>
            <a:spAutoFit/>
          </a:bodyPr>
          <a:lstStyle/>
          <a:p>
            <a:pPr eaLnBrk="1" fontAlgn="auto" hangingPunct="1">
              <a:spcAft>
                <a:spcPts val="0"/>
              </a:spcAft>
              <a:defRPr/>
            </a:pPr>
            <a:r>
              <a:rPr lang="en-US" sz="2400" smtClean="0"/>
              <a:t>Acquisition/SCM Salary </a:t>
            </a:r>
            <a:br>
              <a:rPr lang="en-US" sz="2400" smtClean="0"/>
            </a:br>
            <a:r>
              <a:rPr lang="en-US" sz="2400" smtClean="0"/>
              <a:t>Influenced by </a:t>
            </a:r>
            <a:r>
              <a:rPr lang="en-US" sz="2400" i="1" smtClean="0"/>
              <a:t>Certifications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3"/>
          <p:cNvSpPr>
            <a:spLocks noGrp="1" noChangeArrowheads="1"/>
          </p:cNvSpPr>
          <p:nvPr>
            <p:ph idx="1"/>
          </p:nvPr>
        </p:nvSpPr>
        <p:spPr>
          <a:xfrm>
            <a:off x="0" y="1295400"/>
            <a:ext cx="8648700" cy="4716463"/>
          </a:xfrm>
          <a:solidFill>
            <a:srgbClr val="FFFFFF"/>
          </a:solidFill>
        </p:spPr>
        <p:txBody>
          <a:bodyPr wrap="none">
            <a:spAutoFit/>
          </a:bodyPr>
          <a:lstStyle/>
          <a:p>
            <a:pPr eaLnBrk="1" hangingPunct="1">
              <a:lnSpc>
                <a:spcPct val="80000"/>
              </a:lnSpc>
              <a:buFontTx/>
              <a:buNone/>
            </a:pPr>
            <a:r>
              <a:rPr lang="en-US" sz="1600" b="1" smtClean="0"/>
              <a:t>DoD Acquisition/SCM Positions</a:t>
            </a:r>
          </a:p>
          <a:p>
            <a:pPr eaLnBrk="1" hangingPunct="1">
              <a:lnSpc>
                <a:spcPct val="80000"/>
              </a:lnSpc>
              <a:buFontTx/>
              <a:buNone/>
            </a:pPr>
            <a:r>
              <a:rPr lang="en-US" sz="1600" b="1" smtClean="0"/>
              <a:t>					  Step 1		Step 3		Step 10</a:t>
            </a:r>
          </a:p>
          <a:p>
            <a:pPr eaLnBrk="1" hangingPunct="1">
              <a:lnSpc>
                <a:spcPct val="80000"/>
              </a:lnSpc>
              <a:buFontTx/>
              <a:buNone/>
            </a:pPr>
            <a:r>
              <a:rPr lang="en-US" sz="1600" b="1" smtClean="0"/>
              <a:t>	Entry Level		GS-04	  $ 26,170	$ 27,914		$ 34,017</a:t>
            </a:r>
          </a:p>
          <a:p>
            <a:pPr eaLnBrk="1" hangingPunct="1">
              <a:lnSpc>
                <a:spcPct val="80000"/>
              </a:lnSpc>
              <a:buFontTx/>
              <a:buNone/>
            </a:pPr>
            <a:r>
              <a:rPr lang="en-US" sz="1600" b="1" smtClean="0"/>
              <a:t>				GS-05	  $ 29,279	$ 31,231		$ 38,062</a:t>
            </a:r>
          </a:p>
          <a:p>
            <a:pPr eaLnBrk="1" hangingPunct="1">
              <a:lnSpc>
                <a:spcPct val="80000"/>
              </a:lnSpc>
              <a:buFontTx/>
              <a:buNone/>
            </a:pPr>
            <a:endParaRPr lang="en-US" sz="1600" b="1" smtClean="0"/>
          </a:p>
          <a:p>
            <a:pPr eaLnBrk="1" hangingPunct="1">
              <a:lnSpc>
                <a:spcPct val="80000"/>
              </a:lnSpc>
              <a:buFontTx/>
              <a:buNone/>
            </a:pPr>
            <a:r>
              <a:rPr lang="en-US" sz="1600" b="1" smtClean="0"/>
              <a:t>	Progression		GS-07	  $ 36,269	$ 38,687		$ 47,150</a:t>
            </a:r>
          </a:p>
          <a:p>
            <a:pPr eaLnBrk="1" hangingPunct="1">
              <a:lnSpc>
                <a:spcPct val="80000"/>
              </a:lnSpc>
              <a:buFontTx/>
              <a:buNone/>
            </a:pPr>
            <a:r>
              <a:rPr lang="en-US" sz="1600" b="1" smtClean="0"/>
              <a:t>				GS-09	  $ 44,364	$ 47,321		$ 57,672</a:t>
            </a:r>
          </a:p>
          <a:p>
            <a:pPr eaLnBrk="1" hangingPunct="1">
              <a:lnSpc>
                <a:spcPct val="80000"/>
              </a:lnSpc>
              <a:buFontTx/>
              <a:buNone/>
            </a:pPr>
            <a:r>
              <a:rPr lang="en-US" sz="1600" b="1" smtClean="0"/>
              <a:t>				GS-11	  $ 53,677	$ 57,256		$ 69,782</a:t>
            </a:r>
          </a:p>
          <a:p>
            <a:pPr eaLnBrk="1" hangingPunct="1">
              <a:lnSpc>
                <a:spcPct val="80000"/>
              </a:lnSpc>
              <a:buFontTx/>
              <a:buNone/>
            </a:pPr>
            <a:r>
              <a:rPr lang="en-US" sz="1600" b="1" smtClean="0"/>
              <a:t>				GS-12	  $ 64,335	$ 68,625		$ 83,639</a:t>
            </a:r>
          </a:p>
          <a:p>
            <a:pPr eaLnBrk="1" hangingPunct="1">
              <a:lnSpc>
                <a:spcPct val="80000"/>
              </a:lnSpc>
              <a:buFontTx/>
              <a:buNone/>
            </a:pPr>
            <a:r>
              <a:rPr lang="en-US" sz="1600" b="1" smtClean="0"/>
              <a:t>	Management/</a:t>
            </a:r>
          </a:p>
          <a:p>
            <a:pPr eaLnBrk="1" hangingPunct="1">
              <a:lnSpc>
                <a:spcPct val="80000"/>
              </a:lnSpc>
              <a:buFontTx/>
              <a:buNone/>
            </a:pPr>
            <a:r>
              <a:rPr lang="en-US" sz="1600" b="1" smtClean="0"/>
              <a:t>	Professional		GM-13	  $ 76,505	$81,606		$ 99,459</a:t>
            </a:r>
          </a:p>
          <a:p>
            <a:pPr eaLnBrk="1" hangingPunct="1">
              <a:lnSpc>
                <a:spcPct val="80000"/>
              </a:lnSpc>
              <a:buFontTx/>
              <a:buNone/>
            </a:pPr>
            <a:r>
              <a:rPr lang="en-US" sz="1600" b="1" smtClean="0"/>
              <a:t>				GM-14	  $ 90,405	$ 96,431		$117,524</a:t>
            </a:r>
          </a:p>
          <a:p>
            <a:pPr eaLnBrk="1" hangingPunct="1">
              <a:lnSpc>
                <a:spcPct val="80000"/>
              </a:lnSpc>
              <a:buFontTx/>
              <a:buNone/>
            </a:pPr>
            <a:r>
              <a:rPr lang="en-US" sz="1600" b="1" smtClean="0"/>
              <a:t>				GM-15   	  $106,343	$113,432	$138,245</a:t>
            </a:r>
          </a:p>
          <a:p>
            <a:pPr eaLnBrk="1" hangingPunct="1">
              <a:lnSpc>
                <a:spcPct val="80000"/>
              </a:lnSpc>
              <a:buFontTx/>
              <a:buNone/>
            </a:pPr>
            <a:endParaRPr lang="en-US" sz="1600" b="1" smtClean="0"/>
          </a:p>
          <a:p>
            <a:pPr eaLnBrk="1" hangingPunct="1">
              <a:lnSpc>
                <a:spcPct val="80000"/>
              </a:lnSpc>
              <a:buFontTx/>
              <a:buNone/>
            </a:pPr>
            <a:r>
              <a:rPr lang="en-US" sz="1600" b="1" smtClean="0"/>
              <a:t>Plus very attractive benefits packages, including health and life insurance, education</a:t>
            </a:r>
          </a:p>
          <a:p>
            <a:pPr eaLnBrk="1" hangingPunct="1">
              <a:lnSpc>
                <a:spcPct val="80000"/>
              </a:lnSpc>
              <a:buFontTx/>
              <a:buNone/>
            </a:pPr>
            <a:r>
              <a:rPr lang="en-US" sz="1600" b="1" smtClean="0"/>
              <a:t> and training, leave, retirement savings plans</a:t>
            </a:r>
            <a:endParaRPr lang="en-US" sz="1600" b="1" i="1" smtClean="0"/>
          </a:p>
          <a:p>
            <a:pPr eaLnBrk="1" hangingPunct="1">
              <a:lnSpc>
                <a:spcPct val="80000"/>
              </a:lnSpc>
              <a:buFontTx/>
              <a:buNone/>
            </a:pPr>
            <a:endParaRPr lang="en-US" sz="1600" i="1" smtClean="0"/>
          </a:p>
          <a:p>
            <a:pPr eaLnBrk="1" hangingPunct="1">
              <a:lnSpc>
                <a:spcPct val="80000"/>
              </a:lnSpc>
              <a:buFontTx/>
              <a:buNone/>
            </a:pPr>
            <a:r>
              <a:rPr lang="en-US" sz="1600" i="1" smtClean="0"/>
              <a:t>Source: </a:t>
            </a:r>
            <a:r>
              <a:rPr lang="en-US" sz="1600" i="1" u="sng" smtClean="0"/>
              <a:t>www.fedjobs.com/pay/pay</a:t>
            </a:r>
            <a:r>
              <a:rPr lang="en-US" sz="1600" i="1" smtClean="0"/>
              <a:t>  2007 General Schedule Base Pay + Locality</a:t>
            </a:r>
          </a:p>
          <a:p>
            <a:pPr eaLnBrk="1" hangingPunct="1">
              <a:lnSpc>
                <a:spcPct val="80000"/>
              </a:lnSpc>
              <a:buFontTx/>
              <a:buNone/>
            </a:pPr>
            <a:endParaRPr lang="en-US" sz="1600" smtClean="0"/>
          </a:p>
        </p:txBody>
      </p:sp>
      <p:sp>
        <p:nvSpPr>
          <p:cNvPr id="40962" name="Rectangle 2"/>
          <p:cNvSpPr>
            <a:spLocks noGrp="1" noChangeArrowheads="1"/>
          </p:cNvSpPr>
          <p:nvPr>
            <p:ph type="title"/>
          </p:nvPr>
        </p:nvSpPr>
        <p:spPr bwMode="auto">
          <a:xfrm>
            <a:off x="609600" y="304800"/>
            <a:ext cx="7986713" cy="830997"/>
          </a:xfrm>
          <a:solidFill>
            <a:srgbClr val="FFFFFF"/>
          </a:solidFill>
          <a:ln>
            <a:miter lim="800000"/>
            <a:headEnd/>
            <a:tailEnd/>
          </a:ln>
        </p:spPr>
        <p:txBody>
          <a:bodyPr wrap="square" lIns="91440" tIns="45720" rIns="91440" bIns="45720" numCol="1" anchor="t" anchorCtr="0" compatLnSpc="1">
            <a:prstTxWarp prst="textNoShape">
              <a:avLst/>
            </a:prstTxWarp>
            <a:spAutoFit/>
          </a:bodyPr>
          <a:lstStyle/>
          <a:p>
            <a:pPr eaLnBrk="1" fontAlgn="auto" hangingPunct="1">
              <a:spcAft>
                <a:spcPts val="0"/>
              </a:spcAft>
              <a:defRPr/>
            </a:pPr>
            <a:r>
              <a:rPr lang="en-US" sz="2400" dirty="0" smtClean="0"/>
              <a:t>Acquisition/SCM </a:t>
            </a:r>
            <a:br>
              <a:rPr lang="en-US" sz="2400" dirty="0" smtClean="0"/>
            </a:br>
            <a:r>
              <a:rPr lang="en-US" sz="2400" dirty="0" smtClean="0"/>
              <a:t>     Salary Information - </a:t>
            </a:r>
            <a:r>
              <a:rPr lang="en-US" sz="2400" i="1" dirty="0" err="1" smtClean="0"/>
              <a:t>DoD</a:t>
            </a:r>
            <a:endParaRPr lang="en-US" sz="2400" i="1" dirty="0"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3"/>
          <p:cNvSpPr>
            <a:spLocks noGrp="1" noChangeArrowheads="1"/>
          </p:cNvSpPr>
          <p:nvPr>
            <p:ph idx="1"/>
          </p:nvPr>
        </p:nvSpPr>
        <p:spPr>
          <a:xfrm>
            <a:off x="609600" y="1371600"/>
            <a:ext cx="8032750" cy="4518025"/>
          </a:xfrm>
          <a:solidFill>
            <a:srgbClr val="FFFFFF"/>
          </a:solidFill>
        </p:spPr>
        <p:txBody>
          <a:bodyPr wrap="none">
            <a:spAutoFit/>
          </a:bodyPr>
          <a:lstStyle/>
          <a:p>
            <a:pPr eaLnBrk="1" hangingPunct="1">
              <a:lnSpc>
                <a:spcPct val="80000"/>
              </a:lnSpc>
              <a:buFontTx/>
              <a:buNone/>
            </a:pPr>
            <a:r>
              <a:rPr lang="en-US" sz="1800" smtClean="0"/>
              <a:t>Acquisition/SCM Professionals</a:t>
            </a:r>
          </a:p>
          <a:p>
            <a:pPr eaLnBrk="1" hangingPunct="1">
              <a:lnSpc>
                <a:spcPct val="90000"/>
              </a:lnSpc>
              <a:buFontTx/>
              <a:buNone/>
            </a:pPr>
            <a:endParaRPr lang="en-US" sz="1800" smtClean="0"/>
          </a:p>
          <a:p>
            <a:pPr eaLnBrk="1" hangingPunct="1">
              <a:lnSpc>
                <a:spcPct val="90000"/>
              </a:lnSpc>
              <a:buFontTx/>
              <a:buNone/>
            </a:pPr>
            <a:r>
              <a:rPr lang="en-US" sz="1800" smtClean="0"/>
              <a:t>	</a:t>
            </a:r>
            <a:r>
              <a:rPr lang="en-US" sz="1800" u="sng" smtClean="0"/>
              <a:t>Average Salary</a:t>
            </a:r>
            <a:r>
              <a:rPr lang="en-US" sz="1800" smtClean="0"/>
              <a:t> 		</a:t>
            </a:r>
            <a:r>
              <a:rPr lang="en-US" sz="1800" u="sng" smtClean="0"/>
              <a:t>Top 20 %</a:t>
            </a:r>
          </a:p>
          <a:p>
            <a:pPr eaLnBrk="1" hangingPunct="1">
              <a:lnSpc>
                <a:spcPct val="90000"/>
              </a:lnSpc>
              <a:buFontTx/>
              <a:buNone/>
            </a:pPr>
            <a:r>
              <a:rPr lang="en-US" sz="1800" smtClean="0"/>
              <a:t>	$ 78,470 			$100,000 or &gt;</a:t>
            </a:r>
          </a:p>
          <a:p>
            <a:pPr eaLnBrk="1" hangingPunct="1">
              <a:lnSpc>
                <a:spcPct val="90000"/>
              </a:lnSpc>
              <a:buFontTx/>
              <a:buNone/>
            </a:pPr>
            <a:endParaRPr lang="en-US" sz="1800" smtClean="0"/>
          </a:p>
          <a:p>
            <a:pPr eaLnBrk="1" hangingPunct="1">
              <a:lnSpc>
                <a:spcPct val="90000"/>
              </a:lnSpc>
              <a:buFontTx/>
              <a:buNone/>
            </a:pPr>
            <a:r>
              <a:rPr lang="en-US" sz="1800" smtClean="0"/>
              <a:t>	</a:t>
            </a:r>
            <a:r>
              <a:rPr lang="en-US" sz="1800" u="sng" smtClean="0"/>
              <a:t>Average Salary</a:t>
            </a:r>
            <a:r>
              <a:rPr lang="en-US" sz="1800" smtClean="0"/>
              <a:t>		</a:t>
            </a:r>
            <a:r>
              <a:rPr lang="en-US" sz="1800" u="sng" smtClean="0"/>
              <a:t>Experience</a:t>
            </a:r>
          </a:p>
          <a:p>
            <a:pPr eaLnBrk="1" hangingPunct="1">
              <a:lnSpc>
                <a:spcPct val="90000"/>
              </a:lnSpc>
              <a:buFontTx/>
              <a:buNone/>
            </a:pPr>
            <a:r>
              <a:rPr lang="en-US" sz="1800" smtClean="0"/>
              <a:t>	$ 65,389 			1- 5 years </a:t>
            </a:r>
          </a:p>
          <a:p>
            <a:pPr eaLnBrk="1" hangingPunct="1">
              <a:lnSpc>
                <a:spcPct val="90000"/>
              </a:lnSpc>
              <a:buFontTx/>
              <a:buNone/>
            </a:pPr>
            <a:r>
              <a:rPr lang="en-US" sz="1800" smtClean="0"/>
              <a:t>	$ 67,996 			6 - 10 years </a:t>
            </a:r>
          </a:p>
          <a:p>
            <a:pPr eaLnBrk="1" hangingPunct="1">
              <a:lnSpc>
                <a:spcPct val="90000"/>
              </a:lnSpc>
              <a:buFontTx/>
              <a:buNone/>
            </a:pPr>
            <a:r>
              <a:rPr lang="en-US" sz="1800" smtClean="0"/>
              <a:t>	$ 77,187 			11 - 20 years </a:t>
            </a:r>
          </a:p>
          <a:p>
            <a:pPr eaLnBrk="1" hangingPunct="1">
              <a:lnSpc>
                <a:spcPct val="90000"/>
              </a:lnSpc>
              <a:buFontTx/>
              <a:buNone/>
            </a:pPr>
            <a:r>
              <a:rPr lang="en-US" sz="1800" smtClean="0"/>
              <a:t>	$ 95,900 			21 + years	</a:t>
            </a:r>
          </a:p>
          <a:p>
            <a:pPr eaLnBrk="1" hangingPunct="1">
              <a:lnSpc>
                <a:spcPct val="80000"/>
              </a:lnSpc>
              <a:buFontTx/>
              <a:buNone/>
            </a:pPr>
            <a:endParaRPr lang="en-US" sz="1800" i="1" smtClean="0"/>
          </a:p>
          <a:p>
            <a:pPr eaLnBrk="1" hangingPunct="1">
              <a:lnSpc>
                <a:spcPct val="80000"/>
              </a:lnSpc>
              <a:buFontTx/>
              <a:buNone/>
            </a:pPr>
            <a:r>
              <a:rPr lang="en-US" sz="1800" smtClean="0"/>
              <a:t>Plus very attractive benefits packages, including health and </a:t>
            </a:r>
          </a:p>
          <a:p>
            <a:pPr eaLnBrk="1" hangingPunct="1">
              <a:lnSpc>
                <a:spcPct val="80000"/>
              </a:lnSpc>
              <a:buFontTx/>
              <a:buNone/>
            </a:pPr>
            <a:r>
              <a:rPr lang="en-US" sz="1800" smtClean="0"/>
              <a:t>life insurance, education and training, leave, retirement savings plans</a:t>
            </a:r>
            <a:endParaRPr lang="en-US" sz="1800" i="1" smtClean="0"/>
          </a:p>
          <a:p>
            <a:pPr eaLnBrk="1" hangingPunct="1">
              <a:lnSpc>
                <a:spcPct val="80000"/>
              </a:lnSpc>
              <a:buFontTx/>
              <a:buNone/>
            </a:pPr>
            <a:endParaRPr lang="en-US" sz="1800" i="1" smtClean="0">
              <a:solidFill>
                <a:srgbClr val="000066"/>
              </a:solidFill>
            </a:endParaRPr>
          </a:p>
          <a:p>
            <a:pPr eaLnBrk="1" hangingPunct="1">
              <a:lnSpc>
                <a:spcPct val="80000"/>
              </a:lnSpc>
              <a:buFontTx/>
              <a:buNone/>
            </a:pPr>
            <a:r>
              <a:rPr lang="en-US" sz="1400" i="1" smtClean="0">
                <a:solidFill>
                  <a:srgbClr val="000066"/>
                </a:solidFill>
              </a:rPr>
              <a:t>Source: Institute for Supply Management Salary Survey, Jan/Feb 2006</a:t>
            </a:r>
          </a:p>
          <a:p>
            <a:pPr eaLnBrk="1" hangingPunct="1">
              <a:lnSpc>
                <a:spcPct val="80000"/>
              </a:lnSpc>
              <a:buFontTx/>
              <a:buNone/>
            </a:pPr>
            <a:endParaRPr lang="en-US" sz="1400" smtClean="0">
              <a:solidFill>
                <a:srgbClr val="000066"/>
              </a:solidFill>
            </a:endParaRPr>
          </a:p>
        </p:txBody>
      </p:sp>
      <p:sp>
        <p:nvSpPr>
          <p:cNvPr id="41986" name="Rectangle 2"/>
          <p:cNvSpPr>
            <a:spLocks noGrp="1" noChangeArrowheads="1"/>
          </p:cNvSpPr>
          <p:nvPr>
            <p:ph type="title"/>
          </p:nvPr>
        </p:nvSpPr>
        <p:spPr bwMode="auto">
          <a:xfrm>
            <a:off x="609600" y="244475"/>
            <a:ext cx="8001000" cy="830997"/>
          </a:xfrm>
          <a:solidFill>
            <a:srgbClr val="FFFFFF"/>
          </a:solidFill>
          <a:ln>
            <a:miter lim="800000"/>
            <a:headEnd/>
            <a:tailEnd/>
          </a:ln>
        </p:spPr>
        <p:txBody>
          <a:bodyPr wrap="square" lIns="91440" tIns="45720" rIns="91440" bIns="45720" numCol="1" anchor="t" anchorCtr="0" compatLnSpc="1">
            <a:prstTxWarp prst="textNoShape">
              <a:avLst/>
            </a:prstTxWarp>
            <a:spAutoFit/>
          </a:bodyPr>
          <a:lstStyle/>
          <a:p>
            <a:pPr eaLnBrk="1" fontAlgn="auto" hangingPunct="1">
              <a:spcAft>
                <a:spcPts val="0"/>
              </a:spcAft>
              <a:defRPr/>
            </a:pPr>
            <a:r>
              <a:rPr lang="en-US" sz="2400" dirty="0" smtClean="0"/>
              <a:t>Acquisition/SCM </a:t>
            </a:r>
            <a:br>
              <a:rPr lang="en-US" sz="2400" dirty="0" smtClean="0"/>
            </a:br>
            <a:r>
              <a:rPr lang="en-US" sz="2400" dirty="0" smtClean="0"/>
              <a:t>     Salary Information - </a:t>
            </a:r>
            <a:r>
              <a:rPr lang="en-US" sz="2400" i="1" dirty="0" smtClean="0"/>
              <a:t>Private Sector</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133600" y="152400"/>
            <a:ext cx="7010400" cy="1066800"/>
          </a:xfrm>
        </p:spPr>
        <p:txBody>
          <a:bodyPr>
            <a:normAutofit fontScale="90000"/>
          </a:bodyPr>
          <a:lstStyle/>
          <a:p>
            <a:pPr eaLnBrk="1" fontAlgn="auto" hangingPunct="1">
              <a:spcAft>
                <a:spcPts val="0"/>
              </a:spcAft>
              <a:defRPr/>
            </a:pPr>
            <a:r>
              <a:rPr lang="en-US" sz="4000" dirty="0" smtClean="0"/>
              <a:t>Articulation &amp; </a:t>
            </a:r>
            <a:br>
              <a:rPr lang="en-US" sz="4000" dirty="0" smtClean="0"/>
            </a:br>
            <a:r>
              <a:rPr lang="en-US" sz="4000" dirty="0" smtClean="0"/>
              <a:t>Dual/Concurrent Credit</a:t>
            </a:r>
          </a:p>
        </p:txBody>
      </p:sp>
      <p:sp>
        <p:nvSpPr>
          <p:cNvPr id="10243" name="Rectangle 3"/>
          <p:cNvSpPr>
            <a:spLocks noGrp="1" noChangeArrowheads="1"/>
          </p:cNvSpPr>
          <p:nvPr>
            <p:ph sz="half" idx="4294967295"/>
          </p:nvPr>
        </p:nvSpPr>
        <p:spPr>
          <a:xfrm>
            <a:off x="228600" y="1371600"/>
            <a:ext cx="3581400" cy="5105400"/>
          </a:xfrm>
        </p:spPr>
        <p:txBody>
          <a:bodyPr>
            <a:normAutofit lnSpcReduction="10000"/>
          </a:bodyPr>
          <a:lstStyle/>
          <a:p>
            <a:pPr marL="365760" indent="-256032" eaLnBrk="1" fontAlgn="auto" hangingPunct="1">
              <a:lnSpc>
                <a:spcPct val="90000"/>
              </a:lnSpc>
              <a:spcAft>
                <a:spcPts val="0"/>
              </a:spcAft>
              <a:buFont typeface="Wingdings 3"/>
              <a:buChar char=""/>
              <a:defRPr/>
            </a:pPr>
            <a:r>
              <a:rPr lang="en-US" sz="2400" b="1" dirty="0" smtClean="0"/>
              <a:t>End of Course Exams:</a:t>
            </a:r>
            <a:r>
              <a:rPr lang="en-US" sz="2400" dirty="0" smtClean="0"/>
              <a:t> </a:t>
            </a:r>
          </a:p>
          <a:p>
            <a:pPr marL="621792" lvl="1" eaLnBrk="1" fontAlgn="auto" hangingPunct="1">
              <a:lnSpc>
                <a:spcPct val="90000"/>
              </a:lnSpc>
              <a:spcBef>
                <a:spcPts val="324"/>
              </a:spcBef>
              <a:spcAft>
                <a:spcPts val="0"/>
              </a:spcAft>
              <a:buFont typeface="Verdana"/>
              <a:buChar char="◦"/>
              <a:defRPr/>
            </a:pPr>
            <a:r>
              <a:rPr lang="en-US" sz="2000" dirty="0" smtClean="0"/>
              <a:t>These courses can be taken during the junior or senior year of the Tech Prep program at SCC or a </a:t>
            </a:r>
            <a:r>
              <a:rPr lang="en-US" sz="2000" b="1" u="sng" dirty="0" smtClean="0"/>
              <a:t>proficiency examination</a:t>
            </a:r>
            <a:r>
              <a:rPr lang="en-US" sz="2000" dirty="0" smtClean="0"/>
              <a:t> can be administered by SCC faculty during the junior and senior years of the Tech Prep program. Course credit and grade will be posted to a SCC transcript if student scores “C” or higher </a:t>
            </a:r>
          </a:p>
        </p:txBody>
      </p:sp>
      <p:sp>
        <p:nvSpPr>
          <p:cNvPr id="122883" name="Rectangle 4"/>
          <p:cNvSpPr>
            <a:spLocks noGrp="1" noChangeArrowheads="1"/>
          </p:cNvSpPr>
          <p:nvPr>
            <p:ph sz="half" idx="4294967295"/>
          </p:nvPr>
        </p:nvSpPr>
        <p:spPr>
          <a:xfrm>
            <a:off x="4800600" y="1524000"/>
            <a:ext cx="3733800" cy="4648200"/>
          </a:xfrm>
        </p:spPr>
        <p:txBody>
          <a:bodyPr/>
          <a:lstStyle/>
          <a:p>
            <a:pPr eaLnBrk="1" hangingPunct="1"/>
            <a:r>
              <a:rPr lang="en-US" b="1" smtClean="0"/>
              <a:t>Articulated Credit:</a:t>
            </a:r>
            <a:r>
              <a:rPr lang="en-US" sz="3200" smtClean="0"/>
              <a:t> </a:t>
            </a:r>
            <a:r>
              <a:rPr lang="en-US" sz="2400" smtClean="0"/>
              <a:t>Completion of high school courses with a C or better with approval of secondary Tech Prep teacher</a:t>
            </a:r>
          </a:p>
          <a:p>
            <a:pPr eaLnBrk="1" hangingPunct="1"/>
            <a:r>
              <a:rPr lang="en-US" b="1" smtClean="0"/>
              <a:t>Portfolio Credit:</a:t>
            </a:r>
          </a:p>
          <a:p>
            <a:pPr eaLnBrk="1" hangingPunct="1">
              <a:buFontTx/>
              <a:buNone/>
            </a:pPr>
            <a:r>
              <a:rPr lang="en-US" b="1" smtClean="0"/>
              <a:t>	</a:t>
            </a:r>
            <a:r>
              <a:rPr lang="en-US" sz="2400" smtClean="0"/>
              <a:t>Starting 2007-2008 for Graphic Arts</a:t>
            </a:r>
            <a:endParaRPr lang="en-US" sz="2400" b="1" smtClean="0"/>
          </a:p>
          <a:p>
            <a:pPr lvl="1" eaLnBrk="1" hangingPunct="1">
              <a:buFontTx/>
              <a:buNone/>
            </a:pPr>
            <a:endParaRPr lang="en-US" sz="3200"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ext Box 5"/>
          <p:cNvSpPr txBox="1">
            <a:spLocks noChangeArrowheads="1"/>
          </p:cNvSpPr>
          <p:nvPr/>
        </p:nvSpPr>
        <p:spPr bwMode="auto">
          <a:xfrm>
            <a:off x="304800" y="304800"/>
            <a:ext cx="8458200" cy="1339850"/>
          </a:xfrm>
          <a:prstGeom prst="rect">
            <a:avLst/>
          </a:prstGeom>
          <a:noFill/>
          <a:ln w="9525">
            <a:noFill/>
            <a:miter lim="800000"/>
            <a:headEnd/>
            <a:tailEnd/>
          </a:ln>
        </p:spPr>
        <p:txBody>
          <a:bodyPr>
            <a:spAutoFit/>
          </a:bodyPr>
          <a:lstStyle/>
          <a:p>
            <a:pPr algn="ctr"/>
            <a:r>
              <a:rPr lang="en-US" sz="2400" b="1">
                <a:latin typeface="Lucida Sans Unicode" pitchFamily="34" charset="0"/>
              </a:rPr>
              <a:t>A Partnership to Address National Need:</a:t>
            </a:r>
          </a:p>
          <a:p>
            <a:pPr algn="ctr"/>
            <a:endParaRPr lang="en-US" sz="1000" b="1">
              <a:latin typeface="Lucida Sans Unicode" pitchFamily="34" charset="0"/>
            </a:endParaRPr>
          </a:p>
          <a:p>
            <a:pPr algn="ctr"/>
            <a:r>
              <a:rPr lang="en-US" sz="2400" b="1">
                <a:latin typeface="Lucida Sans Unicode" pitchFamily="34" charset="0"/>
              </a:rPr>
              <a:t>Planning a National Science Foundation </a:t>
            </a:r>
          </a:p>
          <a:p>
            <a:pPr algn="ctr"/>
            <a:r>
              <a:rPr lang="en-US" sz="2400" b="1">
                <a:latin typeface="Lucida Sans Unicode" pitchFamily="34" charset="0"/>
              </a:rPr>
              <a:t>Advanced Technological Center (ATE)  </a:t>
            </a:r>
          </a:p>
        </p:txBody>
      </p:sp>
      <p:sp>
        <p:nvSpPr>
          <p:cNvPr id="211970" name="Text Box 6"/>
          <p:cNvSpPr txBox="1">
            <a:spLocks noChangeArrowheads="1"/>
          </p:cNvSpPr>
          <p:nvPr/>
        </p:nvSpPr>
        <p:spPr bwMode="auto">
          <a:xfrm>
            <a:off x="457200" y="1905000"/>
            <a:ext cx="8083550" cy="4179888"/>
          </a:xfrm>
          <a:prstGeom prst="rect">
            <a:avLst/>
          </a:prstGeom>
          <a:noFill/>
          <a:ln w="9525">
            <a:noFill/>
            <a:miter lim="800000"/>
            <a:headEnd/>
            <a:tailEnd/>
          </a:ln>
        </p:spPr>
        <p:txBody>
          <a:bodyPr>
            <a:spAutoFit/>
          </a:bodyPr>
          <a:lstStyle/>
          <a:p>
            <a:r>
              <a:rPr lang="en-US">
                <a:latin typeface="Lucida Sans Unicode" pitchFamily="34" charset="0"/>
              </a:rPr>
              <a:t>An ATE is a national center that:  </a:t>
            </a:r>
          </a:p>
          <a:p>
            <a:endParaRPr lang="en-US" sz="1200">
              <a:latin typeface="Lucida Sans Unicode" pitchFamily="34" charset="0"/>
            </a:endParaRPr>
          </a:p>
          <a:p>
            <a:pPr>
              <a:buFontTx/>
              <a:buChar char="•"/>
            </a:pPr>
            <a:r>
              <a:rPr lang="en-US">
                <a:latin typeface="Lucida Sans Unicode" pitchFamily="34" charset="0"/>
              </a:rPr>
              <a:t> Emphasizes two-year colleges</a:t>
            </a:r>
          </a:p>
          <a:p>
            <a:endParaRPr lang="en-US" sz="1000">
              <a:latin typeface="Lucida Sans Unicode" pitchFamily="34" charset="0"/>
            </a:endParaRPr>
          </a:p>
          <a:p>
            <a:pPr>
              <a:buFontTx/>
              <a:buChar char="•"/>
            </a:pPr>
            <a:r>
              <a:rPr lang="en-US">
                <a:latin typeface="Lucida Sans Unicode" pitchFamily="34" charset="0"/>
              </a:rPr>
              <a:t> Focuses on the education of technicians for high-technology fields </a:t>
            </a:r>
          </a:p>
          <a:p>
            <a:endParaRPr lang="en-US" sz="1000">
              <a:latin typeface="Lucida Sans Unicode" pitchFamily="34" charset="0"/>
            </a:endParaRPr>
          </a:p>
          <a:p>
            <a:pPr>
              <a:buFontTx/>
              <a:buChar char="•"/>
            </a:pPr>
            <a:r>
              <a:rPr lang="en-US">
                <a:latin typeface="Lucida Sans Unicode" pitchFamily="34" charset="0"/>
              </a:rPr>
              <a:t> Involves partnerships between academic institutions and employers</a:t>
            </a:r>
          </a:p>
          <a:p>
            <a:r>
              <a:rPr lang="en-US">
                <a:latin typeface="Lucida Sans Unicode" pitchFamily="34" charset="0"/>
              </a:rPr>
              <a:t>  </a:t>
            </a:r>
            <a:endParaRPr lang="en-US" sz="1000">
              <a:latin typeface="Lucida Sans Unicode" pitchFamily="34" charset="0"/>
            </a:endParaRPr>
          </a:p>
          <a:p>
            <a:pPr>
              <a:buFontTx/>
              <a:buChar char="•"/>
            </a:pPr>
            <a:r>
              <a:rPr lang="en-US">
                <a:latin typeface="Lucida Sans Unicode" pitchFamily="34" charset="0"/>
              </a:rPr>
              <a:t> Promotes improvement in the education of science &amp; engineering </a:t>
            </a:r>
          </a:p>
          <a:p>
            <a:pPr lvl="1"/>
            <a:r>
              <a:rPr lang="en-US">
                <a:latin typeface="Lucida Sans Unicode" pitchFamily="34" charset="0"/>
              </a:rPr>
              <a:t>technicians at the undergraduate and secondary school levels. </a:t>
            </a:r>
          </a:p>
          <a:p>
            <a:pPr lvl="1"/>
            <a:endParaRPr lang="en-US" sz="1000">
              <a:latin typeface="Lucida Sans Unicode" pitchFamily="34" charset="0"/>
            </a:endParaRPr>
          </a:p>
          <a:p>
            <a:pPr>
              <a:buFontTx/>
              <a:buChar char="•"/>
            </a:pPr>
            <a:r>
              <a:rPr lang="en-US">
                <a:latin typeface="Lucida Sans Unicode" pitchFamily="34" charset="0"/>
              </a:rPr>
              <a:t> Supports curriculum development and professional development of </a:t>
            </a:r>
          </a:p>
          <a:p>
            <a:pPr lvl="1"/>
            <a:r>
              <a:rPr lang="en-US">
                <a:latin typeface="Lucida Sans Unicode" pitchFamily="34" charset="0"/>
              </a:rPr>
              <a:t>college faculty and secondary school teachers; </a:t>
            </a:r>
            <a:br>
              <a:rPr lang="en-US">
                <a:latin typeface="Lucida Sans Unicode" pitchFamily="34" charset="0"/>
              </a:rPr>
            </a:br>
            <a:endParaRPr lang="en-US" sz="1000">
              <a:latin typeface="Lucida Sans Unicode" pitchFamily="34" charset="0"/>
            </a:endParaRPr>
          </a:p>
          <a:p>
            <a:pPr>
              <a:buFontTx/>
              <a:buChar char="•"/>
            </a:pPr>
            <a:r>
              <a:rPr lang="en-US">
                <a:latin typeface="Lucida Sans Unicode" pitchFamily="34" charset="0"/>
              </a:rPr>
              <a:t> Promotes creation of career pathways to two-year colleges from </a:t>
            </a:r>
          </a:p>
          <a:p>
            <a:pPr lvl="1"/>
            <a:r>
              <a:rPr lang="en-US">
                <a:latin typeface="Lucida Sans Unicode" pitchFamily="34" charset="0"/>
              </a:rPr>
              <a:t>secondary schools and from two-year colleges to four-year institutions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4"/>
          <p:cNvSpPr>
            <a:spLocks noChangeArrowheads="1"/>
          </p:cNvSpPr>
          <p:nvPr/>
        </p:nvSpPr>
        <p:spPr bwMode="auto">
          <a:xfrm>
            <a:off x="228600" y="304800"/>
            <a:ext cx="8305800" cy="1187450"/>
          </a:xfrm>
          <a:prstGeom prst="rect">
            <a:avLst/>
          </a:prstGeom>
          <a:noFill/>
          <a:ln w="9525">
            <a:noFill/>
            <a:miter lim="800000"/>
            <a:headEnd/>
            <a:tailEnd/>
          </a:ln>
        </p:spPr>
        <p:txBody>
          <a:bodyPr>
            <a:spAutoFit/>
          </a:bodyPr>
          <a:lstStyle/>
          <a:p>
            <a:pPr algn="ctr"/>
            <a:r>
              <a:rPr lang="en-US" sz="2400" b="1">
                <a:latin typeface="Lucida Sans Unicode" pitchFamily="34" charset="0"/>
              </a:rPr>
              <a:t>A Partnership to Address National Need:</a:t>
            </a:r>
          </a:p>
          <a:p>
            <a:pPr algn="ctr"/>
            <a:endParaRPr lang="en-US" sz="2400" b="1">
              <a:latin typeface="Lucida Sans Unicode" pitchFamily="34" charset="0"/>
            </a:endParaRPr>
          </a:p>
          <a:p>
            <a:pPr algn="ctr"/>
            <a:r>
              <a:rPr lang="en-US" sz="2400" b="1">
                <a:latin typeface="Lucida Sans Unicode" pitchFamily="34" charset="0"/>
              </a:rPr>
              <a:t>What Has Transpired</a:t>
            </a:r>
            <a:r>
              <a:rPr lang="en-US" sz="2400">
                <a:latin typeface="Lucida Sans Unicode" pitchFamily="34" charset="0"/>
              </a:rPr>
              <a:t>  </a:t>
            </a:r>
          </a:p>
        </p:txBody>
      </p:sp>
      <p:sp>
        <p:nvSpPr>
          <p:cNvPr id="214018" name="Text Box 5"/>
          <p:cNvSpPr txBox="1">
            <a:spLocks noChangeArrowheads="1"/>
          </p:cNvSpPr>
          <p:nvPr/>
        </p:nvSpPr>
        <p:spPr bwMode="auto">
          <a:xfrm>
            <a:off x="304800" y="2051050"/>
            <a:ext cx="8356600" cy="3692525"/>
          </a:xfrm>
          <a:prstGeom prst="rect">
            <a:avLst/>
          </a:prstGeom>
          <a:noFill/>
          <a:ln w="9525">
            <a:noFill/>
            <a:miter lim="800000"/>
            <a:headEnd/>
            <a:tailEnd/>
          </a:ln>
        </p:spPr>
        <p:txBody>
          <a:bodyPr wrap="none">
            <a:spAutoFit/>
          </a:bodyPr>
          <a:lstStyle/>
          <a:p>
            <a:pPr>
              <a:buFontTx/>
              <a:buChar char="•"/>
            </a:pPr>
            <a:r>
              <a:rPr lang="en-US">
                <a:latin typeface="Lucida Sans Unicode" pitchFamily="34" charset="0"/>
              </a:rPr>
              <a:t> Early in 2007, Initial Discussions with Riverside Community College</a:t>
            </a:r>
          </a:p>
          <a:p>
            <a:endParaRPr lang="en-US">
              <a:latin typeface="Lucida Sans Unicode" pitchFamily="34" charset="0"/>
            </a:endParaRPr>
          </a:p>
          <a:p>
            <a:pPr>
              <a:buFontTx/>
              <a:buChar char="•"/>
            </a:pPr>
            <a:r>
              <a:rPr lang="en-US">
                <a:latin typeface="Lucida Sans Unicode" pitchFamily="34" charset="0"/>
              </a:rPr>
              <a:t> Preliminary Needs Analysis of Local, Regional and National issues </a:t>
            </a:r>
          </a:p>
          <a:p>
            <a:endParaRPr lang="en-US">
              <a:latin typeface="Lucida Sans Unicode" pitchFamily="34" charset="0"/>
            </a:endParaRPr>
          </a:p>
          <a:p>
            <a:pPr>
              <a:buFontTx/>
              <a:buChar char="•"/>
            </a:pPr>
            <a:r>
              <a:rPr lang="en-US">
                <a:latin typeface="Lucida Sans Unicode" pitchFamily="34" charset="0"/>
              </a:rPr>
              <a:t> Discussions with MVAC Members and Other Partners for Potential</a:t>
            </a:r>
          </a:p>
          <a:p>
            <a:r>
              <a:rPr lang="en-US">
                <a:latin typeface="Lucida Sans Unicode" pitchFamily="34" charset="0"/>
              </a:rPr>
              <a:t>   National Center </a:t>
            </a:r>
          </a:p>
          <a:p>
            <a:endParaRPr lang="en-US">
              <a:latin typeface="Lucida Sans Unicode" pitchFamily="34" charset="0"/>
            </a:endParaRPr>
          </a:p>
          <a:p>
            <a:pPr>
              <a:buFontTx/>
              <a:buChar char="•"/>
            </a:pPr>
            <a:r>
              <a:rPr lang="en-US">
                <a:latin typeface="Lucida Sans Unicode" pitchFamily="34" charset="0"/>
              </a:rPr>
              <a:t> Agreement to Create a Planning Grant Proposal</a:t>
            </a:r>
          </a:p>
          <a:p>
            <a:r>
              <a:rPr lang="en-US">
                <a:latin typeface="Lucida Sans Unicode" pitchFamily="34" charset="0"/>
              </a:rPr>
              <a:t> </a:t>
            </a:r>
          </a:p>
          <a:p>
            <a:pPr>
              <a:buFontTx/>
              <a:buChar char="•"/>
            </a:pPr>
            <a:r>
              <a:rPr lang="en-US">
                <a:latin typeface="Lucida Sans Unicode" pitchFamily="34" charset="0"/>
              </a:rPr>
              <a:t> Early 2008 Planning Grant Sent to NSF </a:t>
            </a:r>
          </a:p>
          <a:p>
            <a:endParaRPr lang="en-US">
              <a:latin typeface="Lucida Sans Unicode" pitchFamily="34" charset="0"/>
            </a:endParaRPr>
          </a:p>
          <a:p>
            <a:pPr>
              <a:buFontTx/>
              <a:buChar char="•"/>
            </a:pPr>
            <a:r>
              <a:rPr lang="en-US">
                <a:latin typeface="Lucida Sans Unicode" pitchFamily="34" charset="0"/>
              </a:rPr>
              <a:t> Planning Grant Awarded with March 2008 – October 2009 Time Frame </a:t>
            </a:r>
          </a:p>
          <a:p>
            <a:endParaRPr lang="en-US">
              <a:latin typeface="Lucida Sans Unicode"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4"/>
          <p:cNvSpPr>
            <a:spLocks noChangeArrowheads="1"/>
          </p:cNvSpPr>
          <p:nvPr/>
        </p:nvSpPr>
        <p:spPr bwMode="auto">
          <a:xfrm>
            <a:off x="228600" y="304800"/>
            <a:ext cx="8305800" cy="1552575"/>
          </a:xfrm>
          <a:prstGeom prst="rect">
            <a:avLst/>
          </a:prstGeom>
          <a:noFill/>
          <a:ln w="9525">
            <a:noFill/>
            <a:miter lim="800000"/>
            <a:headEnd/>
            <a:tailEnd/>
          </a:ln>
        </p:spPr>
        <p:txBody>
          <a:bodyPr>
            <a:spAutoFit/>
          </a:bodyPr>
          <a:lstStyle/>
          <a:p>
            <a:pPr algn="ctr"/>
            <a:r>
              <a:rPr lang="en-US" sz="2400" b="1">
                <a:latin typeface="Lucida Sans Unicode" pitchFamily="34" charset="0"/>
              </a:rPr>
              <a:t>A Partnership to Address National Need:</a:t>
            </a:r>
          </a:p>
          <a:p>
            <a:pPr algn="ctr"/>
            <a:endParaRPr lang="en-US" sz="2400" b="1">
              <a:latin typeface="Lucida Sans Unicode" pitchFamily="34" charset="0"/>
            </a:endParaRPr>
          </a:p>
          <a:p>
            <a:pPr algn="ctr"/>
            <a:r>
              <a:rPr lang="en-US" sz="2400" b="1">
                <a:latin typeface="Lucida Sans Unicode" pitchFamily="34" charset="0"/>
              </a:rPr>
              <a:t>Purpose of the National Center of Logistics and Supply Chain Management</a:t>
            </a:r>
            <a:r>
              <a:rPr lang="en-US" sz="2400">
                <a:latin typeface="Lucida Sans Unicode" pitchFamily="34" charset="0"/>
              </a:rPr>
              <a:t>  </a:t>
            </a:r>
          </a:p>
        </p:txBody>
      </p:sp>
      <p:sp>
        <p:nvSpPr>
          <p:cNvPr id="216066" name="Text Box 5"/>
          <p:cNvSpPr txBox="1">
            <a:spLocks noChangeArrowheads="1"/>
          </p:cNvSpPr>
          <p:nvPr/>
        </p:nvSpPr>
        <p:spPr bwMode="auto">
          <a:xfrm>
            <a:off x="381000" y="2362200"/>
            <a:ext cx="8524875" cy="3416300"/>
          </a:xfrm>
          <a:prstGeom prst="rect">
            <a:avLst/>
          </a:prstGeom>
          <a:noFill/>
          <a:ln w="9525">
            <a:noFill/>
            <a:miter lim="800000"/>
            <a:headEnd/>
            <a:tailEnd/>
          </a:ln>
        </p:spPr>
        <p:txBody>
          <a:bodyPr wrap="none">
            <a:spAutoFit/>
          </a:bodyPr>
          <a:lstStyle/>
          <a:p>
            <a:pPr>
              <a:buFontTx/>
              <a:buChar char="•"/>
            </a:pPr>
            <a:r>
              <a:rPr lang="en-US">
                <a:latin typeface="Lucida Sans Unicode" pitchFamily="34" charset="0"/>
              </a:rPr>
              <a:t> Standardize the creation and dissemination of logistics education, </a:t>
            </a:r>
          </a:p>
          <a:p>
            <a:pPr lvl="1"/>
            <a:r>
              <a:rPr lang="en-US">
                <a:latin typeface="Lucida Sans Unicode" pitchFamily="34" charset="0"/>
              </a:rPr>
              <a:t>standards, best practices and other vital materials</a:t>
            </a:r>
          </a:p>
          <a:p>
            <a:endParaRPr lang="en-US">
              <a:latin typeface="Lucida Sans Unicode" pitchFamily="34" charset="0"/>
            </a:endParaRPr>
          </a:p>
          <a:p>
            <a:pPr>
              <a:buFontTx/>
              <a:buChar char="•"/>
            </a:pPr>
            <a:r>
              <a:rPr lang="en-US">
                <a:latin typeface="Lucida Sans Unicode" pitchFamily="34" charset="0"/>
              </a:rPr>
              <a:t> Meld military and private logistics/acquisitions/SCM methods for  </a:t>
            </a:r>
          </a:p>
          <a:p>
            <a:r>
              <a:rPr lang="en-US">
                <a:latin typeface="Lucida Sans Unicode" pitchFamily="34" charset="0"/>
              </a:rPr>
              <a:t>   increased efficiency and effectiveness</a:t>
            </a:r>
          </a:p>
          <a:p>
            <a:endParaRPr lang="en-US">
              <a:latin typeface="Lucida Sans Unicode" pitchFamily="34" charset="0"/>
            </a:endParaRPr>
          </a:p>
          <a:p>
            <a:pPr>
              <a:buFontTx/>
              <a:buChar char="•"/>
            </a:pPr>
            <a:r>
              <a:rPr lang="en-US">
                <a:latin typeface="Lucida Sans Unicode" pitchFamily="34" charset="0"/>
              </a:rPr>
              <a:t> Support the growth and replacement of talent throughout the</a:t>
            </a:r>
          </a:p>
          <a:p>
            <a:r>
              <a:rPr lang="en-US">
                <a:latin typeface="Lucida Sans Unicode" pitchFamily="34" charset="0"/>
              </a:rPr>
              <a:t>   logistics industries </a:t>
            </a:r>
          </a:p>
          <a:p>
            <a:pPr>
              <a:buFontTx/>
              <a:buChar char="•"/>
            </a:pPr>
            <a:endParaRPr lang="en-US">
              <a:latin typeface="Lucida Sans Unicode" pitchFamily="34" charset="0"/>
            </a:endParaRPr>
          </a:p>
          <a:p>
            <a:pPr>
              <a:buFontTx/>
              <a:buChar char="•"/>
            </a:pPr>
            <a:r>
              <a:rPr lang="en-US">
                <a:latin typeface="Lucida Sans Unicode" pitchFamily="34" charset="0"/>
              </a:rPr>
              <a:t>Create a comprehensive STEM educational pathway from high school</a:t>
            </a:r>
          </a:p>
          <a:p>
            <a:pPr lvl="1"/>
            <a:r>
              <a:rPr lang="en-US">
                <a:latin typeface="Lucida Sans Unicode" pitchFamily="34" charset="0"/>
              </a:rPr>
              <a:t>through community college (Associate Degree) leading to a university </a:t>
            </a:r>
          </a:p>
          <a:p>
            <a:pPr lvl="1"/>
            <a:r>
              <a:rPr lang="en-US">
                <a:latin typeface="Lucida Sans Unicode" pitchFamily="34" charset="0"/>
              </a:rPr>
              <a:t>Degree (Baccalaureate)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Content Placeholder 2"/>
          <p:cNvSpPr>
            <a:spLocks noGrp="1"/>
          </p:cNvSpPr>
          <p:nvPr>
            <p:ph idx="1"/>
          </p:nvPr>
        </p:nvSpPr>
        <p:spPr/>
        <p:txBody>
          <a:bodyPr/>
          <a:lstStyle/>
          <a:p>
            <a:pPr eaLnBrk="1" hangingPunct="1"/>
            <a:r>
              <a:rPr lang="en-US" smtClean="0"/>
              <a:t>DAU 2004-2006 Acquisitions co-ops at ASC</a:t>
            </a:r>
          </a:p>
          <a:p>
            <a:pPr eaLnBrk="1" hangingPunct="1"/>
            <a:endParaRPr lang="en-US" sz="1000" smtClean="0"/>
          </a:p>
          <a:p>
            <a:pPr eaLnBrk="1" hangingPunct="1"/>
            <a:r>
              <a:rPr lang="en-US" smtClean="0"/>
              <a:t>Section 852 </a:t>
            </a:r>
            <a:r>
              <a:rPr lang="en-US" sz="2600" smtClean="0"/>
              <a:t>(2008 National Defense Authorization Act)</a:t>
            </a:r>
          </a:p>
          <a:p>
            <a:pPr eaLnBrk="1" hangingPunct="1">
              <a:buFont typeface="Wingdings 3" pitchFamily="18" charset="2"/>
              <a:buNone/>
            </a:pPr>
            <a:endParaRPr lang="en-US" b="1" smtClean="0"/>
          </a:p>
          <a:p>
            <a:pPr eaLnBrk="1" hangingPunct="1">
              <a:buFont typeface="Wingdings 3" pitchFamily="18" charset="2"/>
              <a:buNone/>
            </a:pPr>
            <a:r>
              <a:rPr lang="en-US" b="1" smtClean="0"/>
              <a:t>WPAFB    </a:t>
            </a:r>
          </a:p>
          <a:p>
            <a:pPr eaLnBrk="1" hangingPunct="1">
              <a:buFont typeface="Wingdings 3" pitchFamily="18" charset="2"/>
              <a:buNone/>
            </a:pPr>
            <a:r>
              <a:rPr lang="en-US" u="sng" smtClean="0"/>
              <a:t>Student Temporary Employment Program(STEP)</a:t>
            </a:r>
          </a:p>
          <a:p>
            <a:pPr eaLnBrk="1" hangingPunct="1">
              <a:buFont typeface="Wingdings 3" pitchFamily="18" charset="2"/>
              <a:buNone/>
            </a:pPr>
            <a:r>
              <a:rPr lang="en-US" smtClean="0"/>
              <a:t>      16-18 year old …  2-3 months (summer)</a:t>
            </a:r>
          </a:p>
          <a:p>
            <a:pPr eaLnBrk="1" hangingPunct="1">
              <a:buFont typeface="Wingdings 3" pitchFamily="18" charset="2"/>
              <a:buNone/>
            </a:pPr>
            <a:endParaRPr lang="en-US" sz="1000" u="sng" smtClean="0"/>
          </a:p>
          <a:p>
            <a:pPr eaLnBrk="1" hangingPunct="1">
              <a:buFont typeface="Wingdings 3" pitchFamily="18" charset="2"/>
              <a:buNone/>
            </a:pPr>
            <a:r>
              <a:rPr lang="en-US" u="sng" smtClean="0"/>
              <a:t>Student Career Experience Program (SCEP)</a:t>
            </a:r>
          </a:p>
          <a:p>
            <a:pPr eaLnBrk="1" hangingPunct="1">
              <a:buFont typeface="Wingdings 3" pitchFamily="18" charset="2"/>
              <a:buNone/>
            </a:pPr>
            <a:r>
              <a:rPr lang="en-US" smtClean="0"/>
              <a:t>                      College soph.- M.S.</a:t>
            </a:r>
          </a:p>
          <a:p>
            <a:pPr eaLnBrk="1" hangingPunct="1">
              <a:buFont typeface="Wingdings 3" pitchFamily="18" charset="2"/>
              <a:buNone/>
            </a:pPr>
            <a:endParaRPr lang="en-US"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t>internships &amp; co-ops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ext Box 2"/>
          <p:cNvSpPr txBox="1">
            <a:spLocks noChangeArrowheads="1"/>
          </p:cNvSpPr>
          <p:nvPr/>
        </p:nvSpPr>
        <p:spPr bwMode="auto">
          <a:xfrm>
            <a:off x="3276600" y="1219200"/>
            <a:ext cx="5257800" cy="366713"/>
          </a:xfrm>
          <a:prstGeom prst="rect">
            <a:avLst/>
          </a:prstGeom>
          <a:noFill/>
          <a:ln w="9525">
            <a:noFill/>
            <a:miter lim="800000"/>
            <a:headEnd/>
            <a:tailEnd/>
          </a:ln>
        </p:spPr>
        <p:txBody>
          <a:bodyPr>
            <a:spAutoFit/>
          </a:bodyPr>
          <a:lstStyle/>
          <a:p>
            <a:pPr>
              <a:spcBef>
                <a:spcPct val="50000"/>
              </a:spcBef>
            </a:pPr>
            <a:endParaRPr lang="en-US">
              <a:latin typeface="Lucida Sans Unicode" pitchFamily="34" charset="0"/>
            </a:endParaRPr>
          </a:p>
        </p:txBody>
      </p:sp>
      <p:sp>
        <p:nvSpPr>
          <p:cNvPr id="220162" name="Text Box 3"/>
          <p:cNvSpPr txBox="1">
            <a:spLocks noChangeArrowheads="1"/>
          </p:cNvSpPr>
          <p:nvPr/>
        </p:nvSpPr>
        <p:spPr bwMode="auto">
          <a:xfrm>
            <a:off x="685800" y="349250"/>
            <a:ext cx="8229600" cy="731838"/>
          </a:xfrm>
          <a:prstGeom prst="rect">
            <a:avLst/>
          </a:prstGeom>
          <a:noFill/>
          <a:ln w="9525">
            <a:noFill/>
            <a:miter lim="800000"/>
            <a:headEnd/>
            <a:tailEnd/>
          </a:ln>
        </p:spPr>
        <p:txBody>
          <a:bodyPr>
            <a:spAutoFit/>
          </a:bodyPr>
          <a:lstStyle/>
          <a:p>
            <a:pPr algn="ctr"/>
            <a:r>
              <a:rPr lang="en-US" b="1" i="1">
                <a:solidFill>
                  <a:srgbClr val="003366"/>
                </a:solidFill>
                <a:latin typeface="Lucida Sans Unicode" pitchFamily="34" charset="0"/>
              </a:rPr>
              <a:t>A.A.S. GBM - SCM Concentration</a:t>
            </a:r>
            <a:r>
              <a:rPr lang="en-US">
                <a:solidFill>
                  <a:srgbClr val="003366"/>
                </a:solidFill>
                <a:latin typeface="Lucida Sans Unicode" pitchFamily="34" charset="0"/>
              </a:rPr>
              <a:t> </a:t>
            </a:r>
          </a:p>
          <a:p>
            <a:pPr algn="ctr"/>
            <a:r>
              <a:rPr lang="en-US" sz="2400" b="1" i="1">
                <a:solidFill>
                  <a:srgbClr val="003366"/>
                </a:solidFill>
                <a:latin typeface="Lucida Sans Unicode" pitchFamily="34" charset="0"/>
              </a:rPr>
              <a:t>WHAT IS THE SCM TARGET MARKET?</a:t>
            </a:r>
          </a:p>
        </p:txBody>
      </p:sp>
      <p:sp>
        <p:nvSpPr>
          <p:cNvPr id="220163" name="Text Box 4"/>
          <p:cNvSpPr txBox="1">
            <a:spLocks noChangeArrowheads="1"/>
          </p:cNvSpPr>
          <p:nvPr/>
        </p:nvSpPr>
        <p:spPr bwMode="auto">
          <a:xfrm>
            <a:off x="533400" y="1447800"/>
            <a:ext cx="8001000" cy="4781550"/>
          </a:xfrm>
          <a:prstGeom prst="rect">
            <a:avLst/>
          </a:prstGeom>
          <a:noFill/>
          <a:ln w="9525">
            <a:noFill/>
            <a:miter lim="800000"/>
            <a:headEnd/>
            <a:tailEnd/>
          </a:ln>
        </p:spPr>
        <p:txBody>
          <a:bodyPr>
            <a:spAutoFit/>
          </a:bodyPr>
          <a:lstStyle/>
          <a:p>
            <a:pPr marL="231775" indent="-231775">
              <a:lnSpc>
                <a:spcPct val="110000"/>
              </a:lnSpc>
              <a:buFontTx/>
              <a:buChar char="•"/>
            </a:pPr>
            <a:r>
              <a:rPr lang="en-US" sz="2000">
                <a:latin typeface="Lucida Sans Unicode" pitchFamily="34" charset="0"/>
              </a:rPr>
              <a:t>College students seeking degree/career studies</a:t>
            </a:r>
          </a:p>
          <a:p>
            <a:pPr lvl="1">
              <a:lnSpc>
                <a:spcPct val="110000"/>
              </a:lnSpc>
              <a:buFontTx/>
              <a:buChar char="•"/>
            </a:pPr>
            <a:r>
              <a:rPr lang="en-US" sz="2000">
                <a:latin typeface="Lucida Sans Unicode" pitchFamily="34" charset="0"/>
              </a:rPr>
              <a:t> Including Tech Prep students</a:t>
            </a:r>
          </a:p>
          <a:p>
            <a:pPr marL="231775" indent="-231775">
              <a:lnSpc>
                <a:spcPct val="110000"/>
              </a:lnSpc>
              <a:buFontTx/>
              <a:buChar char="•"/>
            </a:pPr>
            <a:endParaRPr lang="en-US" sz="2000">
              <a:latin typeface="Lucida Sans Unicode" pitchFamily="34" charset="0"/>
            </a:endParaRPr>
          </a:p>
          <a:p>
            <a:pPr marL="231775" indent="-231775">
              <a:lnSpc>
                <a:spcPct val="110000"/>
              </a:lnSpc>
              <a:buFontTx/>
              <a:buChar char="•"/>
            </a:pPr>
            <a:r>
              <a:rPr lang="en-US" sz="2000">
                <a:latin typeface="Lucida Sans Unicode" pitchFamily="34" charset="0"/>
              </a:rPr>
              <a:t>Entry-level/mid-level public and private industry personnel seeking additional/advanced career studies</a:t>
            </a:r>
          </a:p>
          <a:p>
            <a:pPr marL="231775" indent="-231775">
              <a:lnSpc>
                <a:spcPct val="110000"/>
              </a:lnSpc>
              <a:buFontTx/>
              <a:buChar char="•"/>
            </a:pPr>
            <a:endParaRPr lang="en-US" sz="2000">
              <a:latin typeface="Lucida Sans Unicode" pitchFamily="34" charset="0"/>
            </a:endParaRPr>
          </a:p>
          <a:p>
            <a:pPr marL="231775" indent="-231775">
              <a:lnSpc>
                <a:spcPct val="110000"/>
              </a:lnSpc>
              <a:buFontTx/>
              <a:buChar char="•"/>
            </a:pPr>
            <a:r>
              <a:rPr lang="en-US" sz="2000">
                <a:latin typeface="Lucida Sans Unicode" pitchFamily="34" charset="0"/>
              </a:rPr>
              <a:t>Displaced entry-level/mid-level private industry personnel seeking new career studies</a:t>
            </a:r>
          </a:p>
          <a:p>
            <a:pPr marL="231775" indent="-231775">
              <a:lnSpc>
                <a:spcPct val="110000"/>
              </a:lnSpc>
              <a:buFontTx/>
              <a:buChar char="•"/>
            </a:pPr>
            <a:endParaRPr lang="en-US" sz="2000">
              <a:latin typeface="Lucida Sans Unicode" pitchFamily="34" charset="0"/>
            </a:endParaRPr>
          </a:p>
          <a:p>
            <a:pPr marL="231775" indent="-231775">
              <a:lnSpc>
                <a:spcPct val="110000"/>
              </a:lnSpc>
              <a:buFontTx/>
              <a:buChar char="•"/>
            </a:pPr>
            <a:r>
              <a:rPr lang="en-US" sz="2000">
                <a:latin typeface="Lucida Sans Unicode" pitchFamily="34" charset="0"/>
              </a:rPr>
              <a:t>DoD military and civilian personnel seeking acquisition studies</a:t>
            </a:r>
          </a:p>
          <a:p>
            <a:pPr marL="231775" indent="-231775">
              <a:lnSpc>
                <a:spcPct val="110000"/>
              </a:lnSpc>
              <a:buFontTx/>
              <a:buChar char="•"/>
            </a:pPr>
            <a:endParaRPr lang="en-US" sz="2000">
              <a:latin typeface="Lucida Sans Unicode" pitchFamily="34" charset="0"/>
            </a:endParaRPr>
          </a:p>
          <a:p>
            <a:pPr marL="231775" indent="-231775">
              <a:lnSpc>
                <a:spcPct val="110000"/>
              </a:lnSpc>
              <a:buFontTx/>
              <a:buChar char="•"/>
            </a:pPr>
            <a:r>
              <a:rPr lang="en-US" sz="2000">
                <a:latin typeface="Lucida Sans Unicode" pitchFamily="34" charset="0"/>
              </a:rPr>
              <a:t>DoD contractor support personnel seeking acquisition studies</a:t>
            </a:r>
          </a:p>
        </p:txBody>
      </p:sp>
      <p:sp>
        <p:nvSpPr>
          <p:cNvPr id="220164" name="Text Box 5"/>
          <p:cNvSpPr txBox="1">
            <a:spLocks noChangeArrowheads="1"/>
          </p:cNvSpPr>
          <p:nvPr/>
        </p:nvSpPr>
        <p:spPr bwMode="auto">
          <a:xfrm>
            <a:off x="3429000" y="1371600"/>
            <a:ext cx="5257800" cy="366713"/>
          </a:xfrm>
          <a:prstGeom prst="rect">
            <a:avLst/>
          </a:prstGeom>
          <a:noFill/>
          <a:ln w="9525">
            <a:noFill/>
            <a:miter lim="800000"/>
            <a:headEnd/>
            <a:tailEnd/>
          </a:ln>
        </p:spPr>
        <p:txBody>
          <a:bodyPr>
            <a:spAutoFit/>
          </a:bodyPr>
          <a:lstStyle/>
          <a:p>
            <a:pPr>
              <a:spcBef>
                <a:spcPct val="50000"/>
              </a:spcBef>
            </a:pPr>
            <a:endParaRPr lang="en-US">
              <a:latin typeface="Lucida Sans Unicode" pitchFamily="34" charset="0"/>
            </a:endParaRPr>
          </a:p>
        </p:txBody>
      </p:sp>
      <p:sp>
        <p:nvSpPr>
          <p:cNvPr id="220165" name="Text Box 6"/>
          <p:cNvSpPr txBox="1">
            <a:spLocks noChangeArrowheads="1"/>
          </p:cNvSpPr>
          <p:nvPr/>
        </p:nvSpPr>
        <p:spPr bwMode="auto">
          <a:xfrm>
            <a:off x="3581400" y="1524000"/>
            <a:ext cx="5257800" cy="366713"/>
          </a:xfrm>
          <a:prstGeom prst="rect">
            <a:avLst/>
          </a:prstGeom>
          <a:noFill/>
          <a:ln w="9525">
            <a:noFill/>
            <a:miter lim="800000"/>
            <a:headEnd/>
            <a:tailEnd/>
          </a:ln>
        </p:spPr>
        <p:txBody>
          <a:bodyPr>
            <a:spAutoFit/>
          </a:bodyPr>
          <a:lstStyle/>
          <a:p>
            <a:pPr>
              <a:spcBef>
                <a:spcPct val="50000"/>
              </a:spcBef>
            </a:pPr>
            <a:endParaRPr lang="en-US">
              <a:latin typeface="Lucida Sans Unicode" pitchFamily="34"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3"/>
          <p:cNvSpPr>
            <a:spLocks noGrp="1" noChangeArrowheads="1"/>
          </p:cNvSpPr>
          <p:nvPr>
            <p:ph idx="1"/>
          </p:nvPr>
        </p:nvSpPr>
        <p:spPr>
          <a:xfrm>
            <a:off x="457200" y="1947863"/>
            <a:ext cx="7500938" cy="3386137"/>
          </a:xfrm>
          <a:solidFill>
            <a:srgbClr val="FFFFFF"/>
          </a:solidFill>
        </p:spPr>
        <p:txBody>
          <a:bodyPr>
            <a:spAutoFit/>
          </a:bodyPr>
          <a:lstStyle/>
          <a:p>
            <a:pPr eaLnBrk="1" hangingPunct="1">
              <a:lnSpc>
                <a:spcPct val="140000"/>
              </a:lnSpc>
            </a:pPr>
            <a:r>
              <a:rPr lang="en-US" sz="2000" smtClean="0"/>
              <a:t>Valuable career opportunities in Acquisition/SCM</a:t>
            </a:r>
          </a:p>
          <a:p>
            <a:pPr eaLnBrk="1" hangingPunct="1">
              <a:lnSpc>
                <a:spcPct val="140000"/>
              </a:lnSpc>
            </a:pPr>
            <a:r>
              <a:rPr lang="en-US" sz="2000" smtClean="0"/>
              <a:t>Increasing demand in both public and private sectors</a:t>
            </a:r>
          </a:p>
          <a:p>
            <a:pPr eaLnBrk="1" hangingPunct="1">
              <a:lnSpc>
                <a:spcPct val="140000"/>
              </a:lnSpc>
            </a:pPr>
            <a:r>
              <a:rPr lang="en-US" sz="2000" smtClean="0"/>
              <a:t>Attractive salaries and benefits</a:t>
            </a:r>
          </a:p>
          <a:p>
            <a:pPr eaLnBrk="1" hangingPunct="1">
              <a:lnSpc>
                <a:spcPct val="140000"/>
              </a:lnSpc>
            </a:pPr>
            <a:r>
              <a:rPr lang="en-US" sz="2000" smtClean="0"/>
              <a:t>Opportunities for continuing career advancement</a:t>
            </a:r>
          </a:p>
          <a:p>
            <a:pPr eaLnBrk="1" hangingPunct="1">
              <a:lnSpc>
                <a:spcPct val="140000"/>
              </a:lnSpc>
            </a:pPr>
            <a:r>
              <a:rPr lang="en-US" sz="2000" smtClean="0"/>
              <a:t>Wide variety of associated specialty skills areas</a:t>
            </a:r>
          </a:p>
          <a:p>
            <a:pPr eaLnBrk="1" hangingPunct="1">
              <a:lnSpc>
                <a:spcPct val="140000"/>
              </a:lnSpc>
            </a:pPr>
            <a:r>
              <a:rPr lang="en-US" sz="2000" smtClean="0"/>
              <a:t>Numerous educational options available</a:t>
            </a:r>
          </a:p>
          <a:p>
            <a:pPr eaLnBrk="1" hangingPunct="1">
              <a:lnSpc>
                <a:spcPct val="140000"/>
              </a:lnSpc>
              <a:buFontTx/>
              <a:buNone/>
            </a:pPr>
            <a:endParaRPr lang="en-US" sz="2000" smtClean="0"/>
          </a:p>
        </p:txBody>
      </p:sp>
      <p:sp>
        <p:nvSpPr>
          <p:cNvPr id="71682" name="Rectangle 2"/>
          <p:cNvSpPr>
            <a:spLocks noGrp="1" noChangeArrowheads="1"/>
          </p:cNvSpPr>
          <p:nvPr>
            <p:ph type="title"/>
          </p:nvPr>
        </p:nvSpPr>
        <p:spPr bwMode="auto">
          <a:xfrm>
            <a:off x="762000" y="320520"/>
            <a:ext cx="7989888" cy="1046010"/>
          </a:xfrm>
          <a:solidFill>
            <a:srgbClr val="FFFFFF"/>
          </a:solidFill>
          <a:ln>
            <a:miter lim="800000"/>
            <a:headEnd/>
            <a:tailEnd/>
          </a:ln>
        </p:spPr>
        <p:txBody>
          <a:bodyPr wrap="square" lIns="91440" tIns="45720" rIns="91440" bIns="45720" numCol="1" anchor="t" anchorCtr="0" compatLnSpc="1">
            <a:prstTxWarp prst="textNoShape">
              <a:avLst/>
            </a:prstTxWarp>
            <a:spAutoFit/>
          </a:bodyPr>
          <a:lstStyle/>
          <a:p>
            <a:pPr eaLnBrk="1" fontAlgn="auto" hangingPunct="1">
              <a:spcAft>
                <a:spcPts val="0"/>
              </a:spcAft>
              <a:defRPr/>
            </a:pPr>
            <a:r>
              <a:rPr lang="en-US" sz="2400" dirty="0" smtClean="0"/>
              <a:t>Careers in Acquisition/SCM</a:t>
            </a:r>
            <a:br>
              <a:rPr lang="en-US" sz="2400" dirty="0" smtClean="0"/>
            </a:br>
            <a:r>
              <a:rPr lang="en-US" sz="2400" dirty="0" smtClean="0"/>
              <a:t>Conclusion</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3"/>
          <p:cNvSpPr>
            <a:spLocks noGrp="1" noChangeArrowheads="1"/>
          </p:cNvSpPr>
          <p:nvPr>
            <p:ph idx="1"/>
          </p:nvPr>
        </p:nvSpPr>
        <p:spPr/>
        <p:txBody>
          <a:bodyPr/>
          <a:lstStyle/>
          <a:p>
            <a:pPr eaLnBrk="1" hangingPunct="1">
              <a:buFontTx/>
              <a:buNone/>
            </a:pPr>
            <a:r>
              <a:rPr lang="en-US" smtClean="0"/>
              <a:t>	</a:t>
            </a:r>
            <a:r>
              <a:rPr lang="en-US" sz="4000" smtClean="0"/>
              <a:t>“I really do believe that supply chain management will be the defining discipline in the 21</a:t>
            </a:r>
            <a:r>
              <a:rPr lang="en-US" sz="4000" baseline="30000" smtClean="0"/>
              <a:t>st</a:t>
            </a:r>
            <a:r>
              <a:rPr lang="en-US" sz="4000" smtClean="0"/>
              <a:t> century.”</a:t>
            </a:r>
          </a:p>
          <a:p>
            <a:pPr eaLnBrk="1" hangingPunct="1"/>
            <a:endParaRPr lang="en-US" sz="4000" smtClean="0"/>
          </a:p>
          <a:p>
            <a:pPr lvl="4" eaLnBrk="1" hangingPunct="1"/>
            <a:r>
              <a:rPr lang="en-US" smtClean="0"/>
              <a:t>Ralph Drayer, Former P&amp;G logistics officer</a:t>
            </a:r>
          </a:p>
        </p:txBody>
      </p:sp>
      <p:sp>
        <p:nvSpPr>
          <p:cNvPr id="19458" name="Rectangle 2"/>
          <p:cNvSpPr>
            <a:spLocks noGrp="1" noChangeArrowheads="1"/>
          </p:cNvSpPr>
          <p:nvPr>
            <p:ph type="title"/>
          </p:nvPr>
        </p:nvSpPr>
        <p:spPr>
          <a:xfrm>
            <a:off x="457200" y="228600"/>
            <a:ext cx="8229600" cy="1143000"/>
          </a:xfrm>
        </p:spPr>
        <p:txBody>
          <a:bodyPr/>
          <a:lstStyle/>
          <a:p>
            <a:pPr eaLnBrk="1" fontAlgn="auto" hangingPunct="1">
              <a:spcAft>
                <a:spcPts val="0"/>
              </a:spcAft>
              <a:defRPr/>
            </a:pPr>
            <a:r>
              <a:rPr lang="en-US" sz="4000" smtClean="0"/>
              <a:t>Defining Discipline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5"/>
          <p:cNvSpPr>
            <a:spLocks noChangeArrowheads="1"/>
          </p:cNvSpPr>
          <p:nvPr/>
        </p:nvSpPr>
        <p:spPr bwMode="auto">
          <a:xfrm>
            <a:off x="381000" y="1295400"/>
            <a:ext cx="8458200" cy="4800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a:latin typeface="Lucida Sans Unicode" pitchFamily="34" charset="0"/>
              </a:rPr>
              <a:t>Decrease the need for remediation at the</a:t>
            </a:r>
            <a:br>
              <a:rPr lang="en-US" sz="2800">
                <a:latin typeface="Lucida Sans Unicode" pitchFamily="34" charset="0"/>
              </a:rPr>
            </a:br>
            <a:r>
              <a:rPr lang="en-US" sz="2800">
                <a:latin typeface="Lucida Sans Unicode" pitchFamily="34" charset="0"/>
              </a:rPr>
              <a:t>    postsecondary level</a:t>
            </a:r>
          </a:p>
          <a:p>
            <a:pPr marL="342900" indent="-342900">
              <a:lnSpc>
                <a:spcPct val="90000"/>
              </a:lnSpc>
              <a:spcBef>
                <a:spcPct val="20000"/>
              </a:spcBef>
              <a:buFontTx/>
              <a:buChar char="•"/>
            </a:pPr>
            <a:r>
              <a:rPr lang="en-US" sz="2800">
                <a:latin typeface="Lucida Sans Unicode" pitchFamily="34" charset="0"/>
              </a:rPr>
              <a:t>Increased enrollment and persistence in </a:t>
            </a:r>
            <a:br>
              <a:rPr lang="en-US" sz="2800">
                <a:latin typeface="Lucida Sans Unicode" pitchFamily="34" charset="0"/>
              </a:rPr>
            </a:br>
            <a:r>
              <a:rPr lang="en-US" sz="2800">
                <a:latin typeface="Lucida Sans Unicode" pitchFamily="34" charset="0"/>
              </a:rPr>
              <a:t>    postsecondary education</a:t>
            </a:r>
          </a:p>
          <a:p>
            <a:pPr marL="342900" indent="-342900">
              <a:lnSpc>
                <a:spcPct val="90000"/>
              </a:lnSpc>
              <a:spcBef>
                <a:spcPct val="20000"/>
              </a:spcBef>
              <a:buFontTx/>
              <a:buChar char="•"/>
            </a:pPr>
            <a:r>
              <a:rPr lang="en-US" sz="2800">
                <a:latin typeface="Lucida Sans Unicode" pitchFamily="34" charset="0"/>
              </a:rPr>
              <a:t>Increase academic and skill achievement at</a:t>
            </a:r>
            <a:br>
              <a:rPr lang="en-US" sz="2800">
                <a:latin typeface="Lucida Sans Unicode" pitchFamily="34" charset="0"/>
              </a:rPr>
            </a:br>
            <a:r>
              <a:rPr lang="en-US" sz="2800">
                <a:latin typeface="Lucida Sans Unicode" pitchFamily="34" charset="0"/>
              </a:rPr>
              <a:t>    secondary and postsecondary level.</a:t>
            </a:r>
          </a:p>
          <a:p>
            <a:pPr marL="342900" indent="-342900">
              <a:lnSpc>
                <a:spcPct val="90000"/>
              </a:lnSpc>
              <a:spcBef>
                <a:spcPct val="20000"/>
              </a:spcBef>
              <a:buFontTx/>
              <a:buChar char="•"/>
            </a:pPr>
            <a:r>
              <a:rPr lang="en-US" sz="2800">
                <a:latin typeface="Lucida Sans Unicode" pitchFamily="34" charset="0"/>
              </a:rPr>
              <a:t>Increased attainment of postsecondary</a:t>
            </a:r>
            <a:br>
              <a:rPr lang="en-US" sz="2800">
                <a:latin typeface="Lucida Sans Unicode" pitchFamily="34" charset="0"/>
              </a:rPr>
            </a:br>
            <a:r>
              <a:rPr lang="en-US" sz="2800">
                <a:latin typeface="Lucida Sans Unicode" pitchFamily="34" charset="0"/>
              </a:rPr>
              <a:t>    degrees, certificates, or other recognized</a:t>
            </a:r>
            <a:br>
              <a:rPr lang="en-US" sz="2800">
                <a:latin typeface="Lucida Sans Unicode" pitchFamily="34" charset="0"/>
              </a:rPr>
            </a:br>
            <a:r>
              <a:rPr lang="en-US" sz="2800">
                <a:latin typeface="Lucida Sans Unicode" pitchFamily="34" charset="0"/>
              </a:rPr>
              <a:t>    credentials</a:t>
            </a:r>
          </a:p>
          <a:p>
            <a:pPr marL="342900" indent="-342900">
              <a:lnSpc>
                <a:spcPct val="90000"/>
              </a:lnSpc>
              <a:spcBef>
                <a:spcPct val="20000"/>
              </a:spcBef>
              <a:buFontTx/>
              <a:buChar char="•"/>
            </a:pPr>
            <a:r>
              <a:rPr lang="en-US" sz="2800">
                <a:latin typeface="Lucida Sans Unicode" pitchFamily="34" charset="0"/>
              </a:rPr>
              <a:t>Increased entry into employment or further</a:t>
            </a:r>
            <a:br>
              <a:rPr lang="en-US" sz="2800">
                <a:latin typeface="Lucida Sans Unicode" pitchFamily="34" charset="0"/>
              </a:rPr>
            </a:br>
            <a:r>
              <a:rPr lang="en-US" sz="2800">
                <a:latin typeface="Lucida Sans Unicode" pitchFamily="34" charset="0"/>
              </a:rPr>
              <a:t>   education</a:t>
            </a:r>
          </a:p>
        </p:txBody>
      </p:sp>
      <p:sp>
        <p:nvSpPr>
          <p:cNvPr id="6" name="Title 5"/>
          <p:cNvSpPr>
            <a:spLocks noGrp="1"/>
          </p:cNvSpPr>
          <p:nvPr>
            <p:ph type="title"/>
          </p:nvPr>
        </p:nvSpPr>
        <p:spPr/>
        <p:txBody>
          <a:bodyPr>
            <a:normAutofit fontScale="90000"/>
          </a:bodyPr>
          <a:lstStyle/>
          <a:p>
            <a:pPr marL="342900" indent="-342900" eaLnBrk="1" fontAlgn="auto" hangingPunct="1">
              <a:lnSpc>
                <a:spcPct val="90000"/>
              </a:lnSpc>
              <a:spcBef>
                <a:spcPct val="20000"/>
              </a:spcBef>
              <a:spcAft>
                <a:spcPts val="0"/>
              </a:spcAft>
              <a:defRPr/>
            </a:pPr>
            <a:r>
              <a:rPr lang="en-US" sz="3600" dirty="0" smtClean="0"/>
              <a:t>Comparison of post-sec. outcomes for </a:t>
            </a:r>
            <a:br>
              <a:rPr lang="en-US" sz="3600" dirty="0" smtClean="0"/>
            </a:br>
            <a:r>
              <a:rPr lang="en-US" sz="3600" dirty="0" smtClean="0"/>
              <a:t>TP &amp; non TP students at SCC  </a:t>
            </a:r>
            <a:r>
              <a:rPr lang="en-US" sz="4400" dirty="0" smtClean="0"/>
              <a:t/>
            </a:r>
            <a:br>
              <a:rPr lang="en-US" sz="4400" dirty="0" smtClean="0"/>
            </a:b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Content Placeholder 2"/>
          <p:cNvSpPr>
            <a:spLocks noGrp="1"/>
          </p:cNvSpPr>
          <p:nvPr>
            <p:ph idx="1"/>
          </p:nvPr>
        </p:nvSpPr>
        <p:spPr>
          <a:xfrm>
            <a:off x="1219200" y="1524000"/>
            <a:ext cx="7239000" cy="4191000"/>
          </a:xfrm>
        </p:spPr>
        <p:txBody>
          <a:bodyPr/>
          <a:lstStyle/>
          <a:p>
            <a:pPr eaLnBrk="1" hangingPunct="1"/>
            <a:r>
              <a:rPr lang="en-US" sz="2400" smtClean="0"/>
              <a:t>Research Future Career fields</a:t>
            </a:r>
          </a:p>
          <a:p>
            <a:pPr eaLnBrk="1" hangingPunct="1"/>
            <a:r>
              <a:rPr lang="en-US" sz="2400" smtClean="0"/>
              <a:t>Convene Futuring Panel</a:t>
            </a:r>
          </a:p>
          <a:p>
            <a:pPr eaLnBrk="1" hangingPunct="1"/>
            <a:r>
              <a:rPr lang="en-US" sz="2400" smtClean="0"/>
              <a:t>Draft Document</a:t>
            </a:r>
          </a:p>
          <a:p>
            <a:pPr eaLnBrk="1" hangingPunct="1"/>
            <a:r>
              <a:rPr lang="en-US" sz="2400" smtClean="0"/>
              <a:t>Convene Business/Industry/Labor Review Panel</a:t>
            </a:r>
          </a:p>
          <a:p>
            <a:pPr eaLnBrk="1" hangingPunct="1"/>
            <a:r>
              <a:rPr lang="en-US" sz="2400" smtClean="0"/>
              <a:t>Conduct Technical Educator Review</a:t>
            </a:r>
          </a:p>
          <a:p>
            <a:pPr eaLnBrk="1" hangingPunct="1"/>
            <a:r>
              <a:rPr lang="en-US" sz="2400" smtClean="0"/>
              <a:t>Conduct Stakeholder Review </a:t>
            </a:r>
          </a:p>
          <a:p>
            <a:pPr eaLnBrk="1" hangingPunct="1"/>
            <a:r>
              <a:rPr lang="en-US" sz="2400" smtClean="0"/>
              <a:t>Conduct Academic Alignment Review</a:t>
            </a:r>
          </a:p>
          <a:p>
            <a:pPr eaLnBrk="1" hangingPunct="1"/>
            <a:r>
              <a:rPr lang="en-US" sz="2400" smtClean="0"/>
              <a:t>Disseminate Career Field Standards Document</a:t>
            </a:r>
          </a:p>
        </p:txBody>
      </p:sp>
      <p:sp>
        <p:nvSpPr>
          <p:cNvPr id="13314" name="Title 1"/>
          <p:cNvSpPr>
            <a:spLocks noGrp="1"/>
          </p:cNvSpPr>
          <p:nvPr>
            <p:ph type="title"/>
          </p:nvPr>
        </p:nvSpPr>
        <p:spPr>
          <a:xfrm>
            <a:off x="304800" y="0"/>
            <a:ext cx="9067800" cy="1295400"/>
          </a:xfrm>
        </p:spPr>
        <p:txBody>
          <a:bodyPr/>
          <a:lstStyle/>
          <a:p>
            <a:pPr eaLnBrk="1" fontAlgn="auto" hangingPunct="1">
              <a:spcAft>
                <a:spcPts val="0"/>
              </a:spcAft>
              <a:defRPr/>
            </a:pPr>
            <a:r>
              <a:rPr lang="en-US" sz="3200" dirty="0" smtClean="0">
                <a:solidFill>
                  <a:schemeClr val="tx1"/>
                </a:solidFill>
              </a:rPr>
              <a:t>Curriculum Development Process</a:t>
            </a:r>
            <a:br>
              <a:rPr lang="en-US" sz="3200" dirty="0" smtClean="0">
                <a:solidFill>
                  <a:schemeClr val="tx1"/>
                </a:solidFill>
              </a:rPr>
            </a:br>
            <a:r>
              <a:rPr lang="en-US" sz="3200" dirty="0" smtClean="0">
                <a:solidFill>
                  <a:schemeClr val="tx1"/>
                </a:solidFill>
              </a:rPr>
              <a:t>Based on the TCP process</a:t>
            </a:r>
            <a:endParaRPr lang="en-US" sz="3200"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4"/>
          <p:cNvSpPr>
            <a:spLocks noGrp="1"/>
          </p:cNvSpPr>
          <p:nvPr>
            <p:ph idx="1"/>
          </p:nvPr>
        </p:nvSpPr>
        <p:spPr>
          <a:xfrm>
            <a:off x="3733800" y="1676400"/>
            <a:ext cx="5257800" cy="4114800"/>
          </a:xfrm>
        </p:spPr>
        <p:txBody>
          <a:bodyPr>
            <a:normAutofit lnSpcReduction="10000"/>
          </a:bodyPr>
          <a:lstStyle/>
          <a:p>
            <a:pPr marL="365760" indent="-256032" eaLnBrk="1" fontAlgn="auto" hangingPunct="1">
              <a:spcAft>
                <a:spcPts val="0"/>
              </a:spcAft>
              <a:buFont typeface="Wingdings 3"/>
              <a:buChar char=""/>
              <a:defRPr/>
            </a:pPr>
            <a:r>
              <a:rPr lang="en-US" sz="2400" dirty="0" smtClean="0"/>
              <a:t>State technical competency profile</a:t>
            </a:r>
          </a:p>
          <a:p>
            <a:pPr marL="365760" indent="-256032" eaLnBrk="1" fontAlgn="auto" hangingPunct="1">
              <a:spcAft>
                <a:spcPts val="0"/>
              </a:spcAft>
              <a:buFont typeface="Wingdings 3"/>
              <a:buChar char=""/>
              <a:defRPr/>
            </a:pPr>
            <a:r>
              <a:rPr lang="en-US" sz="2400" dirty="0" smtClean="0"/>
              <a:t>Consortium refinement</a:t>
            </a:r>
          </a:p>
          <a:p>
            <a:pPr marL="621792" lvl="1" eaLnBrk="1" fontAlgn="auto" hangingPunct="1">
              <a:spcBef>
                <a:spcPts val="324"/>
              </a:spcBef>
              <a:spcAft>
                <a:spcPts val="0"/>
              </a:spcAft>
              <a:buFont typeface="Verdana"/>
              <a:buChar char="◦"/>
              <a:defRPr/>
            </a:pPr>
            <a:r>
              <a:rPr lang="en-US" sz="2400" dirty="0" smtClean="0"/>
              <a:t>Local industry review</a:t>
            </a:r>
          </a:p>
          <a:p>
            <a:pPr marL="621792" lvl="1" eaLnBrk="1" fontAlgn="auto" hangingPunct="1">
              <a:spcBef>
                <a:spcPts val="324"/>
              </a:spcBef>
              <a:spcAft>
                <a:spcPts val="0"/>
              </a:spcAft>
              <a:buFont typeface="Verdana"/>
              <a:buChar char="◦"/>
              <a:defRPr/>
            </a:pPr>
            <a:r>
              <a:rPr lang="en-US" sz="2400" dirty="0" smtClean="0"/>
              <a:t>Secondary-postsecondary leveling</a:t>
            </a:r>
          </a:p>
          <a:p>
            <a:pPr marL="365760" indent="-256032" eaLnBrk="1" fontAlgn="auto" hangingPunct="1">
              <a:spcAft>
                <a:spcPts val="0"/>
              </a:spcAft>
              <a:buFont typeface="Wingdings 3"/>
              <a:buChar char=""/>
              <a:defRPr/>
            </a:pPr>
            <a:r>
              <a:rPr lang="en-US" sz="2400" dirty="0" smtClean="0"/>
              <a:t>Building-level refinement</a:t>
            </a:r>
          </a:p>
          <a:p>
            <a:pPr marL="621792" lvl="1" eaLnBrk="1" fontAlgn="auto" hangingPunct="1">
              <a:spcBef>
                <a:spcPts val="324"/>
              </a:spcBef>
              <a:spcAft>
                <a:spcPts val="0"/>
              </a:spcAft>
              <a:buFont typeface="Verdana"/>
              <a:buChar char="◦"/>
              <a:defRPr/>
            </a:pPr>
            <a:r>
              <a:rPr lang="en-US" sz="2400" dirty="0" smtClean="0"/>
              <a:t>Curriculum mapping</a:t>
            </a:r>
          </a:p>
          <a:p>
            <a:pPr marL="621792" lvl="1" eaLnBrk="1" fontAlgn="auto" hangingPunct="1">
              <a:spcBef>
                <a:spcPts val="324"/>
              </a:spcBef>
              <a:spcAft>
                <a:spcPts val="0"/>
              </a:spcAft>
              <a:buFont typeface="Verdana"/>
              <a:buChar char="◦"/>
              <a:defRPr/>
            </a:pPr>
            <a:r>
              <a:rPr lang="en-US" sz="2400" dirty="0" smtClean="0"/>
              <a:t>Facilities</a:t>
            </a:r>
          </a:p>
          <a:p>
            <a:pPr marL="621792" lvl="1" eaLnBrk="1" fontAlgn="auto" hangingPunct="1">
              <a:spcBef>
                <a:spcPts val="324"/>
              </a:spcBef>
              <a:spcAft>
                <a:spcPts val="0"/>
              </a:spcAft>
              <a:buFont typeface="Verdana"/>
              <a:buChar char="◦"/>
              <a:defRPr/>
            </a:pPr>
            <a:r>
              <a:rPr lang="en-US" sz="2400" dirty="0" smtClean="0"/>
              <a:t>Teacher licensure</a:t>
            </a:r>
          </a:p>
          <a:p>
            <a:pPr marL="365760" indent="-256032" eaLnBrk="1" fontAlgn="auto" hangingPunct="1">
              <a:spcAft>
                <a:spcPts val="0"/>
              </a:spcAft>
              <a:buFont typeface="Wingdings 3"/>
              <a:buChar char=""/>
              <a:defRPr/>
            </a:pPr>
            <a:r>
              <a:rPr lang="en-US" sz="2400" dirty="0" smtClean="0"/>
              <a:t>On-going monitoring</a:t>
            </a:r>
          </a:p>
          <a:p>
            <a:pPr marL="365760" indent="-256032" eaLnBrk="1" fontAlgn="auto" hangingPunct="1">
              <a:spcAft>
                <a:spcPts val="0"/>
              </a:spcAft>
              <a:buFont typeface="Wingdings 3"/>
              <a:buChar char=""/>
              <a:defRPr/>
            </a:pPr>
            <a:endParaRPr lang="en-US" dirty="0" smtClean="0"/>
          </a:p>
        </p:txBody>
      </p:sp>
      <p:sp>
        <p:nvSpPr>
          <p:cNvPr id="12290" name="Title 1"/>
          <p:cNvSpPr>
            <a:spLocks noGrp="1"/>
          </p:cNvSpPr>
          <p:nvPr>
            <p:ph type="title"/>
          </p:nvPr>
        </p:nvSpPr>
        <p:spPr>
          <a:xfrm>
            <a:off x="1143000" y="152400"/>
            <a:ext cx="7315200" cy="914400"/>
          </a:xfrm>
        </p:spPr>
        <p:txBody>
          <a:bodyPr/>
          <a:lstStyle/>
          <a:p>
            <a:pPr eaLnBrk="1" fontAlgn="auto" hangingPunct="1">
              <a:spcAft>
                <a:spcPts val="0"/>
              </a:spcAft>
              <a:defRPr/>
            </a:pPr>
            <a:r>
              <a:rPr lang="en-US" dirty="0" smtClean="0"/>
              <a:t>Pathway Planning</a:t>
            </a:r>
          </a:p>
        </p:txBody>
      </p:sp>
      <p:pic>
        <p:nvPicPr>
          <p:cNvPr id="6" name="Picture 3" descr="eng2"/>
          <p:cNvPicPr>
            <a:picLocks noChangeAspect="1" noChangeArrowheads="1"/>
          </p:cNvPicPr>
          <p:nvPr/>
        </p:nvPicPr>
        <p:blipFill>
          <a:blip r:embed="rId3"/>
          <a:srcRect/>
          <a:stretch>
            <a:fillRect/>
          </a:stretch>
        </p:blipFill>
        <p:spPr bwMode="auto">
          <a:xfrm>
            <a:off x="457200" y="2057400"/>
            <a:ext cx="2817813" cy="24907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685800" y="1143000"/>
            <a:ext cx="7772400" cy="4953000"/>
          </a:xfrm>
        </p:spPr>
        <p:txBody>
          <a:bodyPr/>
          <a:lstStyle/>
          <a:p>
            <a:pPr algn="ctr" eaLnBrk="1" hangingPunct="1">
              <a:buFontTx/>
              <a:buNone/>
            </a:pPr>
            <a:r>
              <a:rPr lang="en-US" sz="6600" b="1" smtClean="0"/>
              <a:t>Pathways  </a:t>
            </a:r>
            <a:r>
              <a:rPr lang="en-US" sz="4800" b="1" smtClean="0"/>
              <a:t>&amp;</a:t>
            </a:r>
            <a:r>
              <a:rPr lang="en-US" sz="6600" b="1" smtClean="0"/>
              <a:t> </a:t>
            </a:r>
          </a:p>
          <a:p>
            <a:pPr algn="ctr" eaLnBrk="1" hangingPunct="1">
              <a:buFontTx/>
              <a:buNone/>
            </a:pPr>
            <a:r>
              <a:rPr lang="en-US" sz="6600" b="1" smtClean="0"/>
              <a:t>    Partnerships</a:t>
            </a:r>
            <a:endParaRPr lang="en-US" sz="5400" b="1" smtClean="0"/>
          </a:p>
          <a:p>
            <a:pPr algn="ctr" eaLnBrk="1" hangingPunct="1">
              <a:buFontTx/>
              <a:buNone/>
            </a:pPr>
            <a:r>
              <a:rPr lang="en-US" sz="5400" b="1" smtClean="0"/>
              <a:t>Toward a Culture</a:t>
            </a:r>
          </a:p>
          <a:p>
            <a:pPr algn="ctr" eaLnBrk="1" hangingPunct="1">
              <a:buFontTx/>
              <a:buNone/>
            </a:pPr>
            <a:r>
              <a:rPr lang="en-US" sz="5400" b="1" smtClean="0"/>
              <a:t>    of Alignment</a:t>
            </a:r>
          </a:p>
          <a:p>
            <a:pPr marL="990600" lvl="1" indent="-533400" algn="ctr" eaLnBrk="1" hangingPunct="1">
              <a:buFontTx/>
              <a:buNone/>
            </a:pPr>
            <a:endParaRPr lang="en-US" sz="4400" b="1" smtClean="0"/>
          </a:p>
        </p:txBody>
      </p:sp>
      <p:graphicFrame>
        <p:nvGraphicFramePr>
          <p:cNvPr id="18434" name="Object 2"/>
          <p:cNvGraphicFramePr>
            <a:graphicFrameLocks noChangeAspect="1"/>
          </p:cNvGraphicFramePr>
          <p:nvPr/>
        </p:nvGraphicFramePr>
        <p:xfrm>
          <a:off x="0" y="0"/>
          <a:ext cx="9296400" cy="6858000"/>
        </p:xfrm>
        <a:graphic>
          <a:graphicData uri="http://schemas.openxmlformats.org/presentationml/2006/ole">
            <p:oleObj spid="_x0000_s18434" name="Acrobat Document" r:id="rId4" imgW="8910000" imgH="6885000" progId="AcroExch.Document.7">
              <p:link updateAutomatic="1"/>
            </p:oleObj>
          </a:graphicData>
        </a:graphic>
      </p:graphicFrame>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480</TotalTime>
  <Words>3737</Words>
  <Application>Microsoft Office PowerPoint</Application>
  <PresentationFormat>On-screen Show (4:3)</PresentationFormat>
  <Paragraphs>1009</Paragraphs>
  <Slides>56</Slides>
  <Notes>56</Notes>
  <HiddenSlides>0</HiddenSlides>
  <MMClips>0</MMClips>
  <ScaleCrop>false</ScaleCrop>
  <HeadingPairs>
    <vt:vector size="10" baseType="variant">
      <vt:variant>
        <vt:lpstr>Fonts Used</vt:lpstr>
      </vt:variant>
      <vt:variant>
        <vt:i4>10</vt:i4>
      </vt: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56</vt:i4>
      </vt:variant>
    </vt:vector>
  </HeadingPairs>
  <TitlesOfParts>
    <vt:vector size="69" baseType="lpstr">
      <vt:lpstr>Arial</vt:lpstr>
      <vt:lpstr>Lucida Sans Unicode</vt:lpstr>
      <vt:lpstr>Wingdings 3</vt:lpstr>
      <vt:lpstr>Verdana</vt:lpstr>
      <vt:lpstr>Wingdings 2</vt:lpstr>
      <vt:lpstr>Calibri</vt:lpstr>
      <vt:lpstr>Times New Roman</vt:lpstr>
      <vt:lpstr>Wingdings</vt:lpstr>
      <vt:lpstr>Arial Narrow</vt:lpstr>
      <vt:lpstr>Book Antiqua</vt:lpstr>
      <vt:lpstr>Concourse</vt:lpstr>
      <vt:lpstr>???</vt:lpstr>
      <vt:lpstr>Chart</vt:lpstr>
      <vt:lpstr>Partnering: Along the Supply Chain</vt:lpstr>
      <vt:lpstr>Slide 2</vt:lpstr>
      <vt:lpstr>Miami Valley Tech Prep Consortium MVCTC</vt:lpstr>
      <vt:lpstr>Slide 4</vt:lpstr>
      <vt:lpstr>Articulation &amp;  Dual/Concurrent Credit</vt:lpstr>
      <vt:lpstr>Comparison of post-sec. outcomes for  TP &amp; non TP students at SCC   </vt:lpstr>
      <vt:lpstr>Curriculum Development Process Based on the TCP process</vt:lpstr>
      <vt:lpstr>Pathway Planning</vt:lpstr>
      <vt:lpstr>Slide 9</vt:lpstr>
      <vt:lpstr>PALS Pathway</vt:lpstr>
      <vt:lpstr>Slide 11</vt:lpstr>
      <vt:lpstr>&lt;&lt;&lt; QUOTE, UNQUOTE&gt;&gt;&gt;</vt:lpstr>
      <vt:lpstr>Slide 13</vt:lpstr>
      <vt:lpstr>Slide 14</vt:lpstr>
      <vt:lpstr>Ohio’s 16 Career Fields</vt:lpstr>
      <vt:lpstr>Inverse Staffing Pattern</vt:lpstr>
      <vt:lpstr>SOC Codes and Descriptions</vt:lpstr>
      <vt:lpstr> </vt:lpstr>
      <vt:lpstr>Private Sector Career Fields</vt:lpstr>
      <vt:lpstr>Fastest Changing Industries  </vt:lpstr>
      <vt:lpstr>Industrial Makeup </vt:lpstr>
      <vt:lpstr>Largest Industries</vt:lpstr>
      <vt:lpstr>DoD Career Fields</vt:lpstr>
      <vt:lpstr>DoD Acquisition Workforce</vt:lpstr>
      <vt:lpstr>Slide 25</vt:lpstr>
      <vt:lpstr>Slide 26</vt:lpstr>
      <vt:lpstr>Slide 27</vt:lpstr>
      <vt:lpstr>Executive Summary</vt:lpstr>
      <vt:lpstr>Executive Summary (cont)</vt:lpstr>
      <vt:lpstr>Slide 30</vt:lpstr>
      <vt:lpstr>Slide 31</vt:lpstr>
      <vt:lpstr>Slide 32</vt:lpstr>
      <vt:lpstr>Slide 33</vt:lpstr>
      <vt:lpstr>Slide 34</vt:lpstr>
      <vt:lpstr>MVAC Membership Academia</vt:lpstr>
      <vt:lpstr>MVAC Stakeholders</vt:lpstr>
      <vt:lpstr>Stakeholders Continued</vt:lpstr>
      <vt:lpstr>Acquisition Education Before</vt:lpstr>
      <vt:lpstr>Acquisition Education Goal</vt:lpstr>
      <vt:lpstr>  </vt:lpstr>
      <vt:lpstr>Acquisition/SCM Professions -   Education Options </vt:lpstr>
      <vt:lpstr>Slide 42</vt:lpstr>
      <vt:lpstr>Slide 43</vt:lpstr>
      <vt:lpstr>Slide 44</vt:lpstr>
      <vt:lpstr>Slide 45</vt:lpstr>
      <vt:lpstr>Acquisition/SCM Salary  Influenced by Education</vt:lpstr>
      <vt:lpstr>Acquisition/SCM Salary  Influenced by Certifications</vt:lpstr>
      <vt:lpstr>Acquisition/SCM       Salary Information - DoD</vt:lpstr>
      <vt:lpstr>Acquisition/SCM       Salary Information - Private Sector</vt:lpstr>
      <vt:lpstr>Slide 50</vt:lpstr>
      <vt:lpstr>Slide 51</vt:lpstr>
      <vt:lpstr>Slide 52</vt:lpstr>
      <vt:lpstr>internships &amp; co-ops</vt:lpstr>
      <vt:lpstr>Slide 54</vt:lpstr>
      <vt:lpstr>Careers in Acquisition/SCM Conclusion</vt:lpstr>
      <vt:lpstr>Defining Discipline</vt:lpstr>
    </vt:vector>
  </TitlesOfParts>
  <Company>Sinclair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Partnering: Along the Supply Chain</dc:title>
  <dc:creator>Sheehan, Robert</dc:creator>
  <cp:lastModifiedBy>Sally A. Struthers </cp:lastModifiedBy>
  <cp:revision>79</cp:revision>
  <dcterms:created xsi:type="dcterms:W3CDTF">2009-02-20T18:07:21Z</dcterms:created>
  <dcterms:modified xsi:type="dcterms:W3CDTF">2009-03-12T03:51:37Z</dcterms:modified>
</cp:coreProperties>
</file>