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2" r:id="rId2"/>
    <p:sldId id="283" r:id="rId3"/>
    <p:sldId id="260" r:id="rId4"/>
    <p:sldId id="285" r:id="rId5"/>
    <p:sldId id="284" r:id="rId6"/>
    <p:sldId id="286" r:id="rId7"/>
    <p:sldId id="287" r:id="rId8"/>
    <p:sldId id="288" r:id="rId9"/>
    <p:sldId id="289" r:id="rId10"/>
    <p:sldId id="290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350" autoAdjust="0"/>
  </p:normalViewPr>
  <p:slideViewPr>
    <p:cSldViewPr>
      <p:cViewPr varScale="1">
        <p:scale>
          <a:sx n="103" d="100"/>
          <a:sy n="103" d="100"/>
        </p:scale>
        <p:origin x="2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095A2-3FC0-48BD-98A2-016435AF21BC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F1AA2-F8CC-4B8C-B409-F8D558C4C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4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9688" eaLnBrk="1" hangingPunct="1"/>
            <a:endParaRPr lang="en-US" altLang="en-US" dirty="0" smtClean="0">
              <a:solidFill>
                <a:srgbClr val="000000"/>
              </a:solidFill>
              <a:ea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35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6F19-AFD9-4B3A-951E-A9BFE6704911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CEA7-0DC2-4960-AE18-C631EB623A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4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6F19-AFD9-4B3A-951E-A9BFE6704911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CEA7-0DC2-4960-AE18-C631EB623A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5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6F19-AFD9-4B3A-951E-A9BFE6704911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CEA7-0DC2-4960-AE18-C631EB623A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1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6F19-AFD9-4B3A-951E-A9BFE6704911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CEA7-0DC2-4960-AE18-C631EB623A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4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6F19-AFD9-4B3A-951E-A9BFE6704911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CEA7-0DC2-4960-AE18-C631EB623A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9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6F19-AFD9-4B3A-951E-A9BFE6704911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CEA7-0DC2-4960-AE18-C631EB623A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6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6F19-AFD9-4B3A-951E-A9BFE6704911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CEA7-0DC2-4960-AE18-C631EB623A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8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6F19-AFD9-4B3A-951E-A9BFE6704911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CEA7-0DC2-4960-AE18-C631EB623A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6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6F19-AFD9-4B3A-951E-A9BFE6704911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CEA7-0DC2-4960-AE18-C631EB623A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0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6F19-AFD9-4B3A-951E-A9BFE6704911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CEA7-0DC2-4960-AE18-C631EB623A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3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6F19-AFD9-4B3A-951E-A9BFE6704911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CEA7-0DC2-4960-AE18-C631EB623A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5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A6F19-AFD9-4B3A-951E-A9BFE6704911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BCEA7-0DC2-4960-AE18-C631EB623A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2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upplychainautomation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VcXxAApMW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hyperlink" Target="https://www.youtube.com/watch?v=XLg0tEomRd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7918252" cy="123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4926" y="1563203"/>
            <a:ext cx="71628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ATE Careers for Veterans: Discharge Planning and the Civilian ATE Workforce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40848" y="4248139"/>
            <a:ext cx="78486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Ned D. Young, Ph.D.</a:t>
            </a:r>
          </a:p>
          <a:p>
            <a:pPr marL="0" indent="0" algn="ctr">
              <a:buNone/>
            </a:pPr>
            <a:r>
              <a:rPr lang="en-US" dirty="0" smtClean="0"/>
              <a:t>Co-PI National Center for Supply Chain Automation </a:t>
            </a:r>
          </a:p>
          <a:p>
            <a:pPr marL="0" indent="0" algn="ctr">
              <a:buNone/>
            </a:pPr>
            <a:r>
              <a:rPr lang="en-US" dirty="0" smtClean="0"/>
              <a:t>Ned.young@Sinclair.edu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6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6096000"/>
            <a:ext cx="2582863" cy="40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742682"/>
              </p:ext>
            </p:extLst>
          </p:nvPr>
        </p:nvGraphicFramePr>
        <p:xfrm>
          <a:off x="533400" y="2667000"/>
          <a:ext cx="8229601" cy="489204"/>
        </p:xfrm>
        <a:graphic>
          <a:graphicData uri="http://schemas.openxmlformats.org/drawingml/2006/table">
            <a:tbl>
              <a:tblPr firstRow="1" firstCol="1" bandRow="1"/>
              <a:tblGrid>
                <a:gridCol w="1368223"/>
                <a:gridCol w="836409"/>
                <a:gridCol w="1542014"/>
                <a:gridCol w="885537"/>
                <a:gridCol w="1839240"/>
                <a:gridCol w="978267"/>
                <a:gridCol w="779911"/>
              </a:tblGrid>
              <a:tr h="4815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AR-1704-0223 v5</a:t>
                      </a:r>
                    </a:p>
                  </a:txBody>
                  <a:tcPr marL="61360" marR="61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602-15F10</a:t>
                      </a:r>
                    </a:p>
                  </a:txBody>
                  <a:tcPr marL="61360" marR="61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UH-60/CH-47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HELICOPTER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ELECTRICIAN</a:t>
                      </a:r>
                    </a:p>
                  </a:txBody>
                  <a:tcPr marL="61360" marR="61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10/15–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</a:t>
                      </a:r>
                    </a:p>
                  </a:txBody>
                  <a:tcPr marL="61360" marR="61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OET001 DC Circuits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OET003 AC Circuits </a:t>
                      </a:r>
                    </a:p>
                  </a:txBody>
                  <a:tcPr marL="61360" marR="61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EET 1150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EEET 1155</a:t>
                      </a:r>
                    </a:p>
                  </a:txBody>
                  <a:tcPr marL="61360" marR="61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</a:t>
                      </a:r>
                    </a:p>
                  </a:txBody>
                  <a:tcPr marL="61360" marR="61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464496"/>
              </p:ext>
            </p:extLst>
          </p:nvPr>
        </p:nvGraphicFramePr>
        <p:xfrm>
          <a:off x="533400" y="3505200"/>
          <a:ext cx="8229601" cy="652272"/>
        </p:xfrm>
        <a:graphic>
          <a:graphicData uri="http://schemas.openxmlformats.org/drawingml/2006/table">
            <a:tbl>
              <a:tblPr firstRow="1" firstCol="1" bandRow="1"/>
              <a:tblGrid>
                <a:gridCol w="1368223"/>
                <a:gridCol w="836409"/>
                <a:gridCol w="1542014"/>
                <a:gridCol w="885537"/>
                <a:gridCol w="1839240"/>
                <a:gridCol w="978267"/>
                <a:gridCol w="779911"/>
              </a:tblGrid>
              <a:tr h="6420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AR-1715-0971 v3</a:t>
                      </a:r>
                    </a:p>
                  </a:txBody>
                  <a:tcPr marL="61360" marR="61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198-94Y10</a:t>
                      </a:r>
                    </a:p>
                  </a:txBody>
                  <a:tcPr marL="61360" marR="61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Family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Equipment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Operator/Maintainer</a:t>
                      </a:r>
                    </a:p>
                  </a:txBody>
                  <a:tcPr marL="61360" marR="61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10/11–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</a:t>
                      </a:r>
                    </a:p>
                  </a:txBody>
                  <a:tcPr marL="61360" marR="61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OET001 DC Circuits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OET002 Digital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OET004 Microprocessors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OET005 Electronics </a:t>
                      </a:r>
                    </a:p>
                  </a:txBody>
                  <a:tcPr marL="61360" marR="61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EET 1150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EET 1131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EET 2261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EET 2201</a:t>
                      </a:r>
                    </a:p>
                  </a:txBody>
                  <a:tcPr marL="61360" marR="61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(5)</a:t>
                      </a:r>
                    </a:p>
                  </a:txBody>
                  <a:tcPr marL="61360" marR="61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272790"/>
              </p:ext>
            </p:extLst>
          </p:nvPr>
        </p:nvGraphicFramePr>
        <p:xfrm>
          <a:off x="533400" y="1752600"/>
          <a:ext cx="8229601" cy="489204"/>
        </p:xfrm>
        <a:graphic>
          <a:graphicData uri="http://schemas.openxmlformats.org/drawingml/2006/table">
            <a:tbl>
              <a:tblPr firstRow="1" firstCol="1" bandRow="1"/>
              <a:tblGrid>
                <a:gridCol w="1368223"/>
                <a:gridCol w="836409"/>
                <a:gridCol w="1542014"/>
                <a:gridCol w="885537"/>
                <a:gridCol w="1839240"/>
                <a:gridCol w="978267"/>
                <a:gridCol w="779911"/>
              </a:tblGrid>
              <a:tr h="4815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 ID  Course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0" marR="61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Course Number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0" marR="61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 of the Military Training, Experience, and Coursework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0" marR="61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Effective Date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0" marR="61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Course Alignments with Current Statewide Course/Program Equivalency Guarantees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0" marR="61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Sinclair Equivalency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0" marR="61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Credit Hours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0" marR="613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97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8892" y="5884664"/>
            <a:ext cx="3296171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4"/>
          <p:cNvSpPr>
            <a:spLocks/>
          </p:cNvSpPr>
          <p:nvPr/>
        </p:nvSpPr>
        <p:spPr bwMode="auto">
          <a:xfrm>
            <a:off x="2918890" y="5515332"/>
            <a:ext cx="32961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8573" bIns="0">
            <a:spAutoFit/>
          </a:bodyPr>
          <a:lstStyle>
            <a:lvl1pPr marL="39688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600" dirty="0">
                <a:solidFill>
                  <a:schemeClr val="tx1"/>
                </a:solidFill>
                <a:ea typeface="Gill Sans" charset="0"/>
                <a:cs typeface="Gill Sans" charset="0"/>
              </a:rPr>
              <a:t>This </a:t>
            </a:r>
            <a:r>
              <a:rPr lang="en-US" altLang="en-US" sz="6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Center is sponsored by the National Science Foundation’s Advanced Technological Education Program under Award No. 1601452.  Any opinions, findings, conclusions or recommendations presented are only those of the presenter grantee/researcher, author or agency employee and do not necessarily reflect the views of the National Science Foundation.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1" y="654665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National Center for Supply Chain Automation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>
                <a:hlinkClick r:id="rId4"/>
              </a:rPr>
              <a:t>www.supplychainautomation.com</a:t>
            </a:r>
            <a:endParaRPr lang="en-US" sz="3200" dirty="0" smtClean="0"/>
          </a:p>
          <a:p>
            <a:endParaRPr lang="en-US" sz="3200" dirty="0"/>
          </a:p>
          <a:p>
            <a:pPr algn="ctr"/>
            <a:r>
              <a:rPr lang="en-US" sz="3200" dirty="0" smtClean="0"/>
              <a:t>Ned D. Young, Ph.D. </a:t>
            </a:r>
          </a:p>
          <a:p>
            <a:pPr algn="ctr"/>
            <a:r>
              <a:rPr lang="en-US" sz="3200" dirty="0" smtClean="0"/>
              <a:t>Co-PI</a:t>
            </a:r>
          </a:p>
          <a:p>
            <a:pPr algn="ctr"/>
            <a:r>
              <a:rPr lang="en-US" sz="3200" dirty="0" smtClean="0"/>
              <a:t>Sinclair Community College</a:t>
            </a:r>
          </a:p>
          <a:p>
            <a:pPr algn="ctr"/>
            <a:r>
              <a:rPr lang="en-US" sz="3200" dirty="0" smtClean="0"/>
              <a:t>(937) 512-2759</a:t>
            </a:r>
          </a:p>
          <a:p>
            <a:pPr algn="ctr"/>
            <a:r>
              <a:rPr lang="en-US" sz="3200" dirty="0" smtClean="0"/>
              <a:t>Ned.young@Sinclair.edu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917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7151"/>
            <a:ext cx="8229600" cy="1143000"/>
          </a:xfrm>
        </p:spPr>
        <p:txBody>
          <a:bodyPr/>
          <a:lstStyle/>
          <a:p>
            <a:r>
              <a:rPr lang="en-US" dirty="0" smtClean="0"/>
              <a:t>Our Environment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6096000"/>
            <a:ext cx="2582863" cy="40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818" y="1417638"/>
            <a:ext cx="84883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The E-Commerce Revolution has increased on-line shopping</a:t>
            </a:r>
            <a:br>
              <a:rPr lang="en-US" sz="3200" dirty="0" smtClean="0"/>
            </a:b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Consumers want their purchases ASAP </a:t>
            </a:r>
            <a:br>
              <a:rPr lang="en-US" sz="3200" dirty="0" smtClean="0"/>
            </a:b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Retailers, shippers, and expediters are turning to automation to meet customer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876800"/>
            <a:ext cx="3505200" cy="19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6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6" y="116218"/>
            <a:ext cx="8229600" cy="1143000"/>
          </a:xfrm>
        </p:spPr>
        <p:txBody>
          <a:bodyPr/>
          <a:lstStyle/>
          <a:p>
            <a:r>
              <a:rPr lang="en-US" dirty="0" smtClean="0"/>
              <a:t>Our Problem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6400800"/>
            <a:ext cx="2582863" cy="40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475529"/>
            <a:ext cx="848836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Automated warehouses and distribution centers require higher-level skill sets (not unskilled pick/pack)</a:t>
            </a:r>
            <a:br>
              <a:rPr lang="en-US" sz="3200" dirty="0" smtClean="0"/>
            </a:b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Technicians install, operate, support, upgrade </a:t>
            </a:r>
            <a:r>
              <a:rPr lang="en-US" sz="3200" dirty="0"/>
              <a:t>or </a:t>
            </a:r>
            <a:r>
              <a:rPr lang="en-US" sz="3200" dirty="0" smtClean="0"/>
              <a:t>maintain </a:t>
            </a:r>
            <a:r>
              <a:rPr lang="en-US" sz="3200" dirty="0"/>
              <a:t>the automated material handling </a:t>
            </a:r>
            <a:r>
              <a:rPr lang="en-US" sz="3200" dirty="0" smtClean="0"/>
              <a:t>equipment</a:t>
            </a:r>
            <a:br>
              <a:rPr lang="en-US" sz="3200" dirty="0" smtClean="0"/>
            </a:b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Optical </a:t>
            </a:r>
            <a:r>
              <a:rPr lang="en-US" sz="3200" dirty="0"/>
              <a:t>scanners</a:t>
            </a:r>
            <a:r>
              <a:rPr lang="en-US" sz="3200" dirty="0" smtClean="0"/>
              <a:t>, Automated </a:t>
            </a:r>
            <a:r>
              <a:rPr lang="en-US" sz="3200" dirty="0"/>
              <a:t>Storage and Retrieval Systems </a:t>
            </a:r>
            <a:r>
              <a:rPr lang="en-US" sz="3200" dirty="0">
                <a:hlinkClick r:id="rId3"/>
              </a:rPr>
              <a:t>(ASRS)</a:t>
            </a:r>
            <a:r>
              <a:rPr lang="en-US" sz="3200" dirty="0"/>
              <a:t>, programmable </a:t>
            </a:r>
            <a:r>
              <a:rPr lang="en-US" sz="3200" dirty="0" smtClean="0"/>
              <a:t>logic controllers </a:t>
            </a:r>
            <a:r>
              <a:rPr lang="en-US" sz="3200" dirty="0"/>
              <a:t>(PLCs), conveyor systems, sensors and </a:t>
            </a:r>
            <a:r>
              <a:rPr lang="en-US" sz="3200" dirty="0">
                <a:hlinkClick r:id="rId4"/>
              </a:rPr>
              <a:t>robotics</a:t>
            </a:r>
            <a:r>
              <a:rPr lang="en-US" sz="32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267601"/>
            <a:ext cx="1731926" cy="1124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9" y="164842"/>
            <a:ext cx="1524000" cy="122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1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576"/>
            <a:ext cx="8229600" cy="1143000"/>
          </a:xfrm>
        </p:spPr>
        <p:txBody>
          <a:bodyPr/>
          <a:lstStyle/>
          <a:p>
            <a:r>
              <a:rPr lang="en-US" dirty="0" smtClean="0"/>
              <a:t>Our Second Problem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6096000"/>
            <a:ext cx="2582863" cy="40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114158"/>
            <a:ext cx="848836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Higher level automation skills require higher level employees</a:t>
            </a:r>
            <a:br>
              <a:rPr lang="en-US" sz="3200" dirty="0" smtClean="0"/>
            </a:b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Employers can’t find enough skilled workers for job openings (</a:t>
            </a:r>
            <a:r>
              <a:rPr lang="en-US" sz="3200" dirty="0"/>
              <a:t>projected </a:t>
            </a:r>
            <a:r>
              <a:rPr lang="en-US" sz="3200" dirty="0" smtClean="0"/>
              <a:t>openings between 2015-2025: 770,000)</a:t>
            </a:r>
            <a:br>
              <a:rPr lang="en-US" sz="3200" dirty="0" smtClean="0"/>
            </a:b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There are not enough high school and community college students graduating with necessary skills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16" y="5783938"/>
            <a:ext cx="5486400" cy="102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6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Our Model Program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6096000"/>
            <a:ext cx="2582863" cy="40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592647"/>
            <a:ext cx="8229600" cy="3615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5562600"/>
            <a:ext cx="4343921" cy="123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0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One Solution - Veterans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143000"/>
            <a:ext cx="8077200" cy="563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71832"/>
            <a:ext cx="8686800" cy="675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76200"/>
            <a:ext cx="8576418" cy="670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6" y="116218"/>
            <a:ext cx="8229600" cy="1143000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6096000"/>
            <a:ext cx="2582863" cy="40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676400"/>
            <a:ext cx="848836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Using National databases such as the American Council on </a:t>
            </a:r>
            <a:r>
              <a:rPr lang="en-US" sz="3200" dirty="0" smtClean="0"/>
              <a:t>Education’s (ACE) </a:t>
            </a:r>
            <a:r>
              <a:rPr lang="en-US" sz="3200" dirty="0" smtClean="0"/>
              <a:t>Military Guide and</a:t>
            </a:r>
            <a:br>
              <a:rPr lang="en-US" sz="3200" dirty="0" smtClean="0"/>
            </a:b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State databases such as Ohio’s Military Transfer Assurance (MTAG) guide</a:t>
            </a:r>
            <a:br>
              <a:rPr lang="en-US" sz="3200" dirty="0" smtClean="0"/>
            </a:b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Create specific articulated transfer credit recommendations that connect military occupations and course work with SCT Model Program courses to be shared with our education network.  </a:t>
            </a:r>
            <a:br>
              <a:rPr lang="en-US" sz="3200" dirty="0" smtClean="0"/>
            </a:b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81239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</TotalTime>
  <Words>261</Words>
  <Application>Microsoft Office PowerPoint</Application>
  <PresentationFormat>On-screen Show (4:3)</PresentationFormat>
  <Paragraphs>72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</vt:lpstr>
      <vt:lpstr>Times New Roman</vt:lpstr>
      <vt:lpstr>Office Theme</vt:lpstr>
      <vt:lpstr>PowerPoint Presentation</vt:lpstr>
      <vt:lpstr>Our Environment</vt:lpstr>
      <vt:lpstr>Our Problem</vt:lpstr>
      <vt:lpstr>Our Second Problem</vt:lpstr>
      <vt:lpstr>Our Model Program</vt:lpstr>
      <vt:lpstr>One Solution - Veterans</vt:lpstr>
      <vt:lpstr>PowerPoint Presentation</vt:lpstr>
      <vt:lpstr>PowerPoint Presentation</vt:lpstr>
      <vt:lpstr>Next Steps</vt:lpstr>
      <vt:lpstr>An Example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SCTE</dc:title>
  <dc:creator>Steve</dc:creator>
  <cp:lastModifiedBy>Young, Ned</cp:lastModifiedBy>
  <cp:revision>102</cp:revision>
  <dcterms:created xsi:type="dcterms:W3CDTF">2015-10-27T23:54:49Z</dcterms:created>
  <dcterms:modified xsi:type="dcterms:W3CDTF">2017-10-18T20:37:54Z</dcterms:modified>
</cp:coreProperties>
</file>